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77" r:id="rId3"/>
    <p:sldId id="259" r:id="rId4"/>
    <p:sldId id="282" r:id="rId5"/>
    <p:sldId id="283" r:id="rId6"/>
    <p:sldId id="284" r:id="rId7"/>
    <p:sldId id="262" r:id="rId8"/>
    <p:sldId id="280" r:id="rId9"/>
    <p:sldId id="295" r:id="rId10"/>
    <p:sldId id="263" r:id="rId11"/>
    <p:sldId id="264" r:id="rId12"/>
    <p:sldId id="285" r:id="rId13"/>
    <p:sldId id="268" r:id="rId14"/>
    <p:sldId id="286" r:id="rId15"/>
    <p:sldId id="287" r:id="rId16"/>
    <p:sldId id="269" r:id="rId17"/>
    <p:sldId id="278" r:id="rId18"/>
    <p:sldId id="279" r:id="rId19"/>
    <p:sldId id="274" r:id="rId20"/>
    <p:sldId id="281" r:id="rId21"/>
    <p:sldId id="288" r:id="rId22"/>
    <p:sldId id="289" r:id="rId23"/>
    <p:sldId id="292" r:id="rId24"/>
    <p:sldId id="293" r:id="rId25"/>
    <p:sldId id="294" r:id="rId26"/>
    <p:sldId id="290" r:id="rId27"/>
    <p:sldId id="291" r:id="rId28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51F28-674D-4356-80CB-F17ED65D7617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F0F03-E750-469F-A827-68256794D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1C7AF-25BA-4396-816C-F102B3B39AE6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0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.png"/><Relationship Id="rId10" Type="http://schemas.openxmlformats.org/officeDocument/2006/relationships/oleObject" Target="../embeddings/_____Microsoft_Office_Excel_97-20032.xls"/><Relationship Id="rId4" Type="http://schemas.openxmlformats.org/officeDocument/2006/relationships/image" Target="../media/image2.png"/><Relationship Id="rId9" Type="http://schemas.openxmlformats.org/officeDocument/2006/relationships/oleObject" Target="../embeddings/_____Microsoft_Office_Excel_97-20031.xls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2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oleObject" Target="../embeddings/_____Microsoft_Office_Excel_97-20033.xls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4.xml"/><Relationship Id="rId7" Type="http://schemas.openxmlformats.org/officeDocument/2006/relationships/hyperlink" Target="http://img1.liveinternet.ru/images/foto/b/0/83/1380083/f_3429377.gif" TargetMode="Externa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6.jpeg"/><Relationship Id="rId5" Type="http://schemas.openxmlformats.org/officeDocument/2006/relationships/image" Target="../media/image3.png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5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.pn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6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7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8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9.xml"/><Relationship Id="rId7" Type="http://schemas.openxmlformats.org/officeDocument/2006/relationships/hyperlink" Target="http://img1.liveinternet.ru/images/foto/b/0/83/1380083/f_3429377.gif" TargetMode="External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0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.png"/><Relationship Id="rId10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1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11" Type="http://schemas.openxmlformats.org/officeDocument/2006/relationships/hyperlink" Target="http://&#1086;&#1088;&#1077;&#1083;-&#1088;&#1077;&#1075;&#1080;&#1086;&#1085;.&#1088;&#1092;/1871-v-orle-sozdadut-sistemu-studencheskih-stazhirovok.html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gorodorel.info/2011/12/19/v-orle-startovala-programma-studencheskix-stazhirovok-student-stazher-specialist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infoorel.ru/news/news.php?news_id=2082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2.xml"/><Relationship Id="rId7" Type="http://schemas.openxmlformats.org/officeDocument/2006/relationships/hyperlink" Target="http://img1.liveinternet.ru/images/foto/b/0/83/1380083/f_3429377.gif" TargetMode="External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3.jpeg"/><Relationship Id="rId5" Type="http://schemas.openxmlformats.org/officeDocument/2006/relationships/image" Target="../media/image3.png"/><Relationship Id="rId10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3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4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5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6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48.jpeg"/><Relationship Id="rId5" Type="http://schemas.openxmlformats.org/officeDocument/2006/relationships/image" Target="../media/image3.pn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7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.jpe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6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2.jpeg"/><Relationship Id="rId5" Type="http://schemas.openxmlformats.org/officeDocument/2006/relationships/image" Target="../media/image3.png"/><Relationship Id="rId10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8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7.jpeg"/><Relationship Id="rId5" Type="http://schemas.openxmlformats.org/officeDocument/2006/relationships/image" Target="../media/image3.pn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9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.png"/><Relationship Id="rId10" Type="http://schemas.openxmlformats.org/officeDocument/2006/relationships/hyperlink" Target="http://inventos.ru/2013/04/26/v-inventos-sostoyalos-rasshirennoe-zasedanie-uchenogo-soveta-gu-unpk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26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979712" y="1844824"/>
            <a:ext cx="52565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организации деятельности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 молодых ученых  «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Госуниверситет-УНПК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55776" y="5301208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Председатель Совета молодых ученых Маслова И.А.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819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476672"/>
            <a:ext cx="4896544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3. Информационная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98072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Информационная поддержка страницы СМУ на сайте </a:t>
            </a:r>
            <a:r>
              <a:rPr lang="ru-RU" dirty="0" err="1" smtClean="0"/>
              <a:t>Госуниверситета-УНПК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1340768"/>
            <a:ext cx="6158880" cy="374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736" y="5013176"/>
            <a:ext cx="5472608" cy="144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9218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476672"/>
            <a:ext cx="547260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4.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личного рейтинга членов Совета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755576" y="1196752"/>
            <a:ext cx="518457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Рейтинг  молодых докторов </a:t>
            </a:r>
            <a:r>
              <a:rPr lang="ru-RU" b="1" dirty="0"/>
              <a:t>наук </a:t>
            </a:r>
            <a:r>
              <a:rPr lang="ru-RU" b="1" dirty="0" smtClean="0"/>
              <a:t>ФЭИ за 2011 год</a:t>
            </a:r>
            <a:endParaRPr lang="ru-RU" dirty="0"/>
          </a:p>
        </p:txBody>
      </p:sp>
      <p:graphicFrame>
        <p:nvGraphicFramePr>
          <p:cNvPr id="18" name="Диаграмма 1"/>
          <p:cNvGraphicFramePr>
            <a:graphicFrameLocks/>
          </p:cNvGraphicFramePr>
          <p:nvPr/>
        </p:nvGraphicFramePr>
        <p:xfrm>
          <a:off x="1043608" y="1700808"/>
          <a:ext cx="4704242" cy="2041401"/>
        </p:xfrm>
        <a:graphic>
          <a:graphicData uri="http://schemas.openxmlformats.org/presentationml/2006/ole">
            <p:oleObj spid="_x0000_s9220" name="Диаграмма" r:id="rId9" imgW="4771980" imgH="2257425" progId="Excel.Sheet.8">
              <p:embed/>
            </p:oleObj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2555776" y="3789040"/>
            <a:ext cx="6386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Рейтинг молодых </a:t>
            </a:r>
            <a:r>
              <a:rPr lang="ru-RU" b="1" dirty="0"/>
              <a:t>докторов наук </a:t>
            </a:r>
            <a:r>
              <a:rPr lang="ru-RU" b="1" dirty="0" smtClean="0"/>
              <a:t>ФЭИ за 2012 год</a:t>
            </a:r>
            <a:endParaRPr lang="ru-RU" dirty="0"/>
          </a:p>
        </p:txBody>
      </p:sp>
      <p:graphicFrame>
        <p:nvGraphicFramePr>
          <p:cNvPr id="9221" name="Object 6"/>
          <p:cNvGraphicFramePr>
            <a:graphicFrameLocks/>
          </p:cNvGraphicFramePr>
          <p:nvPr/>
        </p:nvGraphicFramePr>
        <p:xfrm>
          <a:off x="3635896" y="4293096"/>
          <a:ext cx="5049838" cy="2239962"/>
        </p:xfrm>
        <a:graphic>
          <a:graphicData uri="http://schemas.openxmlformats.org/presentationml/2006/ole">
            <p:oleObj spid="_x0000_s9221" name="Диаграмма" r:id="rId10" imgW="5038740" imgH="223828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059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112568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5. Взаимодействие с общественными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организациями и </a:t>
            </a:r>
            <a:r>
              <a:rPr lang="ru-RU" sz="1600" dirty="0" err="1" smtClean="0">
                <a:latin typeface="Times New Roman" pitchFamily="18" charset="0"/>
                <a:cs typeface="Calibri" pitchFamily="34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. структурами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4725144"/>
            <a:ext cx="54726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Молодежный бизнес-клуб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5776" y="3717032"/>
            <a:ext cx="576064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Региональное отделение общественной организации ВЭО России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3648" y="2060848"/>
            <a:ext cx="576064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Общественный совет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развитию малого и среднего предпринимательства при мэре гор. Орла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3608" y="1340768"/>
            <a:ext cx="56166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г.Орла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5696" y="2996952"/>
            <a:ext cx="59046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Совет молодых ученых и специалистов Орловской обл.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584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760" y="548680"/>
            <a:ext cx="4680519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6. Редакционно-издательская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1835696" y="1412776"/>
            <a:ext cx="6313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Публикации молодых ученых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Совета молодых ученых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44" name="Диаграмма 5"/>
          <p:cNvGraphicFramePr>
            <a:graphicFrameLocks/>
          </p:cNvGraphicFramePr>
          <p:nvPr/>
        </p:nvGraphicFramePr>
        <p:xfrm>
          <a:off x="1476375" y="1989138"/>
          <a:ext cx="7508875" cy="3898900"/>
        </p:xfrm>
        <a:graphic>
          <a:graphicData uri="http://schemas.openxmlformats.org/presentationml/2006/ole">
            <p:oleObj spid="_x0000_s35844" name="Worksheet" r:id="rId9" imgW="8363085" imgH="389563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1618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476672"/>
            <a:ext cx="4608512" cy="437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Развитие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международного сотрудничества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9592" y="1268760"/>
            <a:ext cx="7200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Организация курсов изучения английского языка для членов СМУ:</a:t>
            </a:r>
          </a:p>
          <a:p>
            <a:pPr>
              <a:buFontTx/>
              <a:buChar char="-"/>
            </a:pPr>
            <a:r>
              <a:rPr lang="ru-RU" dirty="0" smtClean="0"/>
              <a:t>Начальный уровень;</a:t>
            </a:r>
          </a:p>
          <a:p>
            <a:pPr>
              <a:buFontTx/>
              <a:buChar char="-"/>
            </a:pPr>
            <a:r>
              <a:rPr lang="ru-RU" dirty="0" smtClean="0"/>
              <a:t>Продвинутый уровень.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32040" y="3933056"/>
            <a:ext cx="403244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Развитие контактов с зарубежными университетами</a:t>
            </a:r>
            <a:endParaRPr lang="ru-RU" dirty="0"/>
          </a:p>
        </p:txBody>
      </p:sp>
      <p:pic>
        <p:nvPicPr>
          <p:cNvPr id="37892" name="Picture 4" descr="http://gu-unpk.ru/file/chair/buin/news/priser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4725144"/>
            <a:ext cx="360039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899592" y="2348880"/>
            <a:ext cx="3600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Участие в зарубежных  конференциях с публикацией в зарубежных периодических изданиях: Болгария, Чехия</a:t>
            </a:r>
            <a:endParaRPr lang="ru-RU" dirty="0"/>
          </a:p>
        </p:txBody>
      </p:sp>
      <p:pic>
        <p:nvPicPr>
          <p:cNvPr id="37893" name="Picture 5" descr="I:\фото\Новая папка (3)\IMG_507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4077072"/>
            <a:ext cx="335271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016" y="2276872"/>
            <a:ext cx="107578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2160" y="2276872"/>
            <a:ext cx="10829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2276872"/>
            <a:ext cx="11131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3666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48680"/>
            <a:ext cx="4104456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112474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ежегодный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Молодежный интеллектуальный конкурс "Орел - из глубины веков"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Игра-путешествие: "И.С.Тургенев, Н.С.Лесков, Л.Н. Андреев – писатели-орловцы"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C:\Users\ПК\Desktop\DSC_05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2348880"/>
            <a:ext cx="3888432" cy="258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Users\ПК\Desktop\DSC_054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4149080"/>
            <a:ext cx="4705209" cy="241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076056" y="2924944"/>
            <a:ext cx="3491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 мая – 8 июня 2011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7624" y="52292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Фотоконкурс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508104" y="37170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Конкурс работ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6866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48680"/>
            <a:ext cx="4104456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112474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II ежегодный Молодежный интеллектуальный конкурс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"Орел - из глубины веков"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Игра-путешествие: "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И.С. Тургенев, И.А. Бунин, Л.Н. Андреев– писатели-орловцы"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19872" y="2348880"/>
            <a:ext cx="214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9-27 апреля 2012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2708920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16 мая 2012 года прошло торжественное закрытие второго интеллектуального конкурса "Орел - из глубины веков".</a:t>
            </a:r>
          </a:p>
          <a:p>
            <a:r>
              <a:rPr lang="ru-RU" dirty="0" smtClean="0"/>
              <a:t>С приветственным словом выступила директор ОГУК «Орловский объединенный государственный литературный музей И.С. Тургенева» В.В. Ефремова.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59610" y="3140968"/>
            <a:ext cx="4884390" cy="339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7885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48680"/>
            <a:ext cx="4104456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340768"/>
            <a:ext cx="4248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 был поддержан Управлением по делам молодежи и взаимодействию с общественными организациями администрации г. Орла. На торжественном закрытии присутствовала заместитель О.С. Варакиной - Т.Ю. Свиридова. </a:t>
            </a:r>
            <a:endParaRPr lang="ru-RU" dirty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1052735"/>
            <a:ext cx="3456384" cy="303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292080" y="4509120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2012 году в конкурсе помимо студентов приняли участие школьники и учащиеся колледжей. Для них были предусмотрены отдельные номинации и призы</a:t>
            </a:r>
            <a:endParaRPr lang="ru-RU" dirty="0"/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3861048"/>
            <a:ext cx="376545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7987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48680"/>
            <a:ext cx="4104456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5576" y="1124744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итогам конкурса наиболее активные участники были награждены грамотами лауреатов, а победители также удостоены ценных призов.</a:t>
            </a:r>
            <a:endParaRPr lang="ru-RU" dirty="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2348880"/>
            <a:ext cx="371561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860032" y="1340768"/>
            <a:ext cx="4283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/>
              <a:t>Победители конкурса среди студентов:</a:t>
            </a:r>
            <a:endParaRPr lang="ru-RU" sz="1400" dirty="0" smtClean="0"/>
          </a:p>
          <a:p>
            <a:r>
              <a:rPr lang="ru-RU" sz="1400" b="1" dirty="0" smtClean="0"/>
              <a:t>1 место:</a:t>
            </a:r>
            <a:endParaRPr lang="ru-RU" sz="1400" dirty="0" smtClean="0"/>
          </a:p>
          <a:p>
            <a:r>
              <a:rPr lang="ru-RU" sz="1400" dirty="0" err="1" smtClean="0"/>
              <a:t>Хубулова</a:t>
            </a:r>
            <a:r>
              <a:rPr lang="ru-RU" sz="1400" dirty="0" smtClean="0"/>
              <a:t> Тамара, Госуниверситет – УНПК, гр. 31-Э(б);</a:t>
            </a:r>
          </a:p>
          <a:p>
            <a:r>
              <a:rPr lang="ru-RU" sz="1400" dirty="0" smtClean="0"/>
              <a:t>Лыкова Алина, Госуниверситет – УНПК, гр. 31-ЛГ;</a:t>
            </a:r>
          </a:p>
          <a:p>
            <a:r>
              <a:rPr lang="ru-RU" sz="1400" dirty="0" err="1" smtClean="0"/>
              <a:t>Потлова</a:t>
            </a:r>
            <a:r>
              <a:rPr lang="ru-RU" sz="1400" dirty="0" smtClean="0"/>
              <a:t> Татьяна, Госуниверситет – УНПК, гр. 21-ПО.</a:t>
            </a:r>
          </a:p>
          <a:p>
            <a:r>
              <a:rPr lang="ru-RU" sz="1400" b="1" dirty="0" smtClean="0"/>
              <a:t>2 место:</a:t>
            </a:r>
            <a:endParaRPr lang="ru-RU" sz="1400" dirty="0" smtClean="0"/>
          </a:p>
          <a:p>
            <a:r>
              <a:rPr lang="ru-RU" sz="1400" dirty="0" smtClean="0"/>
              <a:t>Королева Анастасия, Госуниверситет – УНПК, гр. 31-МЭ.</a:t>
            </a:r>
          </a:p>
          <a:p>
            <a:r>
              <a:rPr lang="ru-RU" sz="1400" b="1" dirty="0" smtClean="0"/>
              <a:t>3 место:</a:t>
            </a:r>
            <a:endParaRPr lang="ru-RU" sz="1400" dirty="0" smtClean="0"/>
          </a:p>
          <a:p>
            <a:r>
              <a:rPr lang="ru-RU" sz="1400" dirty="0" smtClean="0"/>
              <a:t>Бабкина Екатерина, Госуниверситет – УНПК, гр. 51-Б.</a:t>
            </a:r>
          </a:p>
          <a:p>
            <a:r>
              <a:rPr lang="ru-RU" sz="1400" b="1" dirty="0" smtClean="0"/>
              <a:t>Конкурс видеороликов:</a:t>
            </a:r>
            <a:endParaRPr lang="ru-RU" sz="1400" dirty="0" smtClean="0"/>
          </a:p>
          <a:p>
            <a:r>
              <a:rPr lang="ru-RU" sz="1400" dirty="0" smtClean="0"/>
              <a:t>Группа 21-Б, Госуниверситет – УНПК (Больших Т., </a:t>
            </a:r>
            <a:r>
              <a:rPr lang="ru-RU" sz="1400" dirty="0" err="1" smtClean="0"/>
              <a:t>Поздняк</a:t>
            </a:r>
            <a:r>
              <a:rPr lang="ru-RU" sz="1400" dirty="0" smtClean="0"/>
              <a:t> Е., Чухонцев К.).</a:t>
            </a:r>
          </a:p>
          <a:p>
            <a:r>
              <a:rPr lang="ru-RU" sz="1400" b="1" u="sng" dirty="0" smtClean="0"/>
              <a:t>Победители конкурса среди учеников:</a:t>
            </a:r>
            <a:endParaRPr lang="ru-RU" sz="1400" dirty="0" smtClean="0"/>
          </a:p>
          <a:p>
            <a:r>
              <a:rPr lang="ru-RU" sz="1400" b="1" dirty="0" smtClean="0"/>
              <a:t>1 место:</a:t>
            </a:r>
            <a:endParaRPr lang="ru-RU" sz="1400" dirty="0" smtClean="0"/>
          </a:p>
          <a:p>
            <a:r>
              <a:rPr lang="ru-RU" sz="1400" dirty="0" smtClean="0"/>
              <a:t>Шумакова Алина, Орловское художественное училище;</a:t>
            </a:r>
          </a:p>
          <a:p>
            <a:r>
              <a:rPr lang="ru-RU" sz="1400" dirty="0" smtClean="0"/>
              <a:t>Медведева Дарья, средняя школа №10, класс 8а.</a:t>
            </a:r>
          </a:p>
          <a:p>
            <a:r>
              <a:rPr lang="ru-RU" sz="1400" b="1" dirty="0" smtClean="0"/>
              <a:t>2 место:</a:t>
            </a:r>
            <a:endParaRPr lang="ru-RU" sz="1400" dirty="0" smtClean="0"/>
          </a:p>
          <a:p>
            <a:r>
              <a:rPr lang="ru-RU" sz="1400" dirty="0" smtClean="0"/>
              <a:t>Васильева Дарья, лицей №22, класс 6а.</a:t>
            </a:r>
          </a:p>
          <a:p>
            <a:r>
              <a:rPr lang="ru-RU" sz="1400" b="1" dirty="0" smtClean="0"/>
              <a:t>3 место:</a:t>
            </a:r>
            <a:endParaRPr lang="ru-RU" sz="1400" dirty="0" smtClean="0"/>
          </a:p>
          <a:p>
            <a:r>
              <a:rPr lang="ru-RU" sz="1400" dirty="0" smtClean="0"/>
              <a:t>Пахомова Анастасия, школа №37, класс 7а.</a:t>
            </a:r>
          </a:p>
          <a:p>
            <a:r>
              <a:rPr lang="ru-RU" sz="1400" b="1" dirty="0" smtClean="0"/>
              <a:t>Фотоконкурс:</a:t>
            </a:r>
            <a:endParaRPr lang="ru-RU" sz="1400" dirty="0" smtClean="0"/>
          </a:p>
          <a:p>
            <a:r>
              <a:rPr lang="ru-RU" sz="1400" dirty="0" smtClean="0"/>
              <a:t>Ставцев Владимир, школа №10, класс 8а.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4608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548680"/>
            <a:ext cx="56886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Вовлечение студентов в общественную и научную жизнь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1052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Посещение музея им Лескова 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1412776"/>
            <a:ext cx="425740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1556792"/>
            <a:ext cx="3999827" cy="254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580112" y="11967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Посещение музея им Тургенева</a:t>
            </a:r>
            <a:endParaRPr lang="ru-RU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221088"/>
            <a:ext cx="3628225" cy="251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3648" y="4077072"/>
            <a:ext cx="35679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5325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979712" y="476673"/>
            <a:ext cx="5904657" cy="50405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СМУ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Госуниверситет-УНПК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6" y="1700808"/>
            <a:ext cx="1107996" cy="369331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Общее собрание Совета молодых ученых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Госуниверситет-УНПК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9752" y="1916832"/>
            <a:ext cx="2665412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Правление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1760" y="4221088"/>
            <a:ext cx="2665412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11760" y="5517232"/>
            <a:ext cx="2665412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Члены Совета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08104" y="1412776"/>
            <a:ext cx="3095625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Председатель Совета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08104" y="1844824"/>
            <a:ext cx="30956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Заместитель Председателя Совета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08104" y="2564904"/>
            <a:ext cx="30956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Ответственные за направления работы Совета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08104" y="3429000"/>
            <a:ext cx="3096344" cy="1754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Представители кафедр, курирующие научно-исследовательскую деятельность молодых ученых и информирующие их о мероприятиях Совета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08104" y="5445224"/>
            <a:ext cx="309634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Молодые ученые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Госуниверситет-УНПК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вступившие в состав Совета</a:t>
            </a:r>
          </a:p>
        </p:txBody>
      </p:sp>
      <p:cxnSp>
        <p:nvCxnSpPr>
          <p:cNvPr id="42" name="Прямая соединительная линия 41"/>
          <p:cNvCxnSpPr>
            <a:stCxn id="30" idx="3"/>
            <a:endCxn id="36" idx="1"/>
          </p:cNvCxnSpPr>
          <p:nvPr/>
        </p:nvCxnSpPr>
        <p:spPr>
          <a:xfrm flipV="1">
            <a:off x="5005164" y="1596926"/>
            <a:ext cx="50294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30" idx="3"/>
            <a:endCxn id="38" idx="1"/>
          </p:cNvCxnSpPr>
          <p:nvPr/>
        </p:nvCxnSpPr>
        <p:spPr>
          <a:xfrm>
            <a:off x="5005164" y="2100982"/>
            <a:ext cx="502940" cy="66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30" idx="3"/>
            <a:endCxn id="39" idx="1"/>
          </p:cNvCxnSpPr>
          <p:nvPr/>
        </p:nvCxnSpPr>
        <p:spPr>
          <a:xfrm>
            <a:off x="5005164" y="2100982"/>
            <a:ext cx="502940" cy="786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34" idx="3"/>
            <a:endCxn id="40" idx="1"/>
          </p:cNvCxnSpPr>
          <p:nvPr/>
        </p:nvCxnSpPr>
        <p:spPr>
          <a:xfrm flipV="1">
            <a:off x="5077172" y="4306094"/>
            <a:ext cx="430932" cy="99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35" idx="3"/>
            <a:endCxn id="41" idx="1"/>
          </p:cNvCxnSpPr>
          <p:nvPr/>
        </p:nvCxnSpPr>
        <p:spPr>
          <a:xfrm>
            <a:off x="5077172" y="5702176"/>
            <a:ext cx="430932" cy="204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11760" y="3140968"/>
            <a:ext cx="2665412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Ученый секретарь Совета</a:t>
            </a:r>
          </a:p>
        </p:txBody>
      </p:sp>
      <p:sp>
        <p:nvSpPr>
          <p:cNvPr id="55" name="Левая фигурная скобка 54"/>
          <p:cNvSpPr/>
          <p:nvPr/>
        </p:nvSpPr>
        <p:spPr>
          <a:xfrm>
            <a:off x="2051050" y="1556792"/>
            <a:ext cx="288925" cy="4751932"/>
          </a:xfrm>
          <a:prstGeom prst="leftBrace">
            <a:avLst>
              <a:gd name="adj1" fmla="val 2377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035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548680"/>
            <a:ext cx="56886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Вовлечение студентов в общественную и научную жизнь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10527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Чтение рассказа И.С. Тургенева «Льгов»</a:t>
            </a:r>
            <a:endParaRPr lang="ru-RU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3191132"/>
            <a:ext cx="3958160" cy="329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1412776"/>
            <a:ext cx="444169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469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260648"/>
            <a:ext cx="583264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Организация общественных мероприятий Совета в регионе с целью формирования положительного имиджа Университета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1268760"/>
            <a:ext cx="66247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заседаниях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Общественного совета по развитию малого и среднего предпринимательства при мэре гор. Орла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616" y="2060848"/>
            <a:ext cx="66247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слушаниях Концепции социально-экономического развития города Орла на 2011-2025 годы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2924944"/>
            <a:ext cx="662473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слушаниях Бюджета г.Орла и Орловской области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616" y="3645024"/>
            <a:ext cx="66247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системы студенческих стажировок в городе Орле при поддержке Администрации города, представителей бизнеса и общественных организаций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99792" y="4869160"/>
            <a:ext cx="62646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http://www.infoorel.ru/news/news.php?news_id=20828</a:t>
            </a:r>
            <a:endParaRPr lang="en-US" dirty="0" smtClean="0"/>
          </a:p>
          <a:p>
            <a:r>
              <a:rPr lang="en-US" dirty="0" smtClean="0"/>
              <a:t> </a:t>
            </a:r>
            <a:r>
              <a:rPr lang="en-US" dirty="0" smtClean="0">
                <a:hlinkClick r:id="rId10"/>
              </a:rPr>
              <a:t>http://gorodorel.info/2011/12/19/v-orle-startovala-programma-studencheskix-stazhirovok-student-stazher-specialist/</a:t>
            </a:r>
            <a:endParaRPr lang="en-US" dirty="0" smtClean="0"/>
          </a:p>
          <a:p>
            <a:r>
              <a:rPr lang="en-US" dirty="0" smtClean="0"/>
              <a:t> </a:t>
            </a:r>
            <a:r>
              <a:rPr lang="en-US" dirty="0" smtClean="0">
                <a:hlinkClick r:id="rId11"/>
              </a:rPr>
              <a:t>http://</a:t>
            </a:r>
            <a:r>
              <a:rPr lang="ru-RU" dirty="0" err="1" smtClean="0">
                <a:hlinkClick r:id="rId11"/>
              </a:rPr>
              <a:t>орел-регион.рф</a:t>
            </a:r>
            <a:r>
              <a:rPr lang="ru-RU" dirty="0" smtClean="0">
                <a:hlinkClick r:id="rId11"/>
              </a:rPr>
              <a:t>/1871-</a:t>
            </a:r>
            <a:r>
              <a:rPr lang="en-US" dirty="0" smtClean="0">
                <a:hlinkClick r:id="rId11"/>
              </a:rPr>
              <a:t>v-orle-sozdadut-sistemu-studencheskih-stazhirovok.html</a:t>
            </a:r>
            <a:endParaRPr lang="en-US" dirty="0"/>
          </a:p>
        </p:txBody>
      </p:sp>
      <p:cxnSp>
        <p:nvCxnSpPr>
          <p:cNvPr id="22" name="Shape 21"/>
          <p:cNvCxnSpPr>
            <a:endCxn id="20" idx="1"/>
          </p:cNvCxnSpPr>
          <p:nvPr/>
        </p:nvCxnSpPr>
        <p:spPr>
          <a:xfrm rot="16200000" flipH="1">
            <a:off x="1862408" y="4770440"/>
            <a:ext cx="1026696" cy="64807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43608" y="5085184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Освещение проекта в СМИ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6738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260648"/>
            <a:ext cx="5976664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системы студенческих стажировок в городе Орле при поддержке Администрации города, представителей бизнеса и общественных организаций</a:t>
            </a:r>
          </a:p>
        </p:txBody>
      </p:sp>
      <p:pic>
        <p:nvPicPr>
          <p:cNvPr id="44035" name="Picture 3" descr="C:\Users\ПК\Desktop\DSC_12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3933056"/>
            <a:ext cx="4630904" cy="2674348"/>
          </a:xfrm>
          <a:prstGeom prst="rect">
            <a:avLst/>
          </a:prstGeom>
          <a:noFill/>
        </p:spPr>
      </p:pic>
      <p:pic>
        <p:nvPicPr>
          <p:cNvPr id="44036" name="Picture 4" descr="C:\Users\ПК\Desktop\DSC_11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1124744"/>
            <a:ext cx="4235242" cy="3033492"/>
          </a:xfrm>
          <a:prstGeom prst="rect">
            <a:avLst/>
          </a:prstGeom>
          <a:noFill/>
        </p:spPr>
      </p:pic>
      <p:pic>
        <p:nvPicPr>
          <p:cNvPr id="4" name="Picture 3" descr="H:\Новая папка (4)\DSC_12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03648" y="4437112"/>
            <a:ext cx="2438400" cy="199034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1340768"/>
            <a:ext cx="34563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8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9810" name="Image" r:id="rId6" imgW="2387302" imgH="2387302" progId="">
              <p:embed/>
            </p:oleObj>
          </a:graphicData>
        </a:graphic>
      </p:graphicFrame>
      <p:pic>
        <p:nvPicPr>
          <p:cNvPr id="1035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9551" y="214314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00166" y="1285860"/>
            <a:ext cx="6643734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Цель  проекта</a:t>
            </a:r>
          </a:p>
          <a:p>
            <a:pPr algn="ctr"/>
            <a:r>
              <a:rPr lang="ru-RU" sz="2000" dirty="0" smtClean="0"/>
              <a:t>развитие в регионе инновационных форм и методов формирования практико-ориентированной образовательной среды на основе взаимодействия государственной, образовательной и предпринимательской инфраструктуры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475656" y="3429000"/>
            <a:ext cx="6643734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Задачи проекта</a:t>
            </a:r>
          </a:p>
          <a:p>
            <a:pPr lvl="0"/>
            <a:r>
              <a:rPr lang="ru-RU" sz="2000" dirty="0" smtClean="0"/>
              <a:t>Институонализация студенческих стажировок в городе и регионе</a:t>
            </a:r>
          </a:p>
          <a:p>
            <a:pPr lvl="0"/>
            <a:r>
              <a:rPr lang="ru-RU" sz="2000" dirty="0" smtClean="0"/>
              <a:t>Углубление профессиональных компетенций студентов – участников проекта</a:t>
            </a:r>
          </a:p>
          <a:p>
            <a:pPr lvl="0"/>
            <a:r>
              <a:rPr lang="ru-RU" sz="2000" dirty="0" smtClean="0"/>
              <a:t>Развитие системы сертификации студенческих стажировок</a:t>
            </a:r>
          </a:p>
          <a:p>
            <a:pPr lvl="0"/>
            <a:r>
              <a:rPr lang="ru-RU" sz="2000" dirty="0" smtClean="0"/>
              <a:t>Формирование единой информационной среды </a:t>
            </a:r>
          </a:p>
          <a:p>
            <a:pPr algn="ctr"/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8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20834" name="Image" r:id="rId6" imgW="2387302" imgH="2387302" progId="">
              <p:embed/>
            </p:oleObj>
          </a:graphicData>
        </a:graphic>
      </p:graphicFrame>
      <p:pic>
        <p:nvPicPr>
          <p:cNvPr id="1035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9551" y="214314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00166" y="1285860"/>
            <a:ext cx="664373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Механизм реализации проекта студенческих стажировок «Студент-стажер специалист»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2348880"/>
            <a:ext cx="792088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dirty="0" smtClean="0"/>
              <a:t>Резюме потенциальных студентов-стажеров размещаются на инфор-мационном сайте проекта не позднее чем за месяц до начала стажировки</a:t>
            </a:r>
          </a:p>
          <a:p>
            <a:pPr marL="342900" indent="-342900" algn="ctr"/>
            <a:r>
              <a:rPr lang="ru-RU" dirty="0" smtClean="0"/>
              <a:t>Параллельно собирается информация о потребности потенциальных баз стажировок в стажерах конкретных направлений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3645024"/>
            <a:ext cx="79208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2. Потенциальные базы стажировок, включенные в реестр информационной рассылки будут получать уведомление о размещении резюме и конкретных датах стажировок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4725144"/>
            <a:ext cx="792088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3. По предварительной договоренности Университет и база стажировки обмениваются официальными письмами о направлении студента на стажировку и о согласии его принять на определенный срок с назначением кураторов с двух сторон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27584" y="1196752"/>
            <a:ext cx="792088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4. Студент-стажер под руководством кураторов со стороны Университета и базы стажировки проходит практику в соответствии с:</a:t>
            </a:r>
          </a:p>
          <a:p>
            <a:pPr algn="ctr">
              <a:buFontTx/>
              <a:buChar char="-"/>
            </a:pPr>
            <a:r>
              <a:rPr lang="ru-RU" dirty="0" smtClean="0"/>
              <a:t>Учебным планом специальности или направления</a:t>
            </a:r>
          </a:p>
          <a:p>
            <a:pPr algn="ctr">
              <a:buFontTx/>
              <a:buChar char="-"/>
            </a:pPr>
            <a:r>
              <a:rPr lang="ru-RU" dirty="0" smtClean="0"/>
              <a:t>Положением о проекте студенческих стажировок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8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21858" name="Image" r:id="rId6" imgW="2387302" imgH="2387302" progId="">
              <p:embed/>
            </p:oleObj>
          </a:graphicData>
        </a:graphic>
      </p:graphicFrame>
      <p:pic>
        <p:nvPicPr>
          <p:cNvPr id="1035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9551" y="214314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827584" y="2492896"/>
            <a:ext cx="792088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5. Рабочими документами студента-стажера являются: утвержденный план-график, соответствующий трудовому распорядку базы стажировки</a:t>
            </a:r>
          </a:p>
          <a:p>
            <a:pPr algn="ctr"/>
            <a:r>
              <a:rPr lang="ru-RU" dirty="0" smtClean="0"/>
              <a:t> (по преддипломной практике – половина рабочего дня, по остальным видам практик – полный рабочий день) и дневник прохождения практики </a:t>
            </a:r>
          </a:p>
          <a:p>
            <a:pPr algn="ctr"/>
            <a:r>
              <a:rPr lang="ru-RU" dirty="0" smtClean="0"/>
              <a:t>(с указанием выполняемых профессиональных функций за каждый день стажировки).</a:t>
            </a:r>
          </a:p>
          <a:p>
            <a:pPr algn="ctr"/>
            <a:r>
              <a:rPr lang="ru-RU" dirty="0" smtClean="0"/>
              <a:t>Возможно прохождение стажировки вне Учебного плана по договоренности с базой стажировки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5656" y="5085184"/>
            <a:ext cx="374441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6. Подведение итогов стажировки, выдача сертификата в случае выполнения критериев, указанных в Положении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941168"/>
            <a:ext cx="243840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776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760" y="4046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Формирование корпоративного духа в среде СМУ</a:t>
            </a:r>
            <a:endParaRPr lang="ru-RU" dirty="0"/>
          </a:p>
        </p:txBody>
      </p:sp>
      <p:pic>
        <p:nvPicPr>
          <p:cNvPr id="45060" name="Picture 4" descr="C:\Users\ПК\Desktop\DSC_13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4077072"/>
            <a:ext cx="4054599" cy="2696308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971600" y="3140968"/>
          <a:ext cx="3688722" cy="3609219"/>
        </p:xfrm>
        <a:graphic>
          <a:graphicData uri="http://schemas.openxmlformats.org/drawingml/2006/table">
            <a:tbl>
              <a:tblPr/>
              <a:tblGrid>
                <a:gridCol w="1844361"/>
                <a:gridCol w="1844361"/>
              </a:tblGrid>
              <a:tr h="121094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66989" marR="66989" marT="33495" marB="33495">
                    <a:lnL>
                      <a:noFill/>
                    </a:lnL>
                  </a:tcPr>
                </a:tc>
              </a:tr>
              <a:tr h="433171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Результаты турнира:</a:t>
                      </a:r>
                    </a:p>
                  </a:txBody>
                  <a:tcPr marL="66989" marR="66989" marT="33495" marB="3349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989" marR="66989" marT="33495" marB="33495">
                    <a:lnL>
                      <a:noFill/>
                    </a:lnL>
                  </a:tcPr>
                </a:tc>
              </a:tr>
              <a:tr h="1983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Номинация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Команда, ФИО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3835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команда кафедры БУиН (мужская)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73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команда кафедры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ЭТиУП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7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III </a:t>
                      </a: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сбоная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команда кафедр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ГУиФ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ФДОКиБ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ЭиМ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571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Лучшая мужская серия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Маслов Б.Г., кафедра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БУиН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Греков И.Е., кафедра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ФДОКиБ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57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Лучшая женская серия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Семенова Е.М., кафедра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ЭТиУП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57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Красота - страшная сила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команда кафедры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БУиН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(женская)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9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Не везет в игре - повезет в любви</a:t>
                      </a: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команда кафедры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ПиМ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78" marR="6978" marT="6978" marB="69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Результаты турнира:</a:t>
            </a:r>
          </a:p>
        </p:txBody>
      </p:sp>
      <p:pic>
        <p:nvPicPr>
          <p:cNvPr id="45059" name="Picture 3" descr="C:\Users\ПК\Desktop\DSC_15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584" y="1268760"/>
            <a:ext cx="3898177" cy="2592288"/>
          </a:xfrm>
          <a:prstGeom prst="rect">
            <a:avLst/>
          </a:prstGeom>
          <a:noFill/>
        </p:spPr>
      </p:pic>
      <p:pic>
        <p:nvPicPr>
          <p:cNvPr id="4" name="Picture 3" descr="H:\красная флешка\5.07.2011\5.07.2011\IMG_58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4048" y="1340768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8786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760" y="40466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Стратегические направления деятельности Совета молодых ученых </a:t>
            </a:r>
            <a:r>
              <a:rPr lang="ru-RU" dirty="0" err="1" smtClean="0"/>
              <a:t>Госуниверситет-УНПК</a:t>
            </a:r>
            <a:endParaRPr lang="ru-RU" dirty="0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Результаты турнира: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7664" y="1268760"/>
            <a:ext cx="664373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Междисциплинарные разработки (в том числе междисциплинарные научно-исследовательские студенческие стажировки)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547664" y="2420888"/>
            <a:ext cx="66437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Публикации на иностранном языке в ведущих изданиях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547664" y="2996952"/>
            <a:ext cx="664373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Развитие международного сотрудничества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619672" y="3573016"/>
            <a:ext cx="664373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Расширение и поддержание контактов с российскими общественными организациями молодых ученых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619672" y="4437112"/>
            <a:ext cx="664373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Информационное обеспечение формирования творческих научно-исследовательских команд и кадрового резерва Университета</a:t>
            </a:r>
            <a:endParaRPr lang="ru-RU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1619672" y="5589240"/>
            <a:ext cx="664373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Организационная и информационная поддержка повышения привлекательности работы в Университете для молодых ученых, в том числе в социально-бытовой сфере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07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79711" y="476250"/>
            <a:ext cx="5832649" cy="504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 Совета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76" y="1196752"/>
            <a:ext cx="7343775" cy="3603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Проведение ежегодной научной конференции молодых ученых 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584" y="1700808"/>
            <a:ext cx="7345362" cy="5762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4509120"/>
            <a:ext cx="7343775" cy="358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4005064"/>
            <a:ext cx="7345363" cy="358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6. Редакционно-издательская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9632" y="3429000"/>
            <a:ext cx="7345362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5. Взаимодействие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с общественными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организациями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и </a:t>
            </a:r>
            <a:r>
              <a:rPr lang="ru-RU" sz="1600" dirty="0" err="1" smtClean="0">
                <a:latin typeface="Times New Roman" pitchFamily="18" charset="0"/>
                <a:cs typeface="Calibri" pitchFamily="34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. структурами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5616" y="2924944"/>
            <a:ext cx="7343775" cy="358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4.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личного рейтинга членов Совета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1600" y="2420888"/>
            <a:ext cx="7345363" cy="3603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3. Информационная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1680" y="5013176"/>
            <a:ext cx="7272808" cy="4377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Развитие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международного сотрудничества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35696" y="5589240"/>
            <a:ext cx="7200800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Вовлечение студентов в общественную и научную жизнь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9712" y="6165304"/>
            <a:ext cx="7164288" cy="5486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Организация общественных мероприятий Совета в регионе с целью поддержания положительного имиджа Университета 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547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332656"/>
            <a:ext cx="554461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Проведение ежегодной научной конференции молодых ученых 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" name="Picture 3" descr="G:\фото Саше\Собрание СМУ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1484784"/>
            <a:ext cx="3363471" cy="2234528"/>
          </a:xfrm>
          <a:prstGeom prst="rect">
            <a:avLst/>
          </a:prstGeom>
          <a:noFill/>
        </p:spPr>
      </p:pic>
      <p:pic>
        <p:nvPicPr>
          <p:cNvPr id="18" name="Picture 4" descr="E:\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1484784"/>
            <a:ext cx="3604623" cy="2160240"/>
          </a:xfrm>
          <a:prstGeom prst="rect">
            <a:avLst/>
          </a:prstGeom>
          <a:noFill/>
        </p:spPr>
      </p:pic>
      <p:pic>
        <p:nvPicPr>
          <p:cNvPr id="19" name="Picture 9" descr="http://gu-unpk.ru/file/page/inst/fei/cys/news/image0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4005064"/>
            <a:ext cx="3348371" cy="223224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076056" y="4221088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Приоритеты инновационного общества и перспективы модернизации экономики: региональный аспект</a:t>
            </a:r>
          </a:p>
          <a:p>
            <a:pPr algn="ctr"/>
            <a:r>
              <a:rPr lang="ru-RU" dirty="0" smtClean="0"/>
              <a:t>23 марта 2011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752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332656"/>
            <a:ext cx="554461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Проведение ежегодной научной конференции молодых ученых 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1196752"/>
            <a:ext cx="39079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652120" y="4365104"/>
            <a:ext cx="30963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Тенденции и перспективы социально-экономического развития мирового сообщества</a:t>
            </a:r>
          </a:p>
          <a:p>
            <a:pPr algn="ctr"/>
            <a:r>
              <a:rPr lang="ru-RU" dirty="0" smtClean="0"/>
              <a:t>27-28 февраля 2013 года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076056" y="1556792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Экономическая глобализация и тенденции инновационного развития национальной экономики</a:t>
            </a:r>
          </a:p>
          <a:p>
            <a:pPr algn="ctr"/>
            <a:r>
              <a:rPr lang="ru-RU" dirty="0" smtClean="0"/>
              <a:t>1 марта 2012 года</a:t>
            </a:r>
            <a:endParaRPr lang="ru-RU" dirty="0"/>
          </a:p>
        </p:txBody>
      </p:sp>
      <p:pic>
        <p:nvPicPr>
          <p:cNvPr id="5124" name="Picture 4" descr="http://www.gu-unpk.ru/file/cys/achieve/RRRRRRR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688" y="4005064"/>
            <a:ext cx="3816424" cy="2502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957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187624" y="1556792"/>
            <a:ext cx="7128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«Приоритеты инновационного общества и перспективы модернизации экономики: региональный аспект»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7784" y="980729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Научно-практическая конференция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23 марта 2011 года</a:t>
            </a:r>
            <a:endParaRPr lang="ru-RU" dirty="0"/>
          </a:p>
        </p:txBody>
      </p:sp>
      <p:pic>
        <p:nvPicPr>
          <p:cNvPr id="7173" name="Picture 5" descr="http://gu-unpk.ru/file/page/inst/fei/cys/news/IMG_44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3501008"/>
            <a:ext cx="2088232" cy="3129731"/>
          </a:xfrm>
          <a:prstGeom prst="rect">
            <a:avLst/>
          </a:prstGeom>
          <a:noFill/>
        </p:spPr>
      </p:pic>
      <p:pic>
        <p:nvPicPr>
          <p:cNvPr id="7175" name="Picture 7" descr="http://gu-unpk.ru/file/page/inst/fei/cys/news/IMG_439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2276872"/>
            <a:ext cx="2088232" cy="3129730"/>
          </a:xfrm>
          <a:prstGeom prst="rect">
            <a:avLst/>
          </a:prstGeom>
          <a:noFill/>
        </p:spPr>
      </p:pic>
      <p:pic>
        <p:nvPicPr>
          <p:cNvPr id="7179" name="Picture 11" descr="http://gu-unpk.ru/file/page/inst/fei/cys/news/IMG_44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2276871"/>
            <a:ext cx="3888432" cy="2590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717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1124745"/>
            <a:ext cx="8280920" cy="2376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Совместный семинар ОАО "</a:t>
            </a:r>
            <a:r>
              <a:rPr lang="ru-RU" sz="1600" b="1" dirty="0" err="1" smtClean="0"/>
              <a:t>ВымпелКом</a:t>
            </a:r>
            <a:r>
              <a:rPr lang="ru-RU" sz="1600" b="1" dirty="0" smtClean="0"/>
              <a:t>" и Совета молодых ученых</a:t>
            </a:r>
            <a:endParaRPr lang="ru-RU" sz="1600" dirty="0" smtClean="0"/>
          </a:p>
          <a:p>
            <a:r>
              <a:rPr lang="ru-RU" sz="1600" dirty="0" smtClean="0"/>
              <a:t>27 сентября 2012 года был проведен Совместный семинар ОАО "</a:t>
            </a:r>
            <a:r>
              <a:rPr lang="ru-RU" sz="1600" dirty="0" err="1" smtClean="0"/>
              <a:t>ВымпелКом</a:t>
            </a:r>
            <a:r>
              <a:rPr lang="ru-RU" sz="1600" dirty="0" smtClean="0"/>
              <a:t>" и Совета молодых ученых ФЭИ, посвященный современным </a:t>
            </a:r>
            <a:r>
              <a:rPr lang="ru-RU" sz="1600" dirty="0" err="1" smtClean="0"/>
              <a:t>пиар-технологиям</a:t>
            </a:r>
            <a:r>
              <a:rPr lang="ru-RU" dirty="0" smtClean="0"/>
              <a:t>.</a:t>
            </a:r>
          </a:p>
          <a:p>
            <a:r>
              <a:rPr lang="ru-RU" sz="1600" dirty="0" smtClean="0"/>
              <a:t>Перед аудиторией студентов и членов Совета молодых ученых выступили:</a:t>
            </a:r>
          </a:p>
          <a:p>
            <a:r>
              <a:rPr lang="ru-RU" sz="1600" dirty="0" smtClean="0"/>
              <a:t>1. Гусева Наталья – старший менеджер по связям с общественностью Центрального региона ОАО «</a:t>
            </a:r>
            <a:r>
              <a:rPr lang="ru-RU" sz="1600" dirty="0" err="1" smtClean="0"/>
              <a:t>ВымпелКом</a:t>
            </a:r>
            <a:r>
              <a:rPr lang="ru-RU" sz="1600" dirty="0" smtClean="0"/>
              <a:t>». Ею был проведен мастер-класса по теме: «</a:t>
            </a:r>
            <a:r>
              <a:rPr lang="ru-RU" sz="1600" dirty="0" err="1" smtClean="0"/>
              <a:t>Инфо-поводы</a:t>
            </a:r>
            <a:r>
              <a:rPr lang="ru-RU" sz="1600" dirty="0" smtClean="0"/>
              <a:t>: как создать и как использовать».</a:t>
            </a:r>
          </a:p>
          <a:p>
            <a:r>
              <a:rPr lang="ru-RU" sz="1600" dirty="0" smtClean="0"/>
              <a:t>2.</a:t>
            </a:r>
            <a:r>
              <a:rPr lang="ru-RU" sz="1600" b="1" dirty="0" smtClean="0"/>
              <a:t> </a:t>
            </a:r>
            <a:r>
              <a:rPr lang="ru-RU" sz="1600" dirty="0" smtClean="0"/>
              <a:t>Симбирцева Ирина – менеджер по </a:t>
            </a:r>
            <a:r>
              <a:rPr lang="ru-RU" sz="1600" dirty="0" err="1" smtClean="0"/>
              <a:t>медиа-планированию</a:t>
            </a:r>
            <a:r>
              <a:rPr lang="ru-RU" sz="1600" dirty="0" smtClean="0"/>
              <a:t> Центрального региона ОАО «</a:t>
            </a:r>
            <a:r>
              <a:rPr lang="ru-RU" sz="1600" dirty="0" err="1" smtClean="0"/>
              <a:t>ВымпелКом</a:t>
            </a:r>
            <a:r>
              <a:rPr lang="ru-RU" sz="1600" dirty="0" smtClean="0"/>
              <a:t>». Ею был проведен мастер-класса по теме: «</a:t>
            </a:r>
            <a:r>
              <a:rPr lang="ru-RU" sz="1600" dirty="0" err="1" smtClean="0"/>
              <a:t>Бриф</a:t>
            </a:r>
            <a:r>
              <a:rPr lang="ru-RU" sz="1600" dirty="0" smtClean="0"/>
              <a:t> и брифинг».</a:t>
            </a:r>
            <a:endParaRPr lang="ru-RU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3429000"/>
            <a:ext cx="3528391" cy="2462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73035" y="4004891"/>
            <a:ext cx="4670965" cy="285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80898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7784" y="90872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Орловское отделение Сбербанка №8595</a:t>
            </a:r>
          </a:p>
          <a:p>
            <a:r>
              <a:rPr lang="ru-RU" dirty="0" smtClean="0"/>
              <a:t>Практический интерактивный семинар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55576" y="148478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Психолог отдела по работе с персоналом Федоровцева О.С.</a:t>
            </a:r>
          </a:p>
          <a:p>
            <a:r>
              <a:rPr lang="ru-RU" dirty="0" smtClean="0"/>
              <a:t>Начальник сектора оценки обучения и карьерного развития отдела по работе с персоналом, </a:t>
            </a:r>
            <a:r>
              <a:rPr lang="ru-RU" dirty="0" err="1" smtClean="0"/>
              <a:t>к.э.н</a:t>
            </a:r>
            <a:r>
              <a:rPr lang="ru-RU" dirty="0" smtClean="0"/>
              <a:t>. Журавлева И.О.</a:t>
            </a:r>
            <a:endParaRPr lang="ru-RU" dirty="0"/>
          </a:p>
        </p:txBody>
      </p:sp>
      <p:pic>
        <p:nvPicPr>
          <p:cNvPr id="80899" name="Picture 3" descr="J:\фотографии\работа\2012 сму сбер\1SAM_32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2420888"/>
            <a:ext cx="3225200" cy="252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1" name="Picture 5" descr="J:\фотографии\работа\2012 сму сбер\1SAM_33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2132856"/>
            <a:ext cx="3585160" cy="283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0" name="Picture 4" descr="J:\фотографии\работа\2012 сму сбер\1SAM_33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4221088"/>
            <a:ext cx="4173991" cy="251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2288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884" name="Picture 4" descr="http://inventos.ru/wp-content/uploads/2013/04/%D0%9A%D1%80%D1%83%D0%B3%D0%BB%D1%8B%D0%B9-%D1%81%D1%82%D0%BE%D0%B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2132856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99592" y="1052736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23 апреля 2013 года Расширенное заседание Ученого совета </a:t>
            </a:r>
            <a:r>
              <a:rPr lang="ru-RU" dirty="0" err="1" smtClean="0"/>
              <a:t>Госуниверситет-УНПК</a:t>
            </a:r>
            <a:r>
              <a:rPr lang="ru-RU" dirty="0" smtClean="0"/>
              <a:t> «Пути совершенствования системы профессиональной подготовки молодых специалистов».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436096" y="2132856"/>
            <a:ext cx="3419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«…Очевидна глобальная проблема – выпускники, не проходящие в процессе обучения полноценной, реальной стажировки на предприятии, фактически оказываются неспособны приступить к работе по окончанию вуза. Им не хватает не столько знаний, сколько именно навыков работы по профилю…»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403648" y="5229200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0"/>
              </a:rPr>
              <a:t>http://inventos.ru/2013/04/26/v-inventos-sostoyalos-rasshirennoe-zasedanie-uchenogo-soveta-gu-unpk/#more-3373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652120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Сотрудничество по стажировкам</a:t>
            </a:r>
            <a:endParaRPr lang="ru-RU" dirty="0"/>
          </a:p>
        </p:txBody>
      </p:sp>
      <p:sp>
        <p:nvSpPr>
          <p:cNvPr id="24" name="Стрелка вниз 23"/>
          <p:cNvSpPr/>
          <p:nvPr/>
        </p:nvSpPr>
        <p:spPr>
          <a:xfrm>
            <a:off x="6732240" y="4797152"/>
            <a:ext cx="720080" cy="79208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1639</Words>
  <Application>Microsoft Office PowerPoint</Application>
  <PresentationFormat>Экран (4:3)</PresentationFormat>
  <Paragraphs>200</Paragraphs>
  <Slides>27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Тема Office</vt:lpstr>
      <vt:lpstr>Image</vt:lpstr>
      <vt:lpstr>Диаграмма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1</cp:lastModifiedBy>
  <cp:revision>96</cp:revision>
  <dcterms:created xsi:type="dcterms:W3CDTF">2012-02-20T15:03:11Z</dcterms:created>
  <dcterms:modified xsi:type="dcterms:W3CDTF">2013-05-29T10:35:12Z</dcterms:modified>
</cp:coreProperties>
</file>