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32" r:id="rId2"/>
    <p:sldId id="316" r:id="rId3"/>
    <p:sldId id="258" r:id="rId4"/>
    <p:sldId id="315" r:id="rId5"/>
    <p:sldId id="261" r:id="rId6"/>
    <p:sldId id="317" r:id="rId7"/>
    <p:sldId id="262" r:id="rId8"/>
    <p:sldId id="318" r:id="rId9"/>
    <p:sldId id="319" r:id="rId10"/>
    <p:sldId id="265" r:id="rId11"/>
    <p:sldId id="266" r:id="rId12"/>
    <p:sldId id="267" r:id="rId13"/>
    <p:sldId id="268" r:id="rId14"/>
    <p:sldId id="287" r:id="rId15"/>
    <p:sldId id="288" r:id="rId16"/>
    <p:sldId id="289" r:id="rId17"/>
    <p:sldId id="290" r:id="rId18"/>
    <p:sldId id="291" r:id="rId19"/>
    <p:sldId id="292"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93" r:id="rId38"/>
    <p:sldId id="294" r:id="rId39"/>
    <p:sldId id="295" r:id="rId40"/>
    <p:sldId id="296" r:id="rId41"/>
    <p:sldId id="297" r:id="rId42"/>
    <p:sldId id="298" r:id="rId43"/>
    <p:sldId id="299" r:id="rId44"/>
    <p:sldId id="300" r:id="rId45"/>
    <p:sldId id="311" r:id="rId46"/>
    <p:sldId id="302" r:id="rId47"/>
    <p:sldId id="303" r:id="rId48"/>
    <p:sldId id="304" r:id="rId49"/>
    <p:sldId id="305" r:id="rId50"/>
    <p:sldId id="306" r:id="rId51"/>
    <p:sldId id="312" r:id="rId52"/>
    <p:sldId id="320" r:id="rId53"/>
    <p:sldId id="321" r:id="rId54"/>
    <p:sldId id="322" r:id="rId55"/>
    <p:sldId id="323" r:id="rId56"/>
    <p:sldId id="324" r:id="rId57"/>
    <p:sldId id="325" r:id="rId58"/>
    <p:sldId id="326" r:id="rId59"/>
    <p:sldId id="327" r:id="rId60"/>
    <p:sldId id="331" r:id="rId6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50021"/>
    <a:srgbClr val="FFD1D1"/>
    <a:srgbClr val="A32DA6"/>
    <a:srgbClr val="993300"/>
    <a:srgbClr val="990033"/>
    <a:srgbClr val="CC3300"/>
    <a:srgbClr val="F37415"/>
    <a:srgbClr val="800000"/>
    <a:srgbClr val="FFF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713" autoAdjust="0"/>
  </p:normalViewPr>
  <p:slideViewPr>
    <p:cSldViewPr snapToGrid="0">
      <p:cViewPr varScale="1">
        <p:scale>
          <a:sx n="99" d="100"/>
          <a:sy n="99" d="100"/>
        </p:scale>
        <p:origin x="8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89793-486F-4D90-98D5-08C8907C614A}" type="datetimeFigureOut">
              <a:rPr lang="ru-RU" smtClean="0"/>
              <a:pPr/>
              <a:t>14.03.2022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56E6C-6684-48B6-86E4-8C10BB3B3BA0}" type="slidenum">
              <a:rPr lang="ru-RU" smtClean="0"/>
              <a:pPr/>
              <a:t>‹#›</a:t>
            </a:fld>
            <a:endParaRPr lang="ru-RU"/>
          </a:p>
        </p:txBody>
      </p:sp>
    </p:spTree>
    <p:extLst>
      <p:ext uri="{BB962C8B-B14F-4D97-AF65-F5344CB8AC3E}">
        <p14:creationId xmlns:p14="http://schemas.microsoft.com/office/powerpoint/2010/main" val="305594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EAB672-BC33-413C-8657-5F737570FB9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FF95567-64D9-4AE2-8CB2-06A59B20E8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EDCFC68-CA2A-4061-A7F1-33CCEF2D66BA}"/>
              </a:ext>
            </a:extLst>
          </p:cNvPr>
          <p:cNvSpPr>
            <a:spLocks noGrp="1"/>
          </p:cNvSpPr>
          <p:nvPr>
            <p:ph type="dt" sz="half" idx="10"/>
          </p:nvPr>
        </p:nvSpPr>
        <p:spPr/>
        <p:txBody>
          <a:bodyPr/>
          <a:lstStyle/>
          <a:p>
            <a:fld id="{EC6343C7-2641-4485-A2D2-7A08F60819C1}" type="datetimeFigureOut">
              <a:rPr lang="ru-RU" smtClean="0"/>
              <a:pPr/>
              <a:t>14.03.2022</a:t>
            </a:fld>
            <a:endParaRPr lang="ru-RU"/>
          </a:p>
        </p:txBody>
      </p:sp>
      <p:sp>
        <p:nvSpPr>
          <p:cNvPr id="5" name="Нижний колонтитул 4">
            <a:extLst>
              <a:ext uri="{FF2B5EF4-FFF2-40B4-BE49-F238E27FC236}">
                <a16:creationId xmlns:a16="http://schemas.microsoft.com/office/drawing/2014/main" id="{3759D770-9772-4B2C-88BA-E34550CE0B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90CC4F4-6623-4C12-9C43-FB6A978FE2A1}"/>
              </a:ext>
            </a:extLst>
          </p:cNvPr>
          <p:cNvSpPr>
            <a:spLocks noGrp="1"/>
          </p:cNvSpPr>
          <p:nvPr>
            <p:ph type="sldNum" sz="quarter" idx="12"/>
          </p:nvPr>
        </p:nvSpPr>
        <p:spPr/>
        <p:txBody>
          <a:bodyPr/>
          <a:lstStyle/>
          <a:p>
            <a:fld id="{22A6F2DD-1250-4605-84AD-BEF8A997D6D5}" type="slidenum">
              <a:rPr lang="ru-RU" smtClean="0"/>
              <a:pPr/>
              <a:t>‹#›</a:t>
            </a:fld>
            <a:endParaRPr lang="ru-RU"/>
          </a:p>
        </p:txBody>
      </p:sp>
    </p:spTree>
    <p:extLst>
      <p:ext uri="{BB962C8B-B14F-4D97-AF65-F5344CB8AC3E}">
        <p14:creationId xmlns:p14="http://schemas.microsoft.com/office/powerpoint/2010/main" val="341322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D9FED7-D497-4763-BBB8-56054991F8E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10F4155-E27F-49C0-9096-37D0A5E71E4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4842507-1BF1-45F7-9154-3BBD7C99DC67}"/>
              </a:ext>
            </a:extLst>
          </p:cNvPr>
          <p:cNvSpPr>
            <a:spLocks noGrp="1"/>
          </p:cNvSpPr>
          <p:nvPr>
            <p:ph type="dt" sz="half" idx="10"/>
          </p:nvPr>
        </p:nvSpPr>
        <p:spPr/>
        <p:txBody>
          <a:bodyPr/>
          <a:lstStyle/>
          <a:p>
            <a:fld id="{EC6343C7-2641-4485-A2D2-7A08F60819C1}" type="datetimeFigureOut">
              <a:rPr lang="ru-RU" smtClean="0"/>
              <a:pPr/>
              <a:t>14.03.2022</a:t>
            </a:fld>
            <a:endParaRPr lang="ru-RU"/>
          </a:p>
        </p:txBody>
      </p:sp>
      <p:sp>
        <p:nvSpPr>
          <p:cNvPr id="5" name="Нижний колонтитул 4">
            <a:extLst>
              <a:ext uri="{FF2B5EF4-FFF2-40B4-BE49-F238E27FC236}">
                <a16:creationId xmlns:a16="http://schemas.microsoft.com/office/drawing/2014/main" id="{74021450-73E9-4C08-8E51-D5A974BA0A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E9595EE-3FE6-4CD9-8F35-E56AE1814B55}"/>
              </a:ext>
            </a:extLst>
          </p:cNvPr>
          <p:cNvSpPr>
            <a:spLocks noGrp="1"/>
          </p:cNvSpPr>
          <p:nvPr>
            <p:ph type="sldNum" sz="quarter" idx="12"/>
          </p:nvPr>
        </p:nvSpPr>
        <p:spPr/>
        <p:txBody>
          <a:bodyPr/>
          <a:lstStyle/>
          <a:p>
            <a:fld id="{22A6F2DD-1250-4605-84AD-BEF8A997D6D5}" type="slidenum">
              <a:rPr lang="ru-RU" smtClean="0"/>
              <a:pPr/>
              <a:t>‹#›</a:t>
            </a:fld>
            <a:endParaRPr lang="ru-RU"/>
          </a:p>
        </p:txBody>
      </p:sp>
    </p:spTree>
    <p:extLst>
      <p:ext uri="{BB962C8B-B14F-4D97-AF65-F5344CB8AC3E}">
        <p14:creationId xmlns:p14="http://schemas.microsoft.com/office/powerpoint/2010/main" val="37014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53C6FF8-E0F5-477D-847A-632180DBE52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DAD43A4-F705-4632-A44D-91692A05188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6D9DCF-6F5B-4ED9-A32C-EBB7C912163A}"/>
              </a:ext>
            </a:extLst>
          </p:cNvPr>
          <p:cNvSpPr>
            <a:spLocks noGrp="1"/>
          </p:cNvSpPr>
          <p:nvPr>
            <p:ph type="dt" sz="half" idx="10"/>
          </p:nvPr>
        </p:nvSpPr>
        <p:spPr/>
        <p:txBody>
          <a:bodyPr/>
          <a:lstStyle/>
          <a:p>
            <a:fld id="{EC6343C7-2641-4485-A2D2-7A08F60819C1}" type="datetimeFigureOut">
              <a:rPr lang="ru-RU" smtClean="0"/>
              <a:pPr/>
              <a:t>14.03.2022</a:t>
            </a:fld>
            <a:endParaRPr lang="ru-RU"/>
          </a:p>
        </p:txBody>
      </p:sp>
      <p:sp>
        <p:nvSpPr>
          <p:cNvPr id="5" name="Нижний колонтитул 4">
            <a:extLst>
              <a:ext uri="{FF2B5EF4-FFF2-40B4-BE49-F238E27FC236}">
                <a16:creationId xmlns:a16="http://schemas.microsoft.com/office/drawing/2014/main" id="{AB817620-168B-4153-BB8B-5503AAB423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F7C795A-EED5-4FB9-BE8E-D54F0A4E2A57}"/>
              </a:ext>
            </a:extLst>
          </p:cNvPr>
          <p:cNvSpPr>
            <a:spLocks noGrp="1"/>
          </p:cNvSpPr>
          <p:nvPr>
            <p:ph type="sldNum" sz="quarter" idx="12"/>
          </p:nvPr>
        </p:nvSpPr>
        <p:spPr/>
        <p:txBody>
          <a:bodyPr/>
          <a:lstStyle/>
          <a:p>
            <a:fld id="{22A6F2DD-1250-4605-84AD-BEF8A997D6D5}" type="slidenum">
              <a:rPr lang="ru-RU" smtClean="0"/>
              <a:pPr/>
              <a:t>‹#›</a:t>
            </a:fld>
            <a:endParaRPr lang="ru-RU"/>
          </a:p>
        </p:txBody>
      </p:sp>
    </p:spTree>
    <p:extLst>
      <p:ext uri="{BB962C8B-B14F-4D97-AF65-F5344CB8AC3E}">
        <p14:creationId xmlns:p14="http://schemas.microsoft.com/office/powerpoint/2010/main" val="60787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0AC890-4051-472C-BC2D-D976139B839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27FAA20-0D88-4D8C-9DE4-E9A89B765E8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17E7ACA-D520-4EC6-B2D4-8952116864A1}"/>
              </a:ext>
            </a:extLst>
          </p:cNvPr>
          <p:cNvSpPr>
            <a:spLocks noGrp="1"/>
          </p:cNvSpPr>
          <p:nvPr>
            <p:ph type="dt" sz="half" idx="10"/>
          </p:nvPr>
        </p:nvSpPr>
        <p:spPr/>
        <p:txBody>
          <a:bodyPr/>
          <a:lstStyle/>
          <a:p>
            <a:fld id="{EC6343C7-2641-4485-A2D2-7A08F60819C1}" type="datetimeFigureOut">
              <a:rPr lang="ru-RU" smtClean="0"/>
              <a:pPr/>
              <a:t>14.03.2022</a:t>
            </a:fld>
            <a:endParaRPr lang="ru-RU"/>
          </a:p>
        </p:txBody>
      </p:sp>
      <p:sp>
        <p:nvSpPr>
          <p:cNvPr id="5" name="Нижний колонтитул 4">
            <a:extLst>
              <a:ext uri="{FF2B5EF4-FFF2-40B4-BE49-F238E27FC236}">
                <a16:creationId xmlns:a16="http://schemas.microsoft.com/office/drawing/2014/main" id="{83060FB6-F20C-4E18-8CD6-2DAA9416219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24F8410-1520-41B4-A4BD-615F20C70D30}"/>
              </a:ext>
            </a:extLst>
          </p:cNvPr>
          <p:cNvSpPr>
            <a:spLocks noGrp="1"/>
          </p:cNvSpPr>
          <p:nvPr>
            <p:ph type="sldNum" sz="quarter" idx="12"/>
          </p:nvPr>
        </p:nvSpPr>
        <p:spPr/>
        <p:txBody>
          <a:bodyPr/>
          <a:lstStyle/>
          <a:p>
            <a:fld id="{22A6F2DD-1250-4605-84AD-BEF8A997D6D5}" type="slidenum">
              <a:rPr lang="ru-RU" smtClean="0"/>
              <a:pPr/>
              <a:t>‹#›</a:t>
            </a:fld>
            <a:endParaRPr lang="ru-RU"/>
          </a:p>
        </p:txBody>
      </p:sp>
    </p:spTree>
    <p:extLst>
      <p:ext uri="{BB962C8B-B14F-4D97-AF65-F5344CB8AC3E}">
        <p14:creationId xmlns:p14="http://schemas.microsoft.com/office/powerpoint/2010/main" val="37332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DE9056-0291-48E1-BB93-BB54A4A2694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A4D2823-2BB2-40DE-ADF6-B64A4A855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BCB0058-A205-4EBD-89DE-C0F739E3683E}"/>
              </a:ext>
            </a:extLst>
          </p:cNvPr>
          <p:cNvSpPr>
            <a:spLocks noGrp="1"/>
          </p:cNvSpPr>
          <p:nvPr>
            <p:ph type="dt" sz="half" idx="10"/>
          </p:nvPr>
        </p:nvSpPr>
        <p:spPr/>
        <p:txBody>
          <a:bodyPr/>
          <a:lstStyle/>
          <a:p>
            <a:fld id="{EC6343C7-2641-4485-A2D2-7A08F60819C1}" type="datetimeFigureOut">
              <a:rPr lang="ru-RU" smtClean="0"/>
              <a:pPr/>
              <a:t>14.03.2022</a:t>
            </a:fld>
            <a:endParaRPr lang="ru-RU"/>
          </a:p>
        </p:txBody>
      </p:sp>
      <p:sp>
        <p:nvSpPr>
          <p:cNvPr id="5" name="Нижний колонтитул 4">
            <a:extLst>
              <a:ext uri="{FF2B5EF4-FFF2-40B4-BE49-F238E27FC236}">
                <a16:creationId xmlns:a16="http://schemas.microsoft.com/office/drawing/2014/main" id="{53328A97-9D6F-430E-B04E-AFA5BE03C4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759CBD-672B-4005-A8D5-16AEE1A8B5C5}"/>
              </a:ext>
            </a:extLst>
          </p:cNvPr>
          <p:cNvSpPr>
            <a:spLocks noGrp="1"/>
          </p:cNvSpPr>
          <p:nvPr>
            <p:ph type="sldNum" sz="quarter" idx="12"/>
          </p:nvPr>
        </p:nvSpPr>
        <p:spPr/>
        <p:txBody>
          <a:bodyPr/>
          <a:lstStyle/>
          <a:p>
            <a:fld id="{22A6F2DD-1250-4605-84AD-BEF8A997D6D5}" type="slidenum">
              <a:rPr lang="ru-RU" smtClean="0"/>
              <a:pPr/>
              <a:t>‹#›</a:t>
            </a:fld>
            <a:endParaRPr lang="ru-RU"/>
          </a:p>
        </p:txBody>
      </p:sp>
    </p:spTree>
    <p:extLst>
      <p:ext uri="{BB962C8B-B14F-4D97-AF65-F5344CB8AC3E}">
        <p14:creationId xmlns:p14="http://schemas.microsoft.com/office/powerpoint/2010/main" val="186742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F07A5C-1031-4A16-BE52-7CD9C6F9EC8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F60FA03-E26A-4D7A-9FA0-6CE255AA419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00EB2DF-144B-4312-992B-1C4730BFCA5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A049560-6244-43EA-8DB7-D6C898054F8C}"/>
              </a:ext>
            </a:extLst>
          </p:cNvPr>
          <p:cNvSpPr>
            <a:spLocks noGrp="1"/>
          </p:cNvSpPr>
          <p:nvPr>
            <p:ph type="dt" sz="half" idx="10"/>
          </p:nvPr>
        </p:nvSpPr>
        <p:spPr/>
        <p:txBody>
          <a:bodyPr/>
          <a:lstStyle/>
          <a:p>
            <a:fld id="{EC6343C7-2641-4485-A2D2-7A08F60819C1}" type="datetimeFigureOut">
              <a:rPr lang="ru-RU" smtClean="0"/>
              <a:pPr/>
              <a:t>14.03.2022</a:t>
            </a:fld>
            <a:endParaRPr lang="ru-RU"/>
          </a:p>
        </p:txBody>
      </p:sp>
      <p:sp>
        <p:nvSpPr>
          <p:cNvPr id="6" name="Нижний колонтитул 5">
            <a:extLst>
              <a:ext uri="{FF2B5EF4-FFF2-40B4-BE49-F238E27FC236}">
                <a16:creationId xmlns:a16="http://schemas.microsoft.com/office/drawing/2014/main" id="{529C6D83-E465-4B11-8B62-9CE4D151462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6F74D5F-E3C9-4AD8-AB2F-7A2C664BB488}"/>
              </a:ext>
            </a:extLst>
          </p:cNvPr>
          <p:cNvSpPr>
            <a:spLocks noGrp="1"/>
          </p:cNvSpPr>
          <p:nvPr>
            <p:ph type="sldNum" sz="quarter" idx="12"/>
          </p:nvPr>
        </p:nvSpPr>
        <p:spPr/>
        <p:txBody>
          <a:bodyPr/>
          <a:lstStyle/>
          <a:p>
            <a:fld id="{22A6F2DD-1250-4605-84AD-BEF8A997D6D5}" type="slidenum">
              <a:rPr lang="ru-RU" smtClean="0"/>
              <a:pPr/>
              <a:t>‹#›</a:t>
            </a:fld>
            <a:endParaRPr lang="ru-RU"/>
          </a:p>
        </p:txBody>
      </p:sp>
    </p:spTree>
    <p:extLst>
      <p:ext uri="{BB962C8B-B14F-4D97-AF65-F5344CB8AC3E}">
        <p14:creationId xmlns:p14="http://schemas.microsoft.com/office/powerpoint/2010/main" val="939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B90FF2-DEAB-4797-8908-E0963FB86AE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0235F67-AC30-4D88-8003-9E793A3EC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33B94A0-4A61-41D7-BE07-1050F989DB1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5FC5E3F-178F-428A-9A8E-DE6613819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B13659F-2A29-47F0-B4E4-18512C7715F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7308538-135A-4BF7-A20D-936D2D6FBD1E}"/>
              </a:ext>
            </a:extLst>
          </p:cNvPr>
          <p:cNvSpPr>
            <a:spLocks noGrp="1"/>
          </p:cNvSpPr>
          <p:nvPr>
            <p:ph type="dt" sz="half" idx="10"/>
          </p:nvPr>
        </p:nvSpPr>
        <p:spPr/>
        <p:txBody>
          <a:bodyPr/>
          <a:lstStyle/>
          <a:p>
            <a:fld id="{EC6343C7-2641-4485-A2D2-7A08F60819C1}" type="datetimeFigureOut">
              <a:rPr lang="ru-RU" smtClean="0"/>
              <a:pPr/>
              <a:t>14.03.2022</a:t>
            </a:fld>
            <a:endParaRPr lang="ru-RU"/>
          </a:p>
        </p:txBody>
      </p:sp>
      <p:sp>
        <p:nvSpPr>
          <p:cNvPr id="8" name="Нижний колонтитул 7">
            <a:extLst>
              <a:ext uri="{FF2B5EF4-FFF2-40B4-BE49-F238E27FC236}">
                <a16:creationId xmlns:a16="http://schemas.microsoft.com/office/drawing/2014/main" id="{9525F9F3-961E-49D7-B454-391C963C84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03C496B-190C-448E-80CF-E74CAFE41A00}"/>
              </a:ext>
            </a:extLst>
          </p:cNvPr>
          <p:cNvSpPr>
            <a:spLocks noGrp="1"/>
          </p:cNvSpPr>
          <p:nvPr>
            <p:ph type="sldNum" sz="quarter" idx="12"/>
          </p:nvPr>
        </p:nvSpPr>
        <p:spPr/>
        <p:txBody>
          <a:bodyPr/>
          <a:lstStyle/>
          <a:p>
            <a:fld id="{22A6F2DD-1250-4605-84AD-BEF8A997D6D5}" type="slidenum">
              <a:rPr lang="ru-RU" smtClean="0"/>
              <a:pPr/>
              <a:t>‹#›</a:t>
            </a:fld>
            <a:endParaRPr lang="ru-RU"/>
          </a:p>
        </p:txBody>
      </p:sp>
    </p:spTree>
    <p:extLst>
      <p:ext uri="{BB962C8B-B14F-4D97-AF65-F5344CB8AC3E}">
        <p14:creationId xmlns:p14="http://schemas.microsoft.com/office/powerpoint/2010/main" val="369596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68FF85-0FB0-4D81-A564-A10054C7758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1667D93-5FA5-420F-9B82-1B4FAA45EC8C}"/>
              </a:ext>
            </a:extLst>
          </p:cNvPr>
          <p:cNvSpPr>
            <a:spLocks noGrp="1"/>
          </p:cNvSpPr>
          <p:nvPr>
            <p:ph type="dt" sz="half" idx="10"/>
          </p:nvPr>
        </p:nvSpPr>
        <p:spPr/>
        <p:txBody>
          <a:bodyPr/>
          <a:lstStyle/>
          <a:p>
            <a:fld id="{EC6343C7-2641-4485-A2D2-7A08F60819C1}" type="datetimeFigureOut">
              <a:rPr lang="ru-RU" smtClean="0"/>
              <a:pPr/>
              <a:t>14.03.2022</a:t>
            </a:fld>
            <a:endParaRPr lang="ru-RU"/>
          </a:p>
        </p:txBody>
      </p:sp>
      <p:sp>
        <p:nvSpPr>
          <p:cNvPr id="4" name="Нижний колонтитул 3">
            <a:extLst>
              <a:ext uri="{FF2B5EF4-FFF2-40B4-BE49-F238E27FC236}">
                <a16:creationId xmlns:a16="http://schemas.microsoft.com/office/drawing/2014/main" id="{A66871D0-351E-4B25-8DAD-70F4B6DE148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BCEF577-60AA-4149-819D-5B23C6BD5477}"/>
              </a:ext>
            </a:extLst>
          </p:cNvPr>
          <p:cNvSpPr>
            <a:spLocks noGrp="1"/>
          </p:cNvSpPr>
          <p:nvPr>
            <p:ph type="sldNum" sz="quarter" idx="12"/>
          </p:nvPr>
        </p:nvSpPr>
        <p:spPr/>
        <p:txBody>
          <a:bodyPr/>
          <a:lstStyle/>
          <a:p>
            <a:fld id="{22A6F2DD-1250-4605-84AD-BEF8A997D6D5}" type="slidenum">
              <a:rPr lang="ru-RU" smtClean="0"/>
              <a:pPr/>
              <a:t>‹#›</a:t>
            </a:fld>
            <a:endParaRPr lang="ru-RU"/>
          </a:p>
        </p:txBody>
      </p:sp>
    </p:spTree>
    <p:extLst>
      <p:ext uri="{BB962C8B-B14F-4D97-AF65-F5344CB8AC3E}">
        <p14:creationId xmlns:p14="http://schemas.microsoft.com/office/powerpoint/2010/main" val="302989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7727F3E-D2F3-42EB-924E-2E02E91F569C}"/>
              </a:ext>
            </a:extLst>
          </p:cNvPr>
          <p:cNvSpPr>
            <a:spLocks noGrp="1"/>
          </p:cNvSpPr>
          <p:nvPr>
            <p:ph type="dt" sz="half" idx="10"/>
          </p:nvPr>
        </p:nvSpPr>
        <p:spPr/>
        <p:txBody>
          <a:bodyPr/>
          <a:lstStyle/>
          <a:p>
            <a:fld id="{EC6343C7-2641-4485-A2D2-7A08F60819C1}" type="datetimeFigureOut">
              <a:rPr lang="ru-RU" smtClean="0"/>
              <a:pPr/>
              <a:t>14.03.2022</a:t>
            </a:fld>
            <a:endParaRPr lang="ru-RU"/>
          </a:p>
        </p:txBody>
      </p:sp>
      <p:sp>
        <p:nvSpPr>
          <p:cNvPr id="3" name="Нижний колонтитул 2">
            <a:extLst>
              <a:ext uri="{FF2B5EF4-FFF2-40B4-BE49-F238E27FC236}">
                <a16:creationId xmlns:a16="http://schemas.microsoft.com/office/drawing/2014/main" id="{05D92CE9-B808-4378-A113-FBF99469FDC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807642E-B6C0-48D2-AE0F-2C1BD4258324}"/>
              </a:ext>
            </a:extLst>
          </p:cNvPr>
          <p:cNvSpPr>
            <a:spLocks noGrp="1"/>
          </p:cNvSpPr>
          <p:nvPr>
            <p:ph type="sldNum" sz="quarter" idx="12"/>
          </p:nvPr>
        </p:nvSpPr>
        <p:spPr/>
        <p:txBody>
          <a:bodyPr/>
          <a:lstStyle/>
          <a:p>
            <a:fld id="{22A6F2DD-1250-4605-84AD-BEF8A997D6D5}" type="slidenum">
              <a:rPr lang="ru-RU" smtClean="0"/>
              <a:pPr/>
              <a:t>‹#›</a:t>
            </a:fld>
            <a:endParaRPr lang="ru-RU"/>
          </a:p>
        </p:txBody>
      </p:sp>
    </p:spTree>
    <p:extLst>
      <p:ext uri="{BB962C8B-B14F-4D97-AF65-F5344CB8AC3E}">
        <p14:creationId xmlns:p14="http://schemas.microsoft.com/office/powerpoint/2010/main" val="116612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7D1BD4-EC94-4E40-A9DE-D11EA0DF130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8746A72-574A-4E75-BE1C-9CD47F2FD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418BF1A-BF89-47F8-8239-38C1D5542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3F4D746-EC7B-4B74-B445-A67334D9C4E3}"/>
              </a:ext>
            </a:extLst>
          </p:cNvPr>
          <p:cNvSpPr>
            <a:spLocks noGrp="1"/>
          </p:cNvSpPr>
          <p:nvPr>
            <p:ph type="dt" sz="half" idx="10"/>
          </p:nvPr>
        </p:nvSpPr>
        <p:spPr/>
        <p:txBody>
          <a:bodyPr/>
          <a:lstStyle/>
          <a:p>
            <a:fld id="{EC6343C7-2641-4485-A2D2-7A08F60819C1}" type="datetimeFigureOut">
              <a:rPr lang="ru-RU" smtClean="0"/>
              <a:pPr/>
              <a:t>14.03.2022</a:t>
            </a:fld>
            <a:endParaRPr lang="ru-RU"/>
          </a:p>
        </p:txBody>
      </p:sp>
      <p:sp>
        <p:nvSpPr>
          <p:cNvPr id="6" name="Нижний колонтитул 5">
            <a:extLst>
              <a:ext uri="{FF2B5EF4-FFF2-40B4-BE49-F238E27FC236}">
                <a16:creationId xmlns:a16="http://schemas.microsoft.com/office/drawing/2014/main" id="{320EE7CF-BAFD-48A8-9F9F-B3C8B9FC46A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EF2B90E-F3A4-4250-A6E7-D5D340561FD0}"/>
              </a:ext>
            </a:extLst>
          </p:cNvPr>
          <p:cNvSpPr>
            <a:spLocks noGrp="1"/>
          </p:cNvSpPr>
          <p:nvPr>
            <p:ph type="sldNum" sz="quarter" idx="12"/>
          </p:nvPr>
        </p:nvSpPr>
        <p:spPr/>
        <p:txBody>
          <a:bodyPr/>
          <a:lstStyle/>
          <a:p>
            <a:fld id="{22A6F2DD-1250-4605-84AD-BEF8A997D6D5}" type="slidenum">
              <a:rPr lang="ru-RU" smtClean="0"/>
              <a:pPr/>
              <a:t>‹#›</a:t>
            </a:fld>
            <a:endParaRPr lang="ru-RU"/>
          </a:p>
        </p:txBody>
      </p:sp>
    </p:spTree>
    <p:extLst>
      <p:ext uri="{BB962C8B-B14F-4D97-AF65-F5344CB8AC3E}">
        <p14:creationId xmlns:p14="http://schemas.microsoft.com/office/powerpoint/2010/main" val="142516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5E12EA-371D-44C4-B092-1FA3045BB93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A245A2A-9150-46B8-B3E0-70FA573AE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14251D3-D6A1-4D58-B84A-4BC2951BB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F71FC1A-4BD9-4BDA-B38B-C851CB8F031E}"/>
              </a:ext>
            </a:extLst>
          </p:cNvPr>
          <p:cNvSpPr>
            <a:spLocks noGrp="1"/>
          </p:cNvSpPr>
          <p:nvPr>
            <p:ph type="dt" sz="half" idx="10"/>
          </p:nvPr>
        </p:nvSpPr>
        <p:spPr/>
        <p:txBody>
          <a:bodyPr/>
          <a:lstStyle/>
          <a:p>
            <a:fld id="{EC6343C7-2641-4485-A2D2-7A08F60819C1}" type="datetimeFigureOut">
              <a:rPr lang="ru-RU" smtClean="0"/>
              <a:pPr/>
              <a:t>14.03.2022</a:t>
            </a:fld>
            <a:endParaRPr lang="ru-RU"/>
          </a:p>
        </p:txBody>
      </p:sp>
      <p:sp>
        <p:nvSpPr>
          <p:cNvPr id="6" name="Нижний колонтитул 5">
            <a:extLst>
              <a:ext uri="{FF2B5EF4-FFF2-40B4-BE49-F238E27FC236}">
                <a16:creationId xmlns:a16="http://schemas.microsoft.com/office/drawing/2014/main" id="{FCBFCC5F-2CA9-4574-9A19-0D8C2A5BB2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D4C9F60-D324-400E-B1F7-9AC1E7679623}"/>
              </a:ext>
            </a:extLst>
          </p:cNvPr>
          <p:cNvSpPr>
            <a:spLocks noGrp="1"/>
          </p:cNvSpPr>
          <p:nvPr>
            <p:ph type="sldNum" sz="quarter" idx="12"/>
          </p:nvPr>
        </p:nvSpPr>
        <p:spPr/>
        <p:txBody>
          <a:bodyPr/>
          <a:lstStyle/>
          <a:p>
            <a:fld id="{22A6F2DD-1250-4605-84AD-BEF8A997D6D5}" type="slidenum">
              <a:rPr lang="ru-RU" smtClean="0"/>
              <a:pPr/>
              <a:t>‹#›</a:t>
            </a:fld>
            <a:endParaRPr lang="ru-RU"/>
          </a:p>
        </p:txBody>
      </p:sp>
    </p:spTree>
    <p:extLst>
      <p:ext uri="{BB962C8B-B14F-4D97-AF65-F5344CB8AC3E}">
        <p14:creationId xmlns:p14="http://schemas.microsoft.com/office/powerpoint/2010/main" val="30448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04670D-259B-42C8-B9BF-8E77CAD1D4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4D03B39-B9F0-46F8-A11E-0D974E713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4D8C761-4DCB-461B-9CD6-077B00EAD0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343C7-2641-4485-A2D2-7A08F60819C1}" type="datetimeFigureOut">
              <a:rPr lang="ru-RU" smtClean="0"/>
              <a:pPr/>
              <a:t>14.03.2022</a:t>
            </a:fld>
            <a:endParaRPr lang="ru-RU"/>
          </a:p>
        </p:txBody>
      </p:sp>
      <p:sp>
        <p:nvSpPr>
          <p:cNvPr id="5" name="Нижний колонтитул 4">
            <a:extLst>
              <a:ext uri="{FF2B5EF4-FFF2-40B4-BE49-F238E27FC236}">
                <a16:creationId xmlns:a16="http://schemas.microsoft.com/office/drawing/2014/main" id="{781B10D4-3CBD-44BC-8EE4-AEF86075DB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7230D81-5B9E-43AA-BB21-CA114B05B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6F2DD-1250-4605-84AD-BEF8A997D6D5}" type="slidenum">
              <a:rPr lang="ru-RU" smtClean="0"/>
              <a:pPr/>
              <a:t>‹#›</a:t>
            </a:fld>
            <a:endParaRPr lang="ru-RU"/>
          </a:p>
        </p:txBody>
      </p:sp>
    </p:spTree>
    <p:extLst>
      <p:ext uri="{BB962C8B-B14F-4D97-AF65-F5344CB8AC3E}">
        <p14:creationId xmlns:p14="http://schemas.microsoft.com/office/powerpoint/2010/main" val="240424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d/e/1FAIpQLSebIu4iQI3hFO8s3QPMWbTqzRtoW2Lt3UNEZsd8aL5lHytYaA/viewform" TargetMode="External"/><Relationship Id="rId2" Type="http://schemas.openxmlformats.org/officeDocument/2006/relationships/hyperlink" Target="https://docs.google.com/forms/d/e/1FAIpQLSdOOJvKEtx-M6fcfS3FMsxd9lTTNubiwLXp6M6vmS3mTfQTWQ/viewform"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docs.google.com/forms/d/e/1FAIpQLSey2eAD5KWutg6SvhhgiDWb793kGoDJvAhN0o6v5qd-5-GGEw/viewfor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docs.google.com/forms/d/e/1FAIpQLSebIu4iQI3hFO8s3QPMWbTqzRtoW2Lt3UNEZsd8aL5lHytYaA/viewfor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4.xml"/><Relationship Id="rId7" Type="http://schemas.openxmlformats.org/officeDocument/2006/relationships/slide" Target="slide52.xml"/><Relationship Id="rId2"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44.xml"/><Relationship Id="rId4" Type="http://schemas.openxmlformats.org/officeDocument/2006/relationships/slide" Target="slide2.xml"/><Relationship Id="rId9" Type="http://schemas.openxmlformats.org/officeDocument/2006/relationships/slide" Target="slide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forms/d/e/1FAIpQLSebIu4iQI3hFO8s3QPMWbTqzRtoW2Lt3UNEZsd8aL5lHytYaA/viewform" TargetMode="External"/><Relationship Id="rId2" Type="http://schemas.openxmlformats.org/officeDocument/2006/relationships/hyperlink" Target="https://docs.google.com/forms/d/e/1FAIpQLScip__xxsNKOjJe6Yjz75Io2_ulJmIbvrc1Jxd3BOarFscziQ/viewform"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docs.google.com/forms/d/e/1FAIpQLSe9wcIVWBD-WkJqCnm-FLjFuRdty_4ASn4j2DzaA1afOmGxiw/viewform"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docs.google.com/forms/d/e/1FAIpQLSe9wcIVWBD-WkJqCnm-FLjFuRdty_4ASn4j2DzaA1afOmGxiw/viewform" TargetMode="External"/><Relationship Id="rId2" Type="http://schemas.openxmlformats.org/officeDocument/2006/relationships/hyperlink" Target="https://docs.google.com/forms/d/e/1FAIpQLScbJxTorx6kqHZzrKYBmFinU0F3n0lR4LtZNwl99V8B4UcKzA/viewform" TargetMode="Externa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docs.google.com/forms/d/e/1FAIpQLSe9wcIVWBD-WkJqCnm-FLjFuRdty_4ASn4j2DzaA1afOmGxiw/viewform" TargetMode="External"/><Relationship Id="rId2" Type="http://schemas.openxmlformats.org/officeDocument/2006/relationships/hyperlink" Target="https://docs.google.com/forms/d/e/1FAIpQLSdq7muIfCukPDtSmQjDMVzvlxm45yhBj6y8aTj8dStma0ez6w/viewform" TargetMode="External"/><Relationship Id="rId1" Type="http://schemas.openxmlformats.org/officeDocument/2006/relationships/slideLayout" Target="../slideLayouts/slideLayout7.xml"/><Relationship Id="rId5" Type="http://schemas.openxmlformats.org/officeDocument/2006/relationships/hyperlink" Target="https://forms.gle/Mt7S1JaguzT1ZMLk9" TargetMode="Externa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лилиния: фигура 2">
            <a:extLst>
              <a:ext uri="{FF2B5EF4-FFF2-40B4-BE49-F238E27FC236}">
                <a16:creationId xmlns:a16="http://schemas.microsoft.com/office/drawing/2014/main" id="{6DB2CF7E-24DC-434B-BCE2-30D2F49F6BBE}"/>
              </a:ext>
            </a:extLst>
          </p:cNvPr>
          <p:cNvSpPr/>
          <p:nvPr/>
        </p:nvSpPr>
        <p:spPr>
          <a:xfrm rot="154133">
            <a:off x="-270460" y="1047083"/>
            <a:ext cx="6630476" cy="4055251"/>
          </a:xfrm>
          <a:custGeom>
            <a:avLst/>
            <a:gdLst>
              <a:gd name="connsiteX0" fmla="*/ 431621 w 7192165"/>
              <a:gd name="connsiteY0" fmla="*/ 217616 h 3540908"/>
              <a:gd name="connsiteX1" fmla="*/ 4839992 w 7192165"/>
              <a:gd name="connsiteY1" fmla="*/ 304244 h 3540908"/>
              <a:gd name="connsiteX2" fmla="*/ 6380034 w 7192165"/>
              <a:gd name="connsiteY2" fmla="*/ 1093515 h 3540908"/>
              <a:gd name="connsiteX3" fmla="*/ 7188556 w 7192165"/>
              <a:gd name="connsiteY3" fmla="*/ 1353397 h 3540908"/>
              <a:gd name="connsiteX4" fmla="*/ 6582165 w 7192165"/>
              <a:gd name="connsiteY4" fmla="*/ 2643183 h 3540908"/>
              <a:gd name="connsiteX5" fmla="*/ 4560859 w 7192165"/>
              <a:gd name="connsiteY5" fmla="*/ 2922315 h 3540908"/>
              <a:gd name="connsiteX6" fmla="*/ 2183419 w 7192165"/>
              <a:gd name="connsiteY6" fmla="*/ 3509456 h 3540908"/>
              <a:gd name="connsiteX7" fmla="*/ 364245 w 7192165"/>
              <a:gd name="connsiteY7" fmla="*/ 3105195 h 3540908"/>
              <a:gd name="connsiteX8" fmla="*/ 431621 w 7192165"/>
              <a:gd name="connsiteY8" fmla="*/ 217616 h 3540908"/>
              <a:gd name="connsiteX0" fmla="*/ 431621 w 6978571"/>
              <a:gd name="connsiteY0" fmla="*/ 217616 h 3540908"/>
              <a:gd name="connsiteX1" fmla="*/ 4839992 w 6978571"/>
              <a:gd name="connsiteY1" fmla="*/ 304244 h 3540908"/>
              <a:gd name="connsiteX2" fmla="*/ 6380034 w 6978571"/>
              <a:gd name="connsiteY2" fmla="*/ 1093515 h 3540908"/>
              <a:gd name="connsiteX3" fmla="*/ 6967175 w 6978571"/>
              <a:gd name="connsiteY3" fmla="*/ 1709532 h 3540908"/>
              <a:gd name="connsiteX4" fmla="*/ 6582165 w 6978571"/>
              <a:gd name="connsiteY4" fmla="*/ 2643183 h 3540908"/>
              <a:gd name="connsiteX5" fmla="*/ 4560859 w 6978571"/>
              <a:gd name="connsiteY5" fmla="*/ 2922315 h 3540908"/>
              <a:gd name="connsiteX6" fmla="*/ 2183419 w 6978571"/>
              <a:gd name="connsiteY6" fmla="*/ 3509456 h 3540908"/>
              <a:gd name="connsiteX7" fmla="*/ 364245 w 6978571"/>
              <a:gd name="connsiteY7" fmla="*/ 3105195 h 3540908"/>
              <a:gd name="connsiteX8" fmla="*/ 431621 w 6978571"/>
              <a:gd name="connsiteY8" fmla="*/ 217616 h 3540908"/>
              <a:gd name="connsiteX0" fmla="*/ 431621 w 6990047"/>
              <a:gd name="connsiteY0" fmla="*/ 206125 h 3529417"/>
              <a:gd name="connsiteX1" fmla="*/ 4839992 w 6990047"/>
              <a:gd name="connsiteY1" fmla="*/ 292753 h 3529417"/>
              <a:gd name="connsiteX2" fmla="*/ 6206779 w 6990047"/>
              <a:gd name="connsiteY2" fmla="*/ 774016 h 3529417"/>
              <a:gd name="connsiteX3" fmla="*/ 6967175 w 6990047"/>
              <a:gd name="connsiteY3" fmla="*/ 1698041 h 3529417"/>
              <a:gd name="connsiteX4" fmla="*/ 6582165 w 6990047"/>
              <a:gd name="connsiteY4" fmla="*/ 2631692 h 3529417"/>
              <a:gd name="connsiteX5" fmla="*/ 4560859 w 6990047"/>
              <a:gd name="connsiteY5" fmla="*/ 2910824 h 3529417"/>
              <a:gd name="connsiteX6" fmla="*/ 2183419 w 6990047"/>
              <a:gd name="connsiteY6" fmla="*/ 3497965 h 3529417"/>
              <a:gd name="connsiteX7" fmla="*/ 364245 w 6990047"/>
              <a:gd name="connsiteY7" fmla="*/ 3093704 h 3529417"/>
              <a:gd name="connsiteX8" fmla="*/ 431621 w 6990047"/>
              <a:gd name="connsiteY8" fmla="*/ 206125 h 3529417"/>
              <a:gd name="connsiteX0" fmla="*/ 432294 w 6990720"/>
              <a:gd name="connsiteY0" fmla="*/ 304218 h 3627510"/>
              <a:gd name="connsiteX1" fmla="*/ 4850291 w 6990720"/>
              <a:gd name="connsiteY1" fmla="*/ 150215 h 3627510"/>
              <a:gd name="connsiteX2" fmla="*/ 6207452 w 6990720"/>
              <a:gd name="connsiteY2" fmla="*/ 872109 h 3627510"/>
              <a:gd name="connsiteX3" fmla="*/ 6967848 w 6990720"/>
              <a:gd name="connsiteY3" fmla="*/ 1796134 h 3627510"/>
              <a:gd name="connsiteX4" fmla="*/ 6582838 w 6990720"/>
              <a:gd name="connsiteY4" fmla="*/ 2729785 h 3627510"/>
              <a:gd name="connsiteX5" fmla="*/ 4561532 w 6990720"/>
              <a:gd name="connsiteY5" fmla="*/ 3008917 h 3627510"/>
              <a:gd name="connsiteX6" fmla="*/ 2184092 w 6990720"/>
              <a:gd name="connsiteY6" fmla="*/ 3596058 h 3627510"/>
              <a:gd name="connsiteX7" fmla="*/ 364918 w 6990720"/>
              <a:gd name="connsiteY7" fmla="*/ 3191797 h 3627510"/>
              <a:gd name="connsiteX8" fmla="*/ 432294 w 6990720"/>
              <a:gd name="connsiteY8" fmla="*/ 304218 h 3627510"/>
              <a:gd name="connsiteX0" fmla="*/ 432294 w 7006797"/>
              <a:gd name="connsiteY0" fmla="*/ 304218 h 3627510"/>
              <a:gd name="connsiteX1" fmla="*/ 4850291 w 7006797"/>
              <a:gd name="connsiteY1" fmla="*/ 150215 h 3627510"/>
              <a:gd name="connsiteX2" fmla="*/ 6207452 w 7006797"/>
              <a:gd name="connsiteY2" fmla="*/ 872109 h 3627510"/>
              <a:gd name="connsiteX3" fmla="*/ 6967848 w 7006797"/>
              <a:gd name="connsiteY3" fmla="*/ 1796134 h 3627510"/>
              <a:gd name="connsiteX4" fmla="*/ 6582838 w 7006797"/>
              <a:gd name="connsiteY4" fmla="*/ 2729785 h 3627510"/>
              <a:gd name="connsiteX5" fmla="*/ 3974391 w 7006797"/>
              <a:gd name="connsiteY5" fmla="*/ 2960791 h 3627510"/>
              <a:gd name="connsiteX6" fmla="*/ 2184092 w 7006797"/>
              <a:gd name="connsiteY6" fmla="*/ 3596058 h 3627510"/>
              <a:gd name="connsiteX7" fmla="*/ 364918 w 7006797"/>
              <a:gd name="connsiteY7" fmla="*/ 3191797 h 3627510"/>
              <a:gd name="connsiteX8" fmla="*/ 432294 w 7006797"/>
              <a:gd name="connsiteY8" fmla="*/ 304218 h 3627510"/>
              <a:gd name="connsiteX0" fmla="*/ 341637 w 6916140"/>
              <a:gd name="connsiteY0" fmla="*/ 302283 h 3618333"/>
              <a:gd name="connsiteX1" fmla="*/ 4759634 w 6916140"/>
              <a:gd name="connsiteY1" fmla="*/ 148280 h 3618333"/>
              <a:gd name="connsiteX2" fmla="*/ 6116795 w 6916140"/>
              <a:gd name="connsiteY2" fmla="*/ 870174 h 3618333"/>
              <a:gd name="connsiteX3" fmla="*/ 6877191 w 6916140"/>
              <a:gd name="connsiteY3" fmla="*/ 1794199 h 3618333"/>
              <a:gd name="connsiteX4" fmla="*/ 6492181 w 6916140"/>
              <a:gd name="connsiteY4" fmla="*/ 2727850 h 3618333"/>
              <a:gd name="connsiteX5" fmla="*/ 3883734 w 6916140"/>
              <a:gd name="connsiteY5" fmla="*/ 2958856 h 3618333"/>
              <a:gd name="connsiteX6" fmla="*/ 2093435 w 6916140"/>
              <a:gd name="connsiteY6" fmla="*/ 3594123 h 3618333"/>
              <a:gd name="connsiteX7" fmla="*/ 495642 w 6916140"/>
              <a:gd name="connsiteY7" fmla="*/ 3160987 h 3618333"/>
              <a:gd name="connsiteX8" fmla="*/ 341637 w 6916140"/>
              <a:gd name="connsiteY8" fmla="*/ 302283 h 3618333"/>
              <a:gd name="connsiteX0" fmla="*/ 284434 w 6858937"/>
              <a:gd name="connsiteY0" fmla="*/ 302283 h 3740461"/>
              <a:gd name="connsiteX1" fmla="*/ 4702431 w 6858937"/>
              <a:gd name="connsiteY1" fmla="*/ 148280 h 3740461"/>
              <a:gd name="connsiteX2" fmla="*/ 6059592 w 6858937"/>
              <a:gd name="connsiteY2" fmla="*/ 870174 h 3740461"/>
              <a:gd name="connsiteX3" fmla="*/ 6819988 w 6858937"/>
              <a:gd name="connsiteY3" fmla="*/ 1794199 h 3740461"/>
              <a:gd name="connsiteX4" fmla="*/ 6434978 w 6858937"/>
              <a:gd name="connsiteY4" fmla="*/ 2727850 h 3740461"/>
              <a:gd name="connsiteX5" fmla="*/ 3826531 w 6858937"/>
              <a:gd name="connsiteY5" fmla="*/ 2958856 h 3740461"/>
              <a:gd name="connsiteX6" fmla="*/ 2036232 w 6858937"/>
              <a:gd name="connsiteY6" fmla="*/ 3594123 h 3740461"/>
              <a:gd name="connsiteX7" fmla="*/ 438439 w 6858937"/>
              <a:gd name="connsiteY7" fmla="*/ 3160987 h 3740461"/>
              <a:gd name="connsiteX8" fmla="*/ 284434 w 6858937"/>
              <a:gd name="connsiteY8" fmla="*/ 302283 h 3740461"/>
              <a:gd name="connsiteX0" fmla="*/ 5263 w 6579766"/>
              <a:gd name="connsiteY0" fmla="*/ 456390 h 3894568"/>
              <a:gd name="connsiteX1" fmla="*/ 4423260 w 6579766"/>
              <a:gd name="connsiteY1" fmla="*/ 302387 h 3894568"/>
              <a:gd name="connsiteX2" fmla="*/ 5780421 w 6579766"/>
              <a:gd name="connsiteY2" fmla="*/ 1024281 h 3894568"/>
              <a:gd name="connsiteX3" fmla="*/ 6540817 w 6579766"/>
              <a:gd name="connsiteY3" fmla="*/ 1948306 h 3894568"/>
              <a:gd name="connsiteX4" fmla="*/ 6155807 w 6579766"/>
              <a:gd name="connsiteY4" fmla="*/ 2881957 h 3894568"/>
              <a:gd name="connsiteX5" fmla="*/ 3547360 w 6579766"/>
              <a:gd name="connsiteY5" fmla="*/ 3112963 h 3894568"/>
              <a:gd name="connsiteX6" fmla="*/ 1757061 w 6579766"/>
              <a:gd name="connsiteY6" fmla="*/ 3748230 h 3894568"/>
              <a:gd name="connsiteX7" fmla="*/ 159268 w 6579766"/>
              <a:gd name="connsiteY7" fmla="*/ 3315094 h 3894568"/>
              <a:gd name="connsiteX8" fmla="*/ 5263 w 6579766"/>
              <a:gd name="connsiteY8" fmla="*/ 456390 h 3894568"/>
              <a:gd name="connsiteX0" fmla="*/ 94 w 6574597"/>
              <a:gd name="connsiteY0" fmla="*/ 464712 h 3902890"/>
              <a:gd name="connsiteX1" fmla="*/ 4418091 w 6574597"/>
              <a:gd name="connsiteY1" fmla="*/ 310709 h 3902890"/>
              <a:gd name="connsiteX2" fmla="*/ 5775252 w 6574597"/>
              <a:gd name="connsiteY2" fmla="*/ 1032603 h 3902890"/>
              <a:gd name="connsiteX3" fmla="*/ 6535648 w 6574597"/>
              <a:gd name="connsiteY3" fmla="*/ 1956628 h 3902890"/>
              <a:gd name="connsiteX4" fmla="*/ 6150638 w 6574597"/>
              <a:gd name="connsiteY4" fmla="*/ 2890279 h 3902890"/>
              <a:gd name="connsiteX5" fmla="*/ 3542191 w 6574597"/>
              <a:gd name="connsiteY5" fmla="*/ 3121285 h 3902890"/>
              <a:gd name="connsiteX6" fmla="*/ 1751892 w 6574597"/>
              <a:gd name="connsiteY6" fmla="*/ 3756552 h 3902890"/>
              <a:gd name="connsiteX7" fmla="*/ 154099 w 6574597"/>
              <a:gd name="connsiteY7" fmla="*/ 3323416 h 3902890"/>
              <a:gd name="connsiteX8" fmla="*/ 94 w 6574597"/>
              <a:gd name="connsiteY8" fmla="*/ 464712 h 3902890"/>
              <a:gd name="connsiteX0" fmla="*/ 184447 w 6758950"/>
              <a:gd name="connsiteY0" fmla="*/ 632236 h 4070414"/>
              <a:gd name="connsiteX1" fmla="*/ 3233396 w 6758950"/>
              <a:gd name="connsiteY1" fmla="*/ 29003 h 4070414"/>
              <a:gd name="connsiteX2" fmla="*/ 5959605 w 6758950"/>
              <a:gd name="connsiteY2" fmla="*/ 1200127 h 4070414"/>
              <a:gd name="connsiteX3" fmla="*/ 6720001 w 6758950"/>
              <a:gd name="connsiteY3" fmla="*/ 2124152 h 4070414"/>
              <a:gd name="connsiteX4" fmla="*/ 6334991 w 6758950"/>
              <a:gd name="connsiteY4" fmla="*/ 3057803 h 4070414"/>
              <a:gd name="connsiteX5" fmla="*/ 3726544 w 6758950"/>
              <a:gd name="connsiteY5" fmla="*/ 3288809 h 4070414"/>
              <a:gd name="connsiteX6" fmla="*/ 1936245 w 6758950"/>
              <a:gd name="connsiteY6" fmla="*/ 3924076 h 4070414"/>
              <a:gd name="connsiteX7" fmla="*/ 338452 w 6758950"/>
              <a:gd name="connsiteY7" fmla="*/ 3490940 h 4070414"/>
              <a:gd name="connsiteX8" fmla="*/ 184447 w 6758950"/>
              <a:gd name="connsiteY8" fmla="*/ 632236 h 4070414"/>
              <a:gd name="connsiteX0" fmla="*/ 184447 w 6808989"/>
              <a:gd name="connsiteY0" fmla="*/ 617073 h 4055251"/>
              <a:gd name="connsiteX1" fmla="*/ 3233396 w 6808989"/>
              <a:gd name="connsiteY1" fmla="*/ 13840 h 4055251"/>
              <a:gd name="connsiteX2" fmla="*/ 5283618 w 6808989"/>
              <a:gd name="connsiteY2" fmla="*/ 935880 h 4055251"/>
              <a:gd name="connsiteX3" fmla="*/ 6720001 w 6808989"/>
              <a:gd name="connsiteY3" fmla="*/ 2108989 h 4055251"/>
              <a:gd name="connsiteX4" fmla="*/ 6334991 w 6808989"/>
              <a:gd name="connsiteY4" fmla="*/ 3042640 h 4055251"/>
              <a:gd name="connsiteX5" fmla="*/ 3726544 w 6808989"/>
              <a:gd name="connsiteY5" fmla="*/ 3273646 h 4055251"/>
              <a:gd name="connsiteX6" fmla="*/ 1936245 w 6808989"/>
              <a:gd name="connsiteY6" fmla="*/ 3908913 h 4055251"/>
              <a:gd name="connsiteX7" fmla="*/ 338452 w 6808989"/>
              <a:gd name="connsiteY7" fmla="*/ 3475777 h 4055251"/>
              <a:gd name="connsiteX8" fmla="*/ 184447 w 6808989"/>
              <a:gd name="connsiteY8" fmla="*/ 617073 h 4055251"/>
              <a:gd name="connsiteX0" fmla="*/ 184447 w 6630476"/>
              <a:gd name="connsiteY0" fmla="*/ 617073 h 4055251"/>
              <a:gd name="connsiteX1" fmla="*/ 3233396 w 6630476"/>
              <a:gd name="connsiteY1" fmla="*/ 13840 h 4055251"/>
              <a:gd name="connsiteX2" fmla="*/ 5283618 w 6630476"/>
              <a:gd name="connsiteY2" fmla="*/ 935880 h 4055251"/>
              <a:gd name="connsiteX3" fmla="*/ 6453171 w 6630476"/>
              <a:gd name="connsiteY3" fmla="*/ 1745198 h 4055251"/>
              <a:gd name="connsiteX4" fmla="*/ 6334991 w 6630476"/>
              <a:gd name="connsiteY4" fmla="*/ 3042640 h 4055251"/>
              <a:gd name="connsiteX5" fmla="*/ 3726544 w 6630476"/>
              <a:gd name="connsiteY5" fmla="*/ 3273646 h 4055251"/>
              <a:gd name="connsiteX6" fmla="*/ 1936245 w 6630476"/>
              <a:gd name="connsiteY6" fmla="*/ 3908913 h 4055251"/>
              <a:gd name="connsiteX7" fmla="*/ 338452 w 6630476"/>
              <a:gd name="connsiteY7" fmla="*/ 3475777 h 4055251"/>
              <a:gd name="connsiteX8" fmla="*/ 184447 w 6630476"/>
              <a:gd name="connsiteY8" fmla="*/ 617073 h 405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0476" h="4055251">
                <a:moveTo>
                  <a:pt x="184447" y="617073"/>
                </a:moveTo>
                <a:cubicBezTo>
                  <a:pt x="666938" y="40084"/>
                  <a:pt x="2383534" y="-39294"/>
                  <a:pt x="3233396" y="13840"/>
                </a:cubicBezTo>
                <a:cubicBezTo>
                  <a:pt x="4083258" y="66974"/>
                  <a:pt x="4746989" y="647320"/>
                  <a:pt x="5283618" y="935880"/>
                </a:cubicBezTo>
                <a:cubicBezTo>
                  <a:pt x="5820247" y="1224440"/>
                  <a:pt x="6277942" y="1394071"/>
                  <a:pt x="6453171" y="1745198"/>
                </a:cubicBezTo>
                <a:cubicBezTo>
                  <a:pt x="6628400" y="2096325"/>
                  <a:pt x="6789429" y="2787899"/>
                  <a:pt x="6334991" y="3042640"/>
                </a:cubicBezTo>
                <a:cubicBezTo>
                  <a:pt x="5880553" y="3297381"/>
                  <a:pt x="4459668" y="3129267"/>
                  <a:pt x="3726544" y="3273646"/>
                </a:cubicBezTo>
                <a:cubicBezTo>
                  <a:pt x="2993420" y="3418025"/>
                  <a:pt x="2635681" y="3878433"/>
                  <a:pt x="1936245" y="3908913"/>
                </a:cubicBezTo>
                <a:cubicBezTo>
                  <a:pt x="1236809" y="3939393"/>
                  <a:pt x="360911" y="4412636"/>
                  <a:pt x="338452" y="3475777"/>
                </a:cubicBezTo>
                <a:cubicBezTo>
                  <a:pt x="315993" y="2538918"/>
                  <a:pt x="-298044" y="1194062"/>
                  <a:pt x="184447" y="617073"/>
                </a:cubicBezTo>
                <a:close/>
              </a:path>
            </a:pathLst>
          </a:custGeom>
          <a:solidFill>
            <a:srgbClr val="FFFFFF">
              <a:alpha val="5490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5"/>
          <p:cNvPicPr>
            <a:picLocks noChangeAspect="1" noChangeArrowheads="1"/>
          </p:cNvPicPr>
          <p:nvPr/>
        </p:nvPicPr>
        <p:blipFill>
          <a:blip r:embed="rId2" cstate="print"/>
          <a:srcRect/>
          <a:stretch>
            <a:fillRect/>
          </a:stretch>
        </p:blipFill>
        <p:spPr bwMode="auto">
          <a:xfrm>
            <a:off x="144008" y="5104466"/>
            <a:ext cx="1723292" cy="1604793"/>
          </a:xfrm>
          <a:prstGeom prst="rect">
            <a:avLst/>
          </a:prstGeom>
          <a:noFill/>
          <a:ln w="12700">
            <a:solidFill>
              <a:schemeClr val="accent1"/>
            </a:solidFill>
            <a:miter lim="800000"/>
            <a:headEnd/>
            <a:tailEnd/>
          </a:ln>
          <a:effectLst/>
        </p:spPr>
      </p:pic>
      <p:sp>
        <p:nvSpPr>
          <p:cNvPr id="12" name="Прямоугольник 11"/>
          <p:cNvSpPr/>
          <p:nvPr/>
        </p:nvSpPr>
        <p:spPr>
          <a:xfrm>
            <a:off x="2116229" y="5122032"/>
            <a:ext cx="9710380" cy="1569660"/>
          </a:xfrm>
          <a:prstGeom prst="rect">
            <a:avLst/>
          </a:prstGeom>
          <a:solidFill>
            <a:srgbClr val="FFFFFF">
              <a:alpha val="74902"/>
            </a:srgbClr>
          </a:solidFill>
          <a:ln w="3175">
            <a:solidFill>
              <a:schemeClr val="accent1"/>
            </a:solidFill>
          </a:ln>
          <a:effectLst/>
        </p:spPr>
        <p:txBody>
          <a:bodyPr wrap="square">
            <a:spAutoFit/>
          </a:bodyPr>
          <a:lstStyle/>
          <a:p>
            <a:pPr algn="just"/>
            <a:r>
              <a:rPr lang="ru-RU" sz="1600" dirty="0">
                <a:solidFill>
                  <a:schemeClr val="accent1"/>
                </a:solidFill>
                <a:latin typeface="Century Gothic" panose="020B0502020202020204" pitchFamily="34" charset="0"/>
                <a:cs typeface="Arial" pitchFamily="34" charset="0"/>
              </a:rPr>
              <a:t>Конкурс ориентирован на выявление способности и готовности к взаимодействию в различных </a:t>
            </a:r>
            <a:r>
              <a:rPr lang="ru-RU" sz="1400" dirty="0">
                <a:solidFill>
                  <a:schemeClr val="accent1"/>
                </a:solidFill>
                <a:latin typeface="Century Gothic" panose="020B0502020202020204" pitchFamily="34" charset="0"/>
                <a:cs typeface="Arial" pitchFamily="34" charset="0"/>
              </a:rPr>
              <a:t>этнических</a:t>
            </a:r>
            <a:r>
              <a:rPr lang="ru-RU" sz="1600" dirty="0">
                <a:solidFill>
                  <a:schemeClr val="accent1"/>
                </a:solidFill>
                <a:latin typeface="Century Gothic" panose="020B0502020202020204" pitchFamily="34" charset="0"/>
                <a:cs typeface="Arial" pitchFamily="34" charset="0"/>
              </a:rPr>
              <a:t> группах, решению проблем межнационального общения и предполагает решение кейс-задачи. </a:t>
            </a:r>
          </a:p>
          <a:p>
            <a:pPr algn="just"/>
            <a:endParaRPr lang="ru-RU" sz="1600" dirty="0">
              <a:solidFill>
                <a:schemeClr val="accent1"/>
              </a:solidFill>
              <a:latin typeface="Century Gothic" panose="020B0502020202020204" pitchFamily="34" charset="0"/>
              <a:cs typeface="Arial" pitchFamily="34" charset="0"/>
            </a:endParaRPr>
          </a:p>
          <a:p>
            <a:pPr algn="just"/>
            <a:r>
              <a:rPr lang="ru-RU" sz="1600" dirty="0">
                <a:solidFill>
                  <a:schemeClr val="accent1"/>
                </a:solidFill>
                <a:latin typeface="Century Gothic" panose="020B0502020202020204" pitchFamily="34" charset="0"/>
                <a:cs typeface="Arial" pitchFamily="34" charset="0"/>
              </a:rPr>
              <a:t>Максимальное количество баллов за конкурс – 45. </a:t>
            </a:r>
          </a:p>
          <a:p>
            <a:pPr algn="just"/>
            <a:r>
              <a:rPr lang="ru-RU" sz="1600" dirty="0">
                <a:solidFill>
                  <a:schemeClr val="accent1"/>
                </a:solidFill>
                <a:latin typeface="Century Gothic" panose="020B0502020202020204" pitchFamily="34" charset="0"/>
                <a:cs typeface="Arial" pitchFamily="34" charset="0"/>
              </a:rPr>
              <a:t>Время выполнения – 45 минут.</a:t>
            </a:r>
          </a:p>
        </p:txBody>
      </p:sp>
      <p:pic>
        <p:nvPicPr>
          <p:cNvPr id="13" name="Picture 3"/>
          <p:cNvPicPr>
            <a:picLocks noChangeAspect="1" noChangeArrowheads="1"/>
          </p:cNvPicPr>
          <p:nvPr/>
        </p:nvPicPr>
        <p:blipFill>
          <a:blip r:embed="rId3" cstate="print"/>
          <a:srcRect/>
          <a:stretch>
            <a:fillRect/>
          </a:stretch>
        </p:blipFill>
        <p:spPr bwMode="auto">
          <a:xfrm>
            <a:off x="0" y="0"/>
            <a:ext cx="8723714" cy="1254703"/>
          </a:xfrm>
          <a:prstGeom prst="rect">
            <a:avLst/>
          </a:prstGeom>
          <a:noFill/>
          <a:ln w="9525">
            <a:noFill/>
            <a:miter lim="800000"/>
            <a:headEnd/>
            <a:tailEnd/>
          </a:ln>
          <a:effectLst/>
        </p:spPr>
      </p:pic>
      <p:sp>
        <p:nvSpPr>
          <p:cNvPr id="15" name="TextBox 14">
            <a:extLst>
              <a:ext uri="{FF2B5EF4-FFF2-40B4-BE49-F238E27FC236}">
                <a16:creationId xmlns:a16="http://schemas.microsoft.com/office/drawing/2014/main" id="{B2DC7B07-DA66-416F-9DD0-9ACE3320BD22}"/>
              </a:ext>
            </a:extLst>
          </p:cNvPr>
          <p:cNvSpPr txBox="1"/>
          <p:nvPr/>
        </p:nvSpPr>
        <p:spPr>
          <a:xfrm>
            <a:off x="144008" y="1922371"/>
            <a:ext cx="6107228" cy="2308324"/>
          </a:xfrm>
          <a:prstGeom prst="rect">
            <a:avLst/>
          </a:prstGeom>
          <a:noFill/>
          <a:effectLst/>
        </p:spPr>
        <p:txBody>
          <a:bodyPr wrap="square">
            <a:spAutoFit/>
          </a:bodyPr>
          <a:lstStyle/>
          <a:p>
            <a:r>
              <a:rPr lang="ru-RU" sz="3200" b="1" dirty="0">
                <a:solidFill>
                  <a:schemeClr val="accent1"/>
                </a:solidFill>
                <a:latin typeface="Century Gothic" panose="020B0502020202020204" pitchFamily="34" charset="0"/>
                <a:cs typeface="Arial" pitchFamily="34" charset="0"/>
              </a:rPr>
              <a:t>Конкурс </a:t>
            </a:r>
          </a:p>
          <a:p>
            <a:r>
              <a:rPr lang="ru-RU" sz="3200" b="1" dirty="0" err="1">
                <a:solidFill>
                  <a:schemeClr val="accent1"/>
                </a:solidFill>
                <a:latin typeface="Century Gothic" panose="020B0502020202020204" pitchFamily="34" charset="0"/>
                <a:cs typeface="Arial" pitchFamily="34" charset="0"/>
              </a:rPr>
              <a:t>этнопедагогических</a:t>
            </a:r>
            <a:r>
              <a:rPr lang="ru-RU" sz="3200" b="1" dirty="0">
                <a:solidFill>
                  <a:schemeClr val="accent1"/>
                </a:solidFill>
                <a:latin typeface="Century Gothic" panose="020B0502020202020204" pitchFamily="34" charset="0"/>
                <a:cs typeface="Arial" pitchFamily="34" charset="0"/>
              </a:rPr>
              <a:t> кейсов  </a:t>
            </a:r>
          </a:p>
          <a:p>
            <a:r>
              <a:rPr lang="ru-RU" sz="3200" b="1" dirty="0">
                <a:solidFill>
                  <a:schemeClr val="accent1"/>
                </a:solidFill>
                <a:latin typeface="Century Gothic" panose="020B0502020202020204" pitchFamily="34" charset="0"/>
                <a:cs typeface="Arial" pitchFamily="34" charset="0"/>
              </a:rPr>
              <a:t> «</a:t>
            </a:r>
            <a:r>
              <a:rPr lang="ru-RU" sz="3200" b="1" cap="all" dirty="0">
                <a:solidFill>
                  <a:schemeClr val="accent1"/>
                </a:solidFill>
                <a:latin typeface="Century Gothic" panose="020B0502020202020204" pitchFamily="34" charset="0"/>
                <a:cs typeface="Arial" pitchFamily="34" charset="0"/>
              </a:rPr>
              <a:t>Диалог культур</a:t>
            </a:r>
            <a:r>
              <a:rPr lang="ru-RU" sz="3200" b="1" dirty="0">
                <a:solidFill>
                  <a:schemeClr val="accent1"/>
                </a:solidFill>
                <a:latin typeface="Century Gothic" panose="020B0502020202020204" pitchFamily="34" charset="0"/>
                <a:cs typeface="Arial" pitchFamily="34" charset="0"/>
              </a:rPr>
              <a:t>» </a:t>
            </a:r>
          </a:p>
          <a:p>
            <a:r>
              <a:rPr lang="ru-RU" sz="2400" b="1" dirty="0">
                <a:solidFill>
                  <a:srgbClr val="A50021"/>
                </a:solidFill>
                <a:latin typeface="Gabriola" pitchFamily="82" charset="0"/>
              </a:rPr>
              <a:t>для школьников и студентов профессиональных образовательных организаций</a:t>
            </a:r>
          </a:p>
        </p:txBody>
      </p:sp>
      <p:pic>
        <p:nvPicPr>
          <p:cNvPr id="1026" name="Picture 2">
            <a:extLst>
              <a:ext uri="{FF2B5EF4-FFF2-40B4-BE49-F238E27FC236}">
                <a16:creationId xmlns:a16="http://schemas.microsoft.com/office/drawing/2014/main" id="{B8864995-1BFE-4689-B3B0-FD612F127EE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500" l="0" r="100000">
                        <a14:foregroundMark x1="22917" y1="20375" x2="24417" y2="20375"/>
                        <a14:foregroundMark x1="20750" y1="22375" x2="20333" y2="21375"/>
                        <a14:foregroundMark x1="89750" y1="30750" x2="95250" y2="20375"/>
                        <a14:foregroundMark x1="12667" y1="29750" x2="18667" y2="30125"/>
                        <a14:foregroundMark x1="11583" y1="31000" x2="12667" y2="29750"/>
                        <a14:foregroundMark x1="10250" y1="31625" x2="13083" y2="29125"/>
                        <a14:foregroundMark x1="83083" y1="31000" x2="82833" y2="28500"/>
                        <a14:foregroundMark x1="84333" y1="31000" x2="92500" y2="20125"/>
                        <a14:foregroundMark x1="81333" y1="27125" x2="83750" y2="27875"/>
                        <a14:foregroundMark x1="7750" y1="91125" x2="7917" y2="91375"/>
                        <a14:foregroundMark x1="12250" y1="90750" x2="12667" y2="89500"/>
                        <a14:foregroundMark x1="18417" y1="89125" x2="18417" y2="89125"/>
                        <a14:foregroundMark x1="21667" y1="90750" x2="21667" y2="89500"/>
                        <a14:foregroundMark x1="27000" y1="90500" x2="27000" y2="89500"/>
                        <a14:foregroundMark x1="32333" y1="89500" x2="32333" y2="89500"/>
                        <a14:foregroundMark x1="37667" y1="88500" x2="37917" y2="91375"/>
                        <a14:foregroundMark x1="40917" y1="89750" x2="40917" y2="91375"/>
                        <a14:foregroundMark x1="46083" y1="89125" x2="46083" y2="92000"/>
                        <a14:foregroundMark x1="51833" y1="90500" x2="51833" y2="92000"/>
                        <a14:foregroundMark x1="59083" y1="91125" x2="58000" y2="90500"/>
                        <a14:foregroundMark x1="61667" y1="91375" x2="61667" y2="89750"/>
                        <a14:foregroundMark x1="70667" y1="92000" x2="70250" y2="89500"/>
                        <a14:foregroundMark x1="74333" y1="91125" x2="74917" y2="88875"/>
                        <a14:foregroundMark x1="88000" y1="90500" x2="88000" y2="87500"/>
                        <a14:foregroundMark x1="92333" y1="89500" x2="92917" y2="91375"/>
                        <a14:foregroundMark x1="94000" y1="88875" x2="94000" y2="88875"/>
                        <a14:foregroundMark x1="94417" y1="93375" x2="94417" y2="93375"/>
                        <a14:foregroundMark x1="96167" y1="29125" x2="96333" y2="28125"/>
                        <a14:foregroundMark x1="91833" y1="20125" x2="92917" y2="19500"/>
                        <a14:backgroundMark x1="97667" y1="24250" x2="99167" y2="24250"/>
                        <a14:backgroundMark x1="8167" y1="92750" x2="8750" y2="92750"/>
                        <a14:backgroundMark x1="6417" y1="89125" x2="6417" y2="89125"/>
                        <a14:backgroundMark x1="6417" y1="92375" x2="6417" y2="92000"/>
                        <a14:backgroundMark x1="17583" y1="92000" x2="17583" y2="92000"/>
                        <a14:backgroundMark x1="42583" y1="91750" x2="42167" y2="91750"/>
                        <a14:backgroundMark x1="42167" y1="88875" x2="42167" y2="88875"/>
                        <a14:backgroundMark x1="91250" y1="91125" x2="91250" y2="91125"/>
                        <a14:backgroundMark x1="69583" y1="90125" x2="69583" y2="90125"/>
                        <a14:backgroundMark x1="57583" y1="91125" x2="57583" y2="91125"/>
                        <a14:backgroundMark x1="57583" y1="89750" x2="57583" y2="89750"/>
                      </a14:backgroundRemoval>
                    </a14:imgEffect>
                  </a14:imgLayer>
                </a14:imgProps>
              </a:ext>
              <a:ext uri="{28A0092B-C50C-407E-A947-70E740481C1C}">
                <a14:useLocalDpi xmlns:a14="http://schemas.microsoft.com/office/drawing/2010/main" val="0"/>
              </a:ext>
            </a:extLst>
          </a:blip>
          <a:srcRect/>
          <a:stretch>
            <a:fillRect/>
          </a:stretch>
        </p:blipFill>
        <p:spPr bwMode="auto">
          <a:xfrm>
            <a:off x="6971419" y="1620967"/>
            <a:ext cx="4856992" cy="323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8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id="{65E4642A-56AA-46D6-BB7F-4EFA6AB4F522}"/>
              </a:ext>
            </a:extLst>
          </p:cNvPr>
          <p:cNvGrpSpPr/>
          <p:nvPr/>
        </p:nvGrpSpPr>
        <p:grpSpPr>
          <a:xfrm>
            <a:off x="510747" y="741405"/>
            <a:ext cx="11104604" cy="5807651"/>
            <a:chOff x="567892" y="154004"/>
            <a:chExt cx="10992050" cy="6584523"/>
          </a:xfrm>
        </p:grpSpPr>
        <p:sp>
          <p:nvSpPr>
            <p:cNvPr id="3" name="TextBox 2">
              <a:extLst>
                <a:ext uri="{FF2B5EF4-FFF2-40B4-BE49-F238E27FC236}">
                  <a16:creationId xmlns:a16="http://schemas.microsoft.com/office/drawing/2014/main" id="{B5C82B1F-48F9-4C00-9BE4-4957044FE365}"/>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04A463B2-0B91-43EA-B753-1F0DF1CEAF1E}"/>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08832E66-B767-4000-BA90-1A9FF788496A}"/>
              </a:ext>
            </a:extLst>
          </p:cNvPr>
          <p:cNvSpPr txBox="1"/>
          <p:nvPr/>
        </p:nvSpPr>
        <p:spPr>
          <a:xfrm>
            <a:off x="916933" y="1394423"/>
            <a:ext cx="10307667" cy="3539430"/>
          </a:xfrm>
          <a:prstGeom prst="rect">
            <a:avLst/>
          </a:prstGeom>
          <a:noFill/>
        </p:spPr>
        <p:txBody>
          <a:bodyPr wrap="square">
            <a:spAutoFit/>
          </a:bodyPr>
          <a:lstStyle/>
          <a:p>
            <a:pPr algn="just"/>
            <a:r>
              <a:rPr lang="ru-RU" sz="2400" b="0" i="0" dirty="0">
                <a:solidFill>
                  <a:srgbClr val="000000"/>
                </a:solidFill>
                <a:effectLst/>
                <a:latin typeface="Gabriola" panose="04040605051002020D02" pitchFamily="82" charset="0"/>
              </a:rPr>
              <a:t>   </a:t>
            </a:r>
            <a:r>
              <a:rPr lang="ru-RU" sz="2000" b="0" i="0" dirty="0">
                <a:solidFill>
                  <a:srgbClr val="000000"/>
                </a:solidFill>
                <a:effectLst/>
                <a:latin typeface="Gabriola" panose="04040605051002020D02" pitchFamily="82" charset="0"/>
              </a:rPr>
              <a:t>Довольно значительна была и социализирующая роль братьев и сестер в семье. Первой серьезной обязанностью девочек 5-6 лет была забота о младших братьях и сестрах. Конечно, в этом возрасте девочке хотелось поиграть и порезвиться, а ребенок часто был лишь обузой. Но с возрастом девочки начинали относиться к своему поручению с большей ответственностью, и чаще всего между старшей сестрой (</a:t>
            </a:r>
            <a:r>
              <a:rPr lang="ru-RU" sz="2000" b="0" i="0" dirty="0" err="1">
                <a:solidFill>
                  <a:srgbClr val="000000"/>
                </a:solidFill>
                <a:effectLst/>
                <a:latin typeface="Gabriola" panose="04040605051002020D02" pitchFamily="82" charset="0"/>
              </a:rPr>
              <a:t>апай</a:t>
            </a:r>
            <a:r>
              <a:rPr lang="ru-RU" sz="2000" b="0" i="0" dirty="0">
                <a:solidFill>
                  <a:srgbClr val="000000"/>
                </a:solidFill>
                <a:effectLst/>
                <a:latin typeface="Gabriola" panose="04040605051002020D02" pitchFamily="82" charset="0"/>
              </a:rPr>
              <a:t>) и младшей (</a:t>
            </a:r>
            <a:r>
              <a:rPr lang="ru-RU" sz="2000" b="0" i="0" dirty="0" err="1">
                <a:solidFill>
                  <a:srgbClr val="000000"/>
                </a:solidFill>
                <a:effectLst/>
                <a:latin typeface="Gabriola" panose="04040605051002020D02" pitchFamily="82" charset="0"/>
              </a:rPr>
              <a:t>дыды</a:t>
            </a:r>
            <a:r>
              <a:rPr lang="ru-RU" sz="2000" b="0" i="0" dirty="0">
                <a:solidFill>
                  <a:srgbClr val="000000"/>
                </a:solidFill>
                <a:effectLst/>
                <a:latin typeface="Gabriola" panose="04040605051002020D02" pitchFamily="82" charset="0"/>
              </a:rPr>
              <a:t>) складывались очень доверительные и теплые отношения. Старший же брат (</a:t>
            </a:r>
            <a:r>
              <a:rPr lang="ru-RU" sz="2000" b="0" i="0" dirty="0" err="1">
                <a:solidFill>
                  <a:srgbClr val="000000"/>
                </a:solidFill>
                <a:effectLst/>
                <a:latin typeface="Gabriola" panose="04040605051002020D02" pitchFamily="82" charset="0"/>
              </a:rPr>
              <a:t>агай</a:t>
            </a:r>
            <a:r>
              <a:rPr lang="ru-RU" sz="2000" b="0" i="0" dirty="0">
                <a:solidFill>
                  <a:srgbClr val="000000"/>
                </a:solidFill>
                <a:effectLst/>
                <a:latin typeface="Gabriola" panose="04040605051002020D02" pitchFamily="82" charset="0"/>
              </a:rPr>
              <a:t>) являлся опорой и защитником своим братьям, и если он достойно справлялся с этой обязанностью, то становился объектом подражания и гордости со стороны старших детей.</a:t>
            </a:r>
          </a:p>
          <a:p>
            <a:pPr algn="just"/>
            <a:r>
              <a:rPr lang="ru-RU" sz="2000" b="0" i="0" dirty="0">
                <a:solidFill>
                  <a:srgbClr val="000000"/>
                </a:solidFill>
                <a:effectLst/>
                <a:latin typeface="Gabriola" panose="04040605051002020D02" pitchFamily="82" charset="0"/>
              </a:rPr>
              <a:t>   В народе всегда поддерживалась дружная жизнь со всеми близкими и дальними родственниками («Большой семьей прожить легче», «Без родни не проживешь», Родные были заинтересованы в том, чтобы подрастающее поколение сохраняло родовые традиции, добрые обычаи семьи и сознательно заботились о воспитании детей в духе общих требований семьи, рода, общины.)</a:t>
            </a:r>
          </a:p>
        </p:txBody>
      </p:sp>
      <p:sp>
        <p:nvSpPr>
          <p:cNvPr id="7" name="TextBox 6">
            <a:extLst>
              <a:ext uri="{FF2B5EF4-FFF2-40B4-BE49-F238E27FC236}">
                <a16:creationId xmlns:a16="http://schemas.microsoft.com/office/drawing/2014/main" id="{64A13D55-124F-4F25-82EE-620295A1A638}"/>
              </a:ext>
            </a:extLst>
          </p:cNvPr>
          <p:cNvSpPr txBox="1"/>
          <p:nvPr/>
        </p:nvSpPr>
        <p:spPr>
          <a:xfrm>
            <a:off x="10832757" y="5713461"/>
            <a:ext cx="296378" cy="369332"/>
          </a:xfrm>
          <a:prstGeom prst="rect">
            <a:avLst/>
          </a:prstGeom>
          <a:noFill/>
        </p:spPr>
        <p:txBody>
          <a:bodyPr wrap="square" rtlCol="0">
            <a:spAutoFit/>
          </a:bodyPr>
          <a:lstStyle/>
          <a:p>
            <a:r>
              <a:rPr lang="ru-RU" dirty="0"/>
              <a:t>6</a:t>
            </a:r>
          </a:p>
        </p:txBody>
      </p:sp>
    </p:spTree>
    <p:extLst>
      <p:ext uri="{BB962C8B-B14F-4D97-AF65-F5344CB8AC3E}">
        <p14:creationId xmlns:p14="http://schemas.microsoft.com/office/powerpoint/2010/main" val="250533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CC8C13BF-8F6D-4E27-9B52-3B6F99CF7D18}"/>
              </a:ext>
            </a:extLst>
          </p:cNvPr>
          <p:cNvGrpSpPr/>
          <p:nvPr/>
        </p:nvGrpSpPr>
        <p:grpSpPr>
          <a:xfrm>
            <a:off x="1809550" y="926010"/>
            <a:ext cx="8874491" cy="5005980"/>
            <a:chOff x="567892" y="154004"/>
            <a:chExt cx="10992050" cy="6584523"/>
          </a:xfrm>
        </p:grpSpPr>
        <p:sp>
          <p:nvSpPr>
            <p:cNvPr id="5" name="TextBox 4">
              <a:extLst>
                <a:ext uri="{FF2B5EF4-FFF2-40B4-BE49-F238E27FC236}">
                  <a16:creationId xmlns:a16="http://schemas.microsoft.com/office/drawing/2014/main" id="{307807FC-8937-4510-99D9-DC4648E332C8}"/>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6" name="Прямоугольник 5">
              <a:extLst>
                <a:ext uri="{FF2B5EF4-FFF2-40B4-BE49-F238E27FC236}">
                  <a16:creationId xmlns:a16="http://schemas.microsoft.com/office/drawing/2014/main" id="{67693BEE-23C4-4AA9-BD0D-44D88890AD65}"/>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TextBox 2">
            <a:extLst>
              <a:ext uri="{FF2B5EF4-FFF2-40B4-BE49-F238E27FC236}">
                <a16:creationId xmlns:a16="http://schemas.microsoft.com/office/drawing/2014/main" id="{1FA54AE7-AC54-4494-BDDE-CABC05E67582}"/>
              </a:ext>
            </a:extLst>
          </p:cNvPr>
          <p:cNvSpPr txBox="1"/>
          <p:nvPr/>
        </p:nvSpPr>
        <p:spPr>
          <a:xfrm>
            <a:off x="1980512" y="1495730"/>
            <a:ext cx="8517025" cy="1600438"/>
          </a:xfrm>
          <a:prstGeom prst="rect">
            <a:avLst/>
          </a:prstGeom>
          <a:noFill/>
        </p:spPr>
        <p:txBody>
          <a:bodyPr wrap="square" rtlCol="0">
            <a:spAutoFit/>
          </a:bodyPr>
          <a:lstStyle/>
          <a:p>
            <a:pPr algn="ctr"/>
            <a:r>
              <a:rPr lang="ru-RU" sz="3200" b="1" dirty="0">
                <a:latin typeface="Gabriola" panose="04040605051002020D02" pitchFamily="82" charset="0"/>
                <a:hlinkClick r:id="rId2"/>
              </a:rPr>
              <a:t>Перейти к заданиям</a:t>
            </a:r>
            <a:endParaRPr lang="ru-RU" sz="3200" b="1" dirty="0">
              <a:latin typeface="Gabriola" panose="04040605051002020D02" pitchFamily="82" charset="0"/>
            </a:endParaRPr>
          </a:p>
          <a:p>
            <a:pPr algn="ctr"/>
            <a:endParaRPr lang="ru-RU" sz="2400" b="1" dirty="0">
              <a:latin typeface="Gabriola" panose="04040605051002020D02" pitchFamily="82" charset="0"/>
              <a:hlinkClick r:id="rId3"/>
            </a:endParaRPr>
          </a:p>
          <a:p>
            <a:pPr algn="ctr"/>
            <a:endParaRPr lang="ru-RU" sz="2400" b="1" dirty="0">
              <a:latin typeface="Gabriola" panose="04040605051002020D02" pitchFamily="82" charset="0"/>
              <a:hlinkClick r:id="rId3"/>
            </a:endParaRPr>
          </a:p>
          <a:p>
            <a:pPr algn="ctr"/>
            <a:r>
              <a:rPr lang="en-US" b="0" i="0" u="none" strike="noStrike" dirty="0">
                <a:effectLst/>
                <a:latin typeface="-apple-system"/>
                <a:hlinkClick r:id="rId2"/>
              </a:rPr>
              <a:t>https://forms.gle/kca79vqdaq2X7DzJ6</a:t>
            </a:r>
            <a:endParaRPr lang="ru-RU" dirty="0"/>
          </a:p>
        </p:txBody>
      </p:sp>
      <p:sp>
        <p:nvSpPr>
          <p:cNvPr id="7" name="TextBox 6">
            <a:extLst>
              <a:ext uri="{FF2B5EF4-FFF2-40B4-BE49-F238E27FC236}">
                <a16:creationId xmlns:a16="http://schemas.microsoft.com/office/drawing/2014/main" id="{5BA22283-2735-4FB6-85B4-94C5FF6AA2E0}"/>
              </a:ext>
            </a:extLst>
          </p:cNvPr>
          <p:cNvSpPr txBox="1"/>
          <p:nvPr/>
        </p:nvSpPr>
        <p:spPr>
          <a:xfrm>
            <a:off x="5196911" y="5140537"/>
            <a:ext cx="2084225" cy="461665"/>
          </a:xfrm>
          <a:prstGeom prst="rect">
            <a:avLst/>
          </a:prstGeom>
          <a:noFill/>
        </p:spPr>
        <p:txBody>
          <a:bodyPr wrap="none" rtlCol="0">
            <a:spAutoFit/>
          </a:bodyPr>
          <a:lstStyle/>
          <a:p>
            <a:r>
              <a:rPr lang="ru-RU" sz="2400" dirty="0">
                <a:latin typeface="Gabriola" panose="04040605051002020D02" pitchFamily="82" charset="0"/>
                <a:hlinkClick r:id="rId4" action="ppaction://hlinksldjump"/>
              </a:rPr>
              <a:t>Вернуться к карте</a:t>
            </a:r>
            <a:endParaRPr lang="ru-RU" sz="2400" dirty="0">
              <a:latin typeface="Gabriola" panose="04040605051002020D02" pitchFamily="82" charset="0"/>
            </a:endParaRPr>
          </a:p>
        </p:txBody>
      </p:sp>
    </p:spTree>
    <p:extLst>
      <p:ext uri="{BB962C8B-B14F-4D97-AF65-F5344CB8AC3E}">
        <p14:creationId xmlns:p14="http://schemas.microsoft.com/office/powerpoint/2010/main" val="240336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id="{CB773A8E-8F74-4ED3-8074-80FE1D62754C}"/>
              </a:ext>
            </a:extLst>
          </p:cNvPr>
          <p:cNvGrpSpPr/>
          <p:nvPr/>
        </p:nvGrpSpPr>
        <p:grpSpPr>
          <a:xfrm>
            <a:off x="637563" y="687897"/>
            <a:ext cx="10863958" cy="5829444"/>
            <a:chOff x="708462" y="367553"/>
            <a:chExt cx="10811042" cy="6176682"/>
          </a:xfrm>
        </p:grpSpPr>
        <p:sp>
          <p:nvSpPr>
            <p:cNvPr id="10" name="TextBox 9">
              <a:extLst>
                <a:ext uri="{FF2B5EF4-FFF2-40B4-BE49-F238E27FC236}">
                  <a16:creationId xmlns:a16="http://schemas.microsoft.com/office/drawing/2014/main" id="{61880BB0-1F6E-4109-8418-0D14EAB9A71F}"/>
                </a:ext>
              </a:extLst>
            </p:cNvPr>
            <p:cNvSpPr txBox="1"/>
            <p:nvPr/>
          </p:nvSpPr>
          <p:spPr>
            <a:xfrm>
              <a:off x="708462" y="367553"/>
              <a:ext cx="10811042" cy="6176682"/>
            </a:xfrm>
            <a:prstGeom prst="rect">
              <a:avLst/>
            </a:prstGeom>
            <a:solidFill>
              <a:srgbClr val="FFFFFF">
                <a:alpha val="90980"/>
              </a:srgbClr>
            </a:solidFill>
          </p:spPr>
          <p:txBody>
            <a:bodyPr wrap="square" rtlCol="0">
              <a:spAutoFit/>
            </a:bodyPr>
            <a:lstStyle/>
            <a:p>
              <a:endParaRPr lang="ru-RU" dirty="0"/>
            </a:p>
          </p:txBody>
        </p:sp>
        <p:sp>
          <p:nvSpPr>
            <p:cNvPr id="11" name="Прямоугольник 10">
              <a:extLst>
                <a:ext uri="{FF2B5EF4-FFF2-40B4-BE49-F238E27FC236}">
                  <a16:creationId xmlns:a16="http://schemas.microsoft.com/office/drawing/2014/main" id="{F535B275-D589-47A7-A1D1-848925847B06}"/>
                </a:ext>
              </a:extLst>
            </p:cNvPr>
            <p:cNvSpPr/>
            <p:nvPr/>
          </p:nvSpPr>
          <p:spPr>
            <a:xfrm>
              <a:off x="943277" y="613917"/>
              <a:ext cx="10327906" cy="5686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TextBox 6">
            <a:extLst>
              <a:ext uri="{FF2B5EF4-FFF2-40B4-BE49-F238E27FC236}">
                <a16:creationId xmlns:a16="http://schemas.microsoft.com/office/drawing/2014/main" id="{332D302E-13FC-427D-8FD4-AC46ACBC3591}"/>
              </a:ext>
            </a:extLst>
          </p:cNvPr>
          <p:cNvSpPr txBox="1"/>
          <p:nvPr/>
        </p:nvSpPr>
        <p:spPr>
          <a:xfrm>
            <a:off x="938800" y="5676324"/>
            <a:ext cx="11642844" cy="523220"/>
          </a:xfrm>
          <a:prstGeom prst="rect">
            <a:avLst/>
          </a:prstGeom>
          <a:noFill/>
          <a:ln>
            <a:noFill/>
          </a:ln>
        </p:spPr>
        <p:txBody>
          <a:bodyPr wrap="square" rtlCol="0">
            <a:spAutoFit/>
          </a:bodyPr>
          <a:lstStyle/>
          <a:p>
            <a:pPr algn="l"/>
            <a:r>
              <a:rPr lang="ru-RU" sz="2800" b="0" i="0" dirty="0">
                <a:solidFill>
                  <a:srgbClr val="000000"/>
                </a:solidFill>
                <a:effectLst/>
                <a:latin typeface="Gabriola" panose="04040605051002020D02" pitchFamily="82" charset="0"/>
                <a:hlinkClick r:id="rId2" action="ppaction://hlinksldjump"/>
              </a:rPr>
              <a:t>Вернуться к карте</a:t>
            </a:r>
            <a:r>
              <a:rPr lang="ru-RU" sz="2800" b="0" i="0" dirty="0">
                <a:solidFill>
                  <a:srgbClr val="000000"/>
                </a:solidFill>
                <a:effectLst/>
                <a:latin typeface="Gabriola" panose="04040605051002020D02" pitchFamily="82" charset="0"/>
              </a:rPr>
              <a:t>                                                              </a:t>
            </a:r>
            <a:r>
              <a:rPr lang="ru-RU" sz="2800" b="0" i="0" dirty="0">
                <a:solidFill>
                  <a:srgbClr val="000000"/>
                </a:solidFill>
                <a:effectLst/>
                <a:latin typeface="Gabriola" panose="04040605051002020D02" pitchFamily="82" charset="0"/>
                <a:hlinkClick r:id="rId3" action="ppaction://hlinksldjump"/>
              </a:rPr>
              <a:t>Перейти к заданиям по этой теме </a:t>
            </a:r>
            <a:endParaRPr lang="ru-RU" sz="2800" b="0" i="0" dirty="0">
              <a:solidFill>
                <a:srgbClr val="000000"/>
              </a:solidFill>
              <a:effectLst/>
              <a:latin typeface="Gabriola" panose="04040605051002020D02" pitchFamily="82" charset="0"/>
            </a:endParaRPr>
          </a:p>
        </p:txBody>
      </p:sp>
      <p:sp>
        <p:nvSpPr>
          <p:cNvPr id="12" name="Прямоугольник 11"/>
          <p:cNvSpPr/>
          <p:nvPr/>
        </p:nvSpPr>
        <p:spPr>
          <a:xfrm>
            <a:off x="5763237" y="1157681"/>
            <a:ext cx="5209563" cy="4647426"/>
          </a:xfrm>
          <a:prstGeom prst="rect">
            <a:avLst/>
          </a:prstGeom>
        </p:spPr>
        <p:txBody>
          <a:bodyPr wrap="square">
            <a:spAutoFit/>
          </a:bodyPr>
          <a:lstStyle/>
          <a:p>
            <a:pPr algn="just"/>
            <a:r>
              <a:rPr lang="ru-RU" sz="2000" b="1" dirty="0">
                <a:solidFill>
                  <a:schemeClr val="accent1"/>
                </a:solidFill>
                <a:latin typeface="Gabriola" pitchFamily="82" charset="0"/>
              </a:rPr>
              <a:t>Башкиры – тюркский народ, коренное население Башкортостана и одноименной исторической области. Численность в мире около 2 миллионов человек. По переписи 2010 года  в России проживало 1 584 554 башкира. Национальный язык – башкирский.</a:t>
            </a:r>
          </a:p>
          <a:p>
            <a:endParaRPr lang="ru-RU" sz="1600" dirty="0">
              <a:latin typeface="Gabriola" pitchFamily="82" charset="0"/>
            </a:endParaRPr>
          </a:p>
          <a:p>
            <a:pPr algn="just"/>
            <a:r>
              <a:rPr lang="ru-RU" sz="1600" dirty="0">
                <a:latin typeface="Gabriola" pitchFamily="82" charset="0"/>
              </a:rPr>
              <a:t>Башкирское народное творчество разнообразно и богато. Оно представлено различными жанрами, среди которых имеются героический эпос, </a:t>
            </a:r>
            <a:r>
              <a:rPr lang="ru-RU" sz="1600" dirty="0" err="1">
                <a:latin typeface="Gabriola" pitchFamily="82" charset="0"/>
              </a:rPr>
              <a:t>баиты</a:t>
            </a:r>
            <a:r>
              <a:rPr lang="ru-RU" sz="1600" dirty="0">
                <a:latin typeface="Gabriola" pitchFamily="82" charset="0"/>
              </a:rPr>
              <a:t>, сказки и песни. Одним из древних видов устной поэзии был </a:t>
            </a:r>
            <a:r>
              <a:rPr lang="ru-RU" sz="1600" dirty="0" err="1">
                <a:latin typeface="Gabriola" pitchFamily="82" charset="0"/>
              </a:rPr>
              <a:t>кубаир</a:t>
            </a:r>
            <a:r>
              <a:rPr lang="ru-RU" sz="1600" dirty="0">
                <a:latin typeface="Gabriola" pitchFamily="82" charset="0"/>
              </a:rPr>
              <a:t>. Среди башкир нередко встречались певцы-импровизаторы — </a:t>
            </a:r>
            <a:r>
              <a:rPr lang="ru-RU" sz="1600" dirty="0" err="1">
                <a:latin typeface="Gabriola" pitchFamily="82" charset="0"/>
              </a:rPr>
              <a:t>сэсэны</a:t>
            </a:r>
            <a:r>
              <a:rPr lang="ru-RU" sz="1600" dirty="0">
                <a:latin typeface="Gabriola" pitchFamily="82" charset="0"/>
              </a:rPr>
              <a:t>, соединяющие в себя дар поэта и композитора.</a:t>
            </a:r>
          </a:p>
          <a:p>
            <a:pPr algn="just"/>
            <a:r>
              <a:rPr lang="ru-RU" sz="1600" dirty="0">
                <a:latin typeface="Gabriola" pitchFamily="82" charset="0"/>
              </a:rPr>
              <a:t>Среди песенных жанров встречались народные песни, обрядовые песни. У башкир имеется традиция горлового пения </a:t>
            </a:r>
            <a:r>
              <a:rPr lang="ru-RU" sz="1600" dirty="0" err="1">
                <a:latin typeface="Gabriola" pitchFamily="82" charset="0"/>
              </a:rPr>
              <a:t>узляу</a:t>
            </a:r>
            <a:r>
              <a:rPr lang="ru-RU" sz="1600" dirty="0">
                <a:latin typeface="Gabriola" pitchFamily="82" charset="0"/>
              </a:rPr>
              <a:t>. </a:t>
            </a:r>
          </a:p>
          <a:p>
            <a:pPr algn="just"/>
            <a:r>
              <a:rPr lang="ru-RU" sz="1600" dirty="0">
                <a:latin typeface="Gabriola" pitchFamily="82" charset="0"/>
              </a:rPr>
              <a:t>В поэзии преобладали традиционные жанры — газель, </a:t>
            </a:r>
            <a:r>
              <a:rPr lang="ru-RU" sz="1600" dirty="0" err="1">
                <a:latin typeface="Gabriola" pitchFamily="82" charset="0"/>
              </a:rPr>
              <a:t>мадхия</a:t>
            </a:r>
            <a:r>
              <a:rPr lang="ru-RU" sz="1600" dirty="0">
                <a:latin typeface="Gabriola" pitchFamily="82" charset="0"/>
              </a:rPr>
              <a:t>, </a:t>
            </a:r>
            <a:r>
              <a:rPr lang="ru-RU" sz="1600" dirty="0" err="1">
                <a:latin typeface="Gabriola" pitchFamily="82" charset="0"/>
              </a:rPr>
              <a:t>касида</a:t>
            </a:r>
            <a:r>
              <a:rPr lang="ru-RU" sz="1600" dirty="0">
                <a:latin typeface="Gabriola" pitchFamily="82" charset="0"/>
              </a:rPr>
              <a:t>, </a:t>
            </a:r>
            <a:r>
              <a:rPr lang="ru-RU" sz="1600" dirty="0" err="1">
                <a:latin typeface="Gabriola" pitchFamily="82" charset="0"/>
              </a:rPr>
              <a:t>дастан</a:t>
            </a:r>
            <a:r>
              <a:rPr lang="ru-RU" sz="1600" dirty="0">
                <a:latin typeface="Gabriola" pitchFamily="82" charset="0"/>
              </a:rPr>
              <a:t>, канонизированная поэтика. Самым характерным в развитии башкирской поэзии является её тесное взаимодействие с фольклором.</a:t>
            </a:r>
          </a:p>
          <a:p>
            <a:pPr algn="just"/>
            <a:endParaRPr lang="ru-RU" sz="2000" b="1" dirty="0">
              <a:solidFill>
                <a:schemeClr val="accent1"/>
              </a:solidFill>
              <a:latin typeface="Gabriola" pitchFamily="82" charset="0"/>
            </a:endParaRPr>
          </a:p>
        </p:txBody>
      </p:sp>
      <p:pic>
        <p:nvPicPr>
          <p:cNvPr id="13" name="Picture 2">
            <a:extLst>
              <a:ext uri="{FF2B5EF4-FFF2-40B4-BE49-F238E27FC236}">
                <a16:creationId xmlns:a16="http://schemas.microsoft.com/office/drawing/2014/main" id="{0B949341-F101-442F-B659-3F3573CD934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73" r="18447"/>
          <a:stretch/>
        </p:blipFill>
        <p:spPr bwMode="auto">
          <a:xfrm>
            <a:off x="1049262" y="1270573"/>
            <a:ext cx="4432663" cy="400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21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DBFFAFCE-05EC-40B8-B1EA-7607C7EE40D1}"/>
              </a:ext>
            </a:extLst>
          </p:cNvPr>
          <p:cNvGrpSpPr/>
          <p:nvPr/>
        </p:nvGrpSpPr>
        <p:grpSpPr>
          <a:xfrm>
            <a:off x="436605" y="691978"/>
            <a:ext cx="11123337" cy="6046549"/>
            <a:chOff x="567892" y="154004"/>
            <a:chExt cx="10992050" cy="6584523"/>
          </a:xfrm>
        </p:grpSpPr>
        <p:sp>
          <p:nvSpPr>
            <p:cNvPr id="5" name="TextBox 4">
              <a:extLst>
                <a:ext uri="{FF2B5EF4-FFF2-40B4-BE49-F238E27FC236}">
                  <a16:creationId xmlns:a16="http://schemas.microsoft.com/office/drawing/2014/main" id="{2FC25E72-4137-4BEE-9977-EC9ECC9C93AB}"/>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6" name="Прямоугольник 5">
              <a:extLst>
                <a:ext uri="{FF2B5EF4-FFF2-40B4-BE49-F238E27FC236}">
                  <a16:creationId xmlns:a16="http://schemas.microsoft.com/office/drawing/2014/main" id="{1927FCBA-9C08-48E5-9F45-0942A21AAE2A}"/>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TextBox 1">
            <a:extLst>
              <a:ext uri="{FF2B5EF4-FFF2-40B4-BE49-F238E27FC236}">
                <a16:creationId xmlns:a16="http://schemas.microsoft.com/office/drawing/2014/main" id="{00315563-A10E-4968-A069-5B77C801C3F7}"/>
              </a:ext>
            </a:extLst>
          </p:cNvPr>
          <p:cNvSpPr txBox="1"/>
          <p:nvPr/>
        </p:nvSpPr>
        <p:spPr>
          <a:xfrm>
            <a:off x="2255520" y="1026704"/>
            <a:ext cx="7680960" cy="861774"/>
          </a:xfrm>
          <a:prstGeom prst="rect">
            <a:avLst/>
          </a:prstGeom>
          <a:noFill/>
        </p:spPr>
        <p:txBody>
          <a:bodyPr wrap="square" rtlCol="0">
            <a:spAutoFit/>
          </a:bodyPr>
          <a:lstStyle/>
          <a:p>
            <a:pPr algn="ctr"/>
            <a:r>
              <a:rPr lang="ru-RU" sz="3200" b="1" i="0" dirty="0">
                <a:solidFill>
                  <a:schemeClr val="accent1"/>
                </a:solidFill>
                <a:effectLst/>
                <a:latin typeface="Gabriola" panose="04040605051002020D02" pitchFamily="82" charset="0"/>
              </a:rPr>
              <a:t>НАРОДНЫЕ ЭТИКЕТНЫЕ ТРАДИЦИИ БАШКИР</a:t>
            </a:r>
          </a:p>
          <a:p>
            <a:endParaRPr lang="ru-RU" dirty="0"/>
          </a:p>
        </p:txBody>
      </p:sp>
      <p:sp>
        <p:nvSpPr>
          <p:cNvPr id="3" name="TextBox 2">
            <a:extLst>
              <a:ext uri="{FF2B5EF4-FFF2-40B4-BE49-F238E27FC236}">
                <a16:creationId xmlns:a16="http://schemas.microsoft.com/office/drawing/2014/main" id="{A79DF5F4-FB11-4A76-8FE0-D462F380D7F0}"/>
              </a:ext>
            </a:extLst>
          </p:cNvPr>
          <p:cNvSpPr txBox="1"/>
          <p:nvPr/>
        </p:nvSpPr>
        <p:spPr>
          <a:xfrm>
            <a:off x="1180011" y="2397948"/>
            <a:ext cx="9831977" cy="2062103"/>
          </a:xfrm>
          <a:prstGeom prst="rect">
            <a:avLst/>
          </a:prstGeom>
          <a:noFill/>
        </p:spPr>
        <p:txBody>
          <a:bodyPr wrap="square" rtlCol="0">
            <a:spAutoFit/>
          </a:bodyPr>
          <a:lstStyle/>
          <a:p>
            <a:pPr algn="just"/>
            <a:r>
              <a:rPr lang="ru-RU" sz="3200" b="0" i="0" dirty="0">
                <a:solidFill>
                  <a:srgbClr val="000000"/>
                </a:solidFill>
                <a:effectLst/>
                <a:latin typeface="Gabriola" panose="04040605051002020D02" pitchFamily="82" charset="0"/>
              </a:rPr>
              <a:t>(По материалам монографии «Традиционный семейный этикет башкир» Р.Р. Баязитовой, кандидата исторических наук, доцента Башкирского государственного педагогического университета                     им. М. </a:t>
            </a:r>
            <a:r>
              <a:rPr lang="ru-RU" sz="3200" b="0" i="0" dirty="0" err="1">
                <a:solidFill>
                  <a:srgbClr val="000000"/>
                </a:solidFill>
                <a:effectLst/>
                <a:latin typeface="Gabriola" panose="04040605051002020D02" pitchFamily="82" charset="0"/>
              </a:rPr>
              <a:t>Акмуллы</a:t>
            </a:r>
            <a:r>
              <a:rPr lang="ru-RU" sz="3200" b="0" i="0" dirty="0">
                <a:solidFill>
                  <a:srgbClr val="000000"/>
                </a:solidFill>
                <a:effectLst/>
                <a:latin typeface="Gabriola" panose="04040605051002020D02" pitchFamily="82" charset="0"/>
              </a:rPr>
              <a:t>, г. Уфа)</a:t>
            </a:r>
          </a:p>
        </p:txBody>
      </p:sp>
      <p:sp>
        <p:nvSpPr>
          <p:cNvPr id="7" name="TextBox 6">
            <a:extLst>
              <a:ext uri="{FF2B5EF4-FFF2-40B4-BE49-F238E27FC236}">
                <a16:creationId xmlns:a16="http://schemas.microsoft.com/office/drawing/2014/main" id="{C6E4387B-E483-4F2E-8866-65B0A0568A98}"/>
              </a:ext>
            </a:extLst>
          </p:cNvPr>
          <p:cNvSpPr txBox="1"/>
          <p:nvPr/>
        </p:nvSpPr>
        <p:spPr>
          <a:xfrm>
            <a:off x="11030552" y="6108877"/>
            <a:ext cx="298383" cy="369332"/>
          </a:xfrm>
          <a:prstGeom prst="rect">
            <a:avLst/>
          </a:prstGeom>
          <a:noFill/>
        </p:spPr>
        <p:txBody>
          <a:bodyPr wrap="square" rtlCol="0">
            <a:spAutoFit/>
          </a:bodyPr>
          <a:lstStyle/>
          <a:p>
            <a:r>
              <a:rPr lang="ru-RU" dirty="0"/>
              <a:t>1</a:t>
            </a:r>
          </a:p>
        </p:txBody>
      </p:sp>
      <p:sp>
        <p:nvSpPr>
          <p:cNvPr id="8" name="TextBox 7">
            <a:extLst>
              <a:ext uri="{FF2B5EF4-FFF2-40B4-BE49-F238E27FC236}">
                <a16:creationId xmlns:a16="http://schemas.microsoft.com/office/drawing/2014/main" id="{64A0FDB2-683C-4348-A88A-B8E33DE38C30}"/>
              </a:ext>
            </a:extLst>
          </p:cNvPr>
          <p:cNvSpPr txBox="1"/>
          <p:nvPr/>
        </p:nvSpPr>
        <p:spPr>
          <a:xfrm>
            <a:off x="5053886" y="5979699"/>
            <a:ext cx="2084225" cy="461665"/>
          </a:xfrm>
          <a:prstGeom prst="rect">
            <a:avLst/>
          </a:prstGeom>
          <a:noFill/>
        </p:spPr>
        <p:txBody>
          <a:bodyPr wrap="none" rtlCol="0">
            <a:spAutoFit/>
          </a:bodyPr>
          <a:lstStyle/>
          <a:p>
            <a:r>
              <a:rPr lang="ru-RU" sz="2400" dirty="0">
                <a:latin typeface="Gabriola" panose="04040605051002020D02" pitchFamily="82" charset="0"/>
                <a:hlinkClick r:id="rId2" action="ppaction://hlinksldjump"/>
              </a:rPr>
              <a:t>Вернуться к карте</a:t>
            </a:r>
            <a:endParaRPr lang="ru-RU" sz="2400" dirty="0">
              <a:latin typeface="Gabriola" panose="04040605051002020D02" pitchFamily="82" charset="0"/>
            </a:endParaRPr>
          </a:p>
        </p:txBody>
      </p:sp>
    </p:spTree>
    <p:extLst>
      <p:ext uri="{BB962C8B-B14F-4D97-AF65-F5344CB8AC3E}">
        <p14:creationId xmlns:p14="http://schemas.microsoft.com/office/powerpoint/2010/main" val="270726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DBFFAFCE-05EC-40B8-B1EA-7607C7EE40D1}"/>
              </a:ext>
            </a:extLst>
          </p:cNvPr>
          <p:cNvGrpSpPr/>
          <p:nvPr/>
        </p:nvGrpSpPr>
        <p:grpSpPr>
          <a:xfrm>
            <a:off x="502508" y="683741"/>
            <a:ext cx="11057434" cy="5988908"/>
            <a:chOff x="567892" y="154004"/>
            <a:chExt cx="10992050" cy="6584523"/>
          </a:xfrm>
        </p:grpSpPr>
        <p:sp>
          <p:nvSpPr>
            <p:cNvPr id="5" name="TextBox 4">
              <a:extLst>
                <a:ext uri="{FF2B5EF4-FFF2-40B4-BE49-F238E27FC236}">
                  <a16:creationId xmlns:a16="http://schemas.microsoft.com/office/drawing/2014/main" id="{2FC25E72-4137-4BEE-9977-EC9ECC9C93AB}"/>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6" name="Прямоугольник 5">
              <a:extLst>
                <a:ext uri="{FF2B5EF4-FFF2-40B4-BE49-F238E27FC236}">
                  <a16:creationId xmlns:a16="http://schemas.microsoft.com/office/drawing/2014/main" id="{1927FCBA-9C08-48E5-9F45-0942A21AAE2A}"/>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TextBox 6">
            <a:extLst>
              <a:ext uri="{FF2B5EF4-FFF2-40B4-BE49-F238E27FC236}">
                <a16:creationId xmlns:a16="http://schemas.microsoft.com/office/drawing/2014/main" id="{CB66966A-CE09-422E-8BAA-94F9A645A349}"/>
              </a:ext>
            </a:extLst>
          </p:cNvPr>
          <p:cNvSpPr txBox="1"/>
          <p:nvPr/>
        </p:nvSpPr>
        <p:spPr>
          <a:xfrm>
            <a:off x="821356" y="1057798"/>
            <a:ext cx="10507579" cy="5047536"/>
          </a:xfrm>
          <a:prstGeom prst="rect">
            <a:avLst/>
          </a:prstGeom>
          <a:noFill/>
        </p:spPr>
        <p:txBody>
          <a:bodyPr wrap="square">
            <a:spAutoFit/>
          </a:bodyPr>
          <a:lstStyle/>
          <a:p>
            <a:pPr algn="just"/>
            <a:r>
              <a:rPr lang="ru-RU" sz="2200" b="0" i="0" dirty="0">
                <a:solidFill>
                  <a:srgbClr val="000000"/>
                </a:solidFill>
                <a:effectLst/>
                <a:latin typeface="Gabriola" panose="04040605051002020D02" pitchFamily="82" charset="0"/>
              </a:rPr>
              <a:t>  </a:t>
            </a:r>
            <a:r>
              <a:rPr lang="ru-RU" sz="2000" b="0" i="0" dirty="0">
                <a:solidFill>
                  <a:srgbClr val="000000"/>
                </a:solidFill>
                <a:effectLst/>
                <a:latin typeface="Gabriola" panose="04040605051002020D02" pitchFamily="82" charset="0"/>
              </a:rPr>
              <a:t>Одним из основополагающих принципов башкирского национального образования является приобщение подрастающего поколения к национальной культуре, обычаям и традициям башкирского народа, к его духовным и нравственно - этическим ценностям.</a:t>
            </a:r>
          </a:p>
          <a:p>
            <a:pPr algn="just"/>
            <a:r>
              <a:rPr lang="ru-RU" sz="2000" b="0" i="0" dirty="0">
                <a:solidFill>
                  <a:srgbClr val="000000"/>
                </a:solidFill>
                <a:effectLst/>
                <a:latin typeface="Gabriola" panose="04040605051002020D02" pitchFamily="82" charset="0"/>
              </a:rPr>
              <a:t>   Воспитание у детей нравственных качеств осуществлялось посредством усвоения ими норм морально-этического кодекса </a:t>
            </a:r>
            <a:r>
              <a:rPr lang="ru-RU" sz="2000" b="0" i="0" dirty="0" err="1">
                <a:solidFill>
                  <a:srgbClr val="000000"/>
                </a:solidFill>
                <a:effectLst/>
                <a:latin typeface="Gabriola" panose="04040605051002020D02" pitchFamily="82" charset="0"/>
              </a:rPr>
              <a:t>намыс</a:t>
            </a:r>
            <a:r>
              <a:rPr lang="ru-RU" sz="2000" b="0" i="0" dirty="0">
                <a:solidFill>
                  <a:srgbClr val="000000"/>
                </a:solidFill>
                <a:effectLst/>
                <a:latin typeface="Gabriola" panose="04040605051002020D02" pitchFamily="82" charset="0"/>
              </a:rPr>
              <a:t>, требований </a:t>
            </a:r>
            <a:r>
              <a:rPr lang="ru-RU" sz="2000" b="0" i="0" dirty="0" err="1">
                <a:solidFill>
                  <a:srgbClr val="000000"/>
                </a:solidFill>
                <a:effectLst/>
                <a:latin typeface="Gabriola" panose="04040605051002020D02" pitchFamily="82" charset="0"/>
              </a:rPr>
              <a:t>адаба</a:t>
            </a:r>
            <a:r>
              <a:rPr lang="ru-RU" sz="2000" b="0" i="0" dirty="0">
                <a:solidFill>
                  <a:srgbClr val="000000"/>
                </a:solidFill>
                <a:effectLst/>
                <a:latin typeface="Gabriola" panose="04040605051002020D02" pitchFamily="82" charset="0"/>
              </a:rPr>
              <a:t>, т.е. этикета достойного поведения человека. </a:t>
            </a:r>
            <a:r>
              <a:rPr lang="ru-RU" sz="2000" b="0" i="1" dirty="0" err="1">
                <a:solidFill>
                  <a:srgbClr val="000000"/>
                </a:solidFill>
                <a:effectLst/>
                <a:latin typeface="Gabriola" panose="04040605051002020D02" pitchFamily="82" charset="0"/>
              </a:rPr>
              <a:t>Намыс</a:t>
            </a:r>
            <a:r>
              <a:rPr lang="ru-RU" sz="2000" b="0" i="0" dirty="0">
                <a:solidFill>
                  <a:srgbClr val="000000"/>
                </a:solidFill>
                <a:effectLst/>
                <a:latin typeface="Gabriola" panose="04040605051002020D02" pitchFamily="82" charset="0"/>
              </a:rPr>
              <a:t> - это комплекс норм поведения в обществе и семье, оформленных в традициях, которые основаны на авторитете общественного мнения. В Башкортостане большое значение придавалось усвоению подрастающим поколением и строгому соблюдению норм </a:t>
            </a:r>
            <a:r>
              <a:rPr lang="ru-RU" sz="2000" b="0" i="0" dirty="0" err="1">
                <a:solidFill>
                  <a:srgbClr val="000000"/>
                </a:solidFill>
                <a:effectLst/>
                <a:latin typeface="Gabriola" panose="04040605051002020D02" pitchFamily="82" charset="0"/>
              </a:rPr>
              <a:t>адаба</a:t>
            </a:r>
            <a:r>
              <a:rPr lang="ru-RU" sz="2000" b="0" i="0" dirty="0">
                <a:solidFill>
                  <a:srgbClr val="000000"/>
                </a:solidFill>
                <a:effectLst/>
                <a:latin typeface="Gabriola" panose="04040605051002020D02" pitchFamily="82" charset="0"/>
              </a:rPr>
              <a:t>, что означает «достойное поведение в жизни». Этот термин многозначен и включает такие понятия, как воспитанность, воспитание, благопристойность, нравственность. Приобщение детей к этикетным традициям является чрезвычайно актуальной социально-педагогической проблемой.</a:t>
            </a:r>
          </a:p>
          <a:p>
            <a:pPr algn="just"/>
            <a:r>
              <a:rPr lang="ru-RU" sz="2000" b="0" i="0" dirty="0">
                <a:solidFill>
                  <a:srgbClr val="000000"/>
                </a:solidFill>
                <a:effectLst/>
                <a:latin typeface="Gabriola" panose="04040605051002020D02" pitchFamily="82" charset="0"/>
              </a:rPr>
              <a:t>   Термин «этикет» разные исследователи понимают и употребляют по своему, «в том числе синонимично такими словосочетаниями, как «правила поведения», «стереотипы поведения», «свод правил обхождения», «нормы поведения» (или даже «нормы, определяющие правила поведения»), «стандарты общения», «формы общения», «форма символического общения», «стандарты поведения», «правила вежливости» и т.п. В различных этнических культурах этикет приобретает уникальные черты. У каждого народа свои представления о добре и зле, нравственные ценности, верования, запреты и предписания, психологические особенности.</a:t>
            </a:r>
          </a:p>
        </p:txBody>
      </p:sp>
      <p:sp>
        <p:nvSpPr>
          <p:cNvPr id="8" name="TextBox 7">
            <a:extLst>
              <a:ext uri="{FF2B5EF4-FFF2-40B4-BE49-F238E27FC236}">
                <a16:creationId xmlns:a16="http://schemas.microsoft.com/office/drawing/2014/main" id="{58D92565-BFF2-4515-BD2D-809B81F3F531}"/>
              </a:ext>
            </a:extLst>
          </p:cNvPr>
          <p:cNvSpPr txBox="1"/>
          <p:nvPr/>
        </p:nvSpPr>
        <p:spPr>
          <a:xfrm>
            <a:off x="11030552" y="6108877"/>
            <a:ext cx="298383" cy="369332"/>
          </a:xfrm>
          <a:prstGeom prst="rect">
            <a:avLst/>
          </a:prstGeom>
          <a:noFill/>
        </p:spPr>
        <p:txBody>
          <a:bodyPr wrap="square" rtlCol="0">
            <a:spAutoFit/>
          </a:bodyPr>
          <a:lstStyle/>
          <a:p>
            <a:r>
              <a:rPr lang="ru-RU" dirty="0"/>
              <a:t>2</a:t>
            </a:r>
          </a:p>
        </p:txBody>
      </p:sp>
    </p:spTree>
    <p:extLst>
      <p:ext uri="{BB962C8B-B14F-4D97-AF65-F5344CB8AC3E}">
        <p14:creationId xmlns:p14="http://schemas.microsoft.com/office/powerpoint/2010/main" val="187070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DBFFAFCE-05EC-40B8-B1EA-7607C7EE40D1}"/>
              </a:ext>
            </a:extLst>
          </p:cNvPr>
          <p:cNvGrpSpPr/>
          <p:nvPr/>
        </p:nvGrpSpPr>
        <p:grpSpPr>
          <a:xfrm>
            <a:off x="378941" y="659027"/>
            <a:ext cx="11181002" cy="5939482"/>
            <a:chOff x="567892" y="154004"/>
            <a:chExt cx="10992050" cy="6584523"/>
          </a:xfrm>
        </p:grpSpPr>
        <p:sp>
          <p:nvSpPr>
            <p:cNvPr id="5" name="TextBox 4">
              <a:extLst>
                <a:ext uri="{FF2B5EF4-FFF2-40B4-BE49-F238E27FC236}">
                  <a16:creationId xmlns:a16="http://schemas.microsoft.com/office/drawing/2014/main" id="{2FC25E72-4137-4BEE-9977-EC9ECC9C93AB}"/>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6" name="Прямоугольник 5">
              <a:extLst>
                <a:ext uri="{FF2B5EF4-FFF2-40B4-BE49-F238E27FC236}">
                  <a16:creationId xmlns:a16="http://schemas.microsoft.com/office/drawing/2014/main" id="{1927FCBA-9C08-48E5-9F45-0942A21AAE2A}"/>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TextBox 6">
            <a:extLst>
              <a:ext uri="{FF2B5EF4-FFF2-40B4-BE49-F238E27FC236}">
                <a16:creationId xmlns:a16="http://schemas.microsoft.com/office/drawing/2014/main" id="{1B0C4F1A-5BFF-4432-B784-1DA4B4860738}"/>
              </a:ext>
            </a:extLst>
          </p:cNvPr>
          <p:cNvSpPr txBox="1"/>
          <p:nvPr/>
        </p:nvSpPr>
        <p:spPr>
          <a:xfrm>
            <a:off x="863065" y="1338934"/>
            <a:ext cx="10362284" cy="3847207"/>
          </a:xfrm>
          <a:prstGeom prst="rect">
            <a:avLst/>
          </a:prstGeom>
          <a:noFill/>
        </p:spPr>
        <p:txBody>
          <a:bodyPr wrap="square">
            <a:spAutoFit/>
          </a:bodyPr>
          <a:lstStyle/>
          <a:p>
            <a:pPr algn="just"/>
            <a:r>
              <a:rPr lang="ru-RU" sz="2000" b="0" i="0" dirty="0">
                <a:solidFill>
                  <a:srgbClr val="000000"/>
                </a:solidFill>
                <a:effectLst/>
                <a:latin typeface="Gabriola" panose="04040605051002020D02" pitchFamily="82" charset="0"/>
              </a:rPr>
              <a:t>В основе семейных отношений башкир лежит традиционный этикет, в котором четко регламентированы правила поведения каждого члена семьи.</a:t>
            </a:r>
          </a:p>
          <a:p>
            <a:pPr algn="just"/>
            <a:r>
              <a:rPr lang="ru-RU" sz="2000" b="0" i="0" dirty="0">
                <a:solidFill>
                  <a:srgbClr val="000000"/>
                </a:solidFill>
                <a:effectLst/>
                <a:latin typeface="Gabriola" panose="04040605051002020D02" pitchFamily="82" charset="0"/>
              </a:rPr>
              <a:t>Особое место среди этих норм занимают взаимоотношения супругов.</a:t>
            </a:r>
          </a:p>
          <a:p>
            <a:pPr algn="just"/>
            <a:r>
              <a:rPr lang="ru-RU" sz="2000" b="0" i="0" dirty="0">
                <a:solidFill>
                  <a:srgbClr val="000000"/>
                </a:solidFill>
                <a:effectLst/>
                <a:latin typeface="Gabriola" panose="04040605051002020D02" pitchFamily="82" charset="0"/>
              </a:rPr>
              <a:t>Семейная жизнь башкир в прошлом характеризовалась как спокойная и мирная. Отношения между супругами строились на взаимном уважении и согласии. Мир и покой в семье во многом зависели от женщины. Девочек с детства воспитывали в духе сдержанности и скромности, терпеливости и кротости (Умеющий терпеть достигнет цели). Терпение и сдержанность женщин поддерживались и верой в судьбу: «От судьбы не уйдешь». По представлениям башкир, каждый человек от природы наделен своей долей, которая </a:t>
            </a:r>
            <a:r>
              <a:rPr lang="ru-RU" sz="2000" b="0" i="0" dirty="0" err="1">
                <a:solidFill>
                  <a:srgbClr val="000000"/>
                </a:solidFill>
                <a:effectLst/>
                <a:latin typeface="Gabriola" panose="04040605051002020D02" pitchFamily="82" charset="0"/>
              </a:rPr>
              <a:t>отмеряется</a:t>
            </a:r>
            <a:r>
              <a:rPr lang="ru-RU" sz="2000" b="0" i="0" dirty="0">
                <a:solidFill>
                  <a:srgbClr val="000000"/>
                </a:solidFill>
                <a:effectLst/>
                <a:latin typeface="Gabriola" panose="04040605051002020D02" pitchFamily="82" charset="0"/>
              </a:rPr>
              <a:t> сверху и записывается на лбу человека, поэтому в народе говорят: «То, что выпало на твою долю, – твоя доля – твое предначертание».</a:t>
            </a:r>
          </a:p>
          <a:p>
            <a:pPr algn="just"/>
            <a:r>
              <a:rPr lang="ru-RU" sz="2000" b="0" i="0" dirty="0">
                <a:solidFill>
                  <a:srgbClr val="000000"/>
                </a:solidFill>
                <a:effectLst/>
                <a:latin typeface="Gabriola" panose="04040605051002020D02" pitchFamily="82" charset="0"/>
              </a:rPr>
              <a:t> Традиционно главой башкирской семьи был мужчина. Женщине предписывалось оказывать знаки внимания мужу, быть покорной. Считалось, что своим покладистым поведением женщина могла изменить характер самого несносного мужчины (Муж – голова, жена – шея, куда поворачивается шея, туда и голова).</a:t>
            </a:r>
          </a:p>
        </p:txBody>
      </p:sp>
      <p:sp>
        <p:nvSpPr>
          <p:cNvPr id="8" name="TextBox 7">
            <a:extLst>
              <a:ext uri="{FF2B5EF4-FFF2-40B4-BE49-F238E27FC236}">
                <a16:creationId xmlns:a16="http://schemas.microsoft.com/office/drawing/2014/main" id="{7D940BC2-8A35-4D20-89B0-8523290176E3}"/>
              </a:ext>
            </a:extLst>
          </p:cNvPr>
          <p:cNvSpPr txBox="1"/>
          <p:nvPr/>
        </p:nvSpPr>
        <p:spPr>
          <a:xfrm>
            <a:off x="10898746" y="5935882"/>
            <a:ext cx="298383" cy="369332"/>
          </a:xfrm>
          <a:prstGeom prst="rect">
            <a:avLst/>
          </a:prstGeom>
          <a:noFill/>
        </p:spPr>
        <p:txBody>
          <a:bodyPr wrap="square" rtlCol="0">
            <a:spAutoFit/>
          </a:bodyPr>
          <a:lstStyle/>
          <a:p>
            <a:r>
              <a:rPr lang="ru-RU" dirty="0"/>
              <a:t>3</a:t>
            </a:r>
          </a:p>
        </p:txBody>
      </p:sp>
    </p:spTree>
    <p:extLst>
      <p:ext uri="{BB962C8B-B14F-4D97-AF65-F5344CB8AC3E}">
        <p14:creationId xmlns:p14="http://schemas.microsoft.com/office/powerpoint/2010/main" val="2194449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DBFFAFCE-05EC-40B8-B1EA-7607C7EE40D1}"/>
              </a:ext>
            </a:extLst>
          </p:cNvPr>
          <p:cNvGrpSpPr/>
          <p:nvPr/>
        </p:nvGrpSpPr>
        <p:grpSpPr>
          <a:xfrm>
            <a:off x="593124" y="708453"/>
            <a:ext cx="10983294" cy="5848865"/>
            <a:chOff x="567892" y="154004"/>
            <a:chExt cx="10992050" cy="6584523"/>
          </a:xfrm>
        </p:grpSpPr>
        <p:sp>
          <p:nvSpPr>
            <p:cNvPr id="5" name="TextBox 4">
              <a:extLst>
                <a:ext uri="{FF2B5EF4-FFF2-40B4-BE49-F238E27FC236}">
                  <a16:creationId xmlns:a16="http://schemas.microsoft.com/office/drawing/2014/main" id="{2FC25E72-4137-4BEE-9977-EC9ECC9C93AB}"/>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6" name="Прямоугольник 5">
              <a:extLst>
                <a:ext uri="{FF2B5EF4-FFF2-40B4-BE49-F238E27FC236}">
                  <a16:creationId xmlns:a16="http://schemas.microsoft.com/office/drawing/2014/main" id="{1927FCBA-9C08-48E5-9F45-0942A21AAE2A}"/>
                </a:ext>
              </a:extLst>
            </p:cNvPr>
            <p:cNvSpPr/>
            <p:nvPr/>
          </p:nvSpPr>
          <p:spPr>
            <a:xfrm>
              <a:off x="779647" y="416635"/>
              <a:ext cx="10549288" cy="606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TextBox 6">
            <a:extLst>
              <a:ext uri="{FF2B5EF4-FFF2-40B4-BE49-F238E27FC236}">
                <a16:creationId xmlns:a16="http://schemas.microsoft.com/office/drawing/2014/main" id="{8438A581-F050-469A-849E-8262D3A7F757}"/>
              </a:ext>
            </a:extLst>
          </p:cNvPr>
          <p:cNvSpPr txBox="1"/>
          <p:nvPr/>
        </p:nvSpPr>
        <p:spPr>
          <a:xfrm>
            <a:off x="919691" y="993283"/>
            <a:ext cx="10217866" cy="5370701"/>
          </a:xfrm>
          <a:prstGeom prst="rect">
            <a:avLst/>
          </a:prstGeom>
          <a:noFill/>
        </p:spPr>
        <p:txBody>
          <a:bodyPr wrap="square">
            <a:spAutoFit/>
          </a:bodyPr>
          <a:lstStyle/>
          <a:p>
            <a:pPr algn="just"/>
            <a:r>
              <a:rPr lang="ru-RU" sz="2300" b="0" i="0" dirty="0">
                <a:solidFill>
                  <a:srgbClr val="000000"/>
                </a:solidFill>
                <a:effectLst/>
                <a:latin typeface="Gabriola" panose="04040605051002020D02" pitchFamily="82" charset="0"/>
              </a:rPr>
              <a:t>   </a:t>
            </a:r>
            <a:r>
              <a:rPr lang="ru-RU" sz="2000" b="0" i="0" dirty="0">
                <a:solidFill>
                  <a:srgbClr val="000000"/>
                </a:solidFill>
                <a:effectLst/>
                <a:latin typeface="Gabriola" panose="04040605051002020D02" pitchFamily="82" charset="0"/>
              </a:rPr>
              <a:t>Правила поведения выражались в основном в виде запретов, соблюдению которых супруги придавали огромное значение, так как считали, что их нарушение наказуемо свыше. У тюркоязычных народов Сибири существует поверье, согласно которому причиной болезни детей признавалось совершение матерью того или иного запретного поступка. Башкиры, полагая, что за грехи родителей (предков) могут расплачиваться их потомки, говорили: «Кроме тебя, дети, родственники есть, одумайся».</a:t>
            </a:r>
          </a:p>
          <a:p>
            <a:pPr algn="just"/>
            <a:r>
              <a:rPr lang="ru-RU" sz="2000" b="0" i="0" dirty="0">
                <a:solidFill>
                  <a:srgbClr val="000000"/>
                </a:solidFill>
                <a:effectLst/>
                <a:latin typeface="Gabriola" panose="04040605051002020D02" pitchFamily="82" charset="0"/>
              </a:rPr>
              <a:t>  По этикету, супруги при старших, особенно посторонних, старались не переговариваться друг с другом. Не называли друг друга по имени, особенно женщины. Проявление эмоций на людях также не одобрялось. Жена не должна была прилюдно укорять мужа, принижать его достоинства. В свою очередь и мужчина не должен был выказывать свое недовольство, указывать на недостатки жены при посторонних. Этикет требовал, чтобы мужчины выказывали уважение к женскому полу: не ссориться, не браниться при них, не оскорблять женщину. Это основывалось на уважительном отношении прежде всего к своим близким: «Нельзя вести себя так с теми, которые сродни твоей матери (сестре)».</a:t>
            </a:r>
          </a:p>
          <a:p>
            <a:pPr algn="just"/>
            <a:r>
              <a:rPr lang="ru-RU" sz="2000" b="0" i="0" dirty="0">
                <a:solidFill>
                  <a:srgbClr val="000000"/>
                </a:solidFill>
                <a:effectLst/>
                <a:latin typeface="Gabriola" panose="04040605051002020D02" pitchFamily="82" charset="0"/>
              </a:rPr>
              <a:t>   Этикет предписывал определенные нормы поведения для замужних женщин. Им запрещалось ходить с непокрытой головой. Они не должны были показываться с обнаженными ногами, руками, а также при кормлении ребенка. Запрещалось вступать в разговор мужа с посторонними людьми. В кругу своей семьи женщина ела вместе со всеми чадами и домочадцами, а при постороннем мужчине, если только он не близкий родственник, она только подавала на стол.</a:t>
            </a:r>
          </a:p>
        </p:txBody>
      </p:sp>
      <p:sp>
        <p:nvSpPr>
          <p:cNvPr id="8" name="TextBox 7">
            <a:extLst>
              <a:ext uri="{FF2B5EF4-FFF2-40B4-BE49-F238E27FC236}">
                <a16:creationId xmlns:a16="http://schemas.microsoft.com/office/drawing/2014/main" id="{C45CA79D-36AB-4E35-9AA2-E202EEF2648A}"/>
              </a:ext>
            </a:extLst>
          </p:cNvPr>
          <p:cNvSpPr txBox="1"/>
          <p:nvPr/>
        </p:nvSpPr>
        <p:spPr>
          <a:xfrm>
            <a:off x="10882184" y="5944121"/>
            <a:ext cx="364373" cy="369332"/>
          </a:xfrm>
          <a:prstGeom prst="rect">
            <a:avLst/>
          </a:prstGeom>
          <a:noFill/>
        </p:spPr>
        <p:txBody>
          <a:bodyPr wrap="square" rtlCol="0">
            <a:spAutoFit/>
          </a:bodyPr>
          <a:lstStyle/>
          <a:p>
            <a:r>
              <a:rPr lang="ru-RU" dirty="0"/>
              <a:t>4</a:t>
            </a:r>
          </a:p>
        </p:txBody>
      </p:sp>
    </p:spTree>
    <p:extLst>
      <p:ext uri="{BB962C8B-B14F-4D97-AF65-F5344CB8AC3E}">
        <p14:creationId xmlns:p14="http://schemas.microsoft.com/office/powerpoint/2010/main" val="186267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DBFFAFCE-05EC-40B8-B1EA-7607C7EE40D1}"/>
              </a:ext>
            </a:extLst>
          </p:cNvPr>
          <p:cNvGrpSpPr/>
          <p:nvPr/>
        </p:nvGrpSpPr>
        <p:grpSpPr>
          <a:xfrm>
            <a:off x="378941" y="667265"/>
            <a:ext cx="11181002" cy="5898292"/>
            <a:chOff x="567892" y="154004"/>
            <a:chExt cx="10992050" cy="6584523"/>
          </a:xfrm>
        </p:grpSpPr>
        <p:sp>
          <p:nvSpPr>
            <p:cNvPr id="5" name="TextBox 4">
              <a:extLst>
                <a:ext uri="{FF2B5EF4-FFF2-40B4-BE49-F238E27FC236}">
                  <a16:creationId xmlns:a16="http://schemas.microsoft.com/office/drawing/2014/main" id="{2FC25E72-4137-4BEE-9977-EC9ECC9C93AB}"/>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6" name="Прямоугольник 5">
              <a:extLst>
                <a:ext uri="{FF2B5EF4-FFF2-40B4-BE49-F238E27FC236}">
                  <a16:creationId xmlns:a16="http://schemas.microsoft.com/office/drawing/2014/main" id="{1927FCBA-9C08-48E5-9F45-0942A21AAE2A}"/>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TextBox 6">
            <a:extLst>
              <a:ext uri="{FF2B5EF4-FFF2-40B4-BE49-F238E27FC236}">
                <a16:creationId xmlns:a16="http://schemas.microsoft.com/office/drawing/2014/main" id="{1B66230B-AA5F-4256-98D5-1E896E465A23}"/>
              </a:ext>
            </a:extLst>
          </p:cNvPr>
          <p:cNvSpPr txBox="1"/>
          <p:nvPr/>
        </p:nvSpPr>
        <p:spPr>
          <a:xfrm>
            <a:off x="764560" y="863856"/>
            <a:ext cx="10549288" cy="5324535"/>
          </a:xfrm>
          <a:prstGeom prst="rect">
            <a:avLst/>
          </a:prstGeom>
          <a:noFill/>
        </p:spPr>
        <p:txBody>
          <a:bodyPr wrap="square">
            <a:spAutoFit/>
          </a:bodyPr>
          <a:lstStyle/>
          <a:p>
            <a:pPr algn="just"/>
            <a:r>
              <a:rPr lang="ru-RU" sz="2000" b="0" i="0" dirty="0">
                <a:solidFill>
                  <a:srgbClr val="000000"/>
                </a:solidFill>
                <a:effectLst/>
                <a:latin typeface="Gabriola" panose="04040605051002020D02" pitchFamily="82" charset="0"/>
              </a:rPr>
              <a:t>  Многие исследователи жизни башкир на первое место из народных этикетных традиций по значимости ставят гостеприимство.</a:t>
            </a:r>
          </a:p>
          <a:p>
            <a:pPr algn="just"/>
            <a:r>
              <a:rPr lang="ru-RU" sz="2000" b="0" i="0" dirty="0">
                <a:solidFill>
                  <a:srgbClr val="000000"/>
                </a:solidFill>
                <a:effectLst/>
                <a:latin typeface="Gabriola" panose="04040605051002020D02" pitchFamily="82" charset="0"/>
              </a:rPr>
              <a:t>  Гостеприимство связано и с уважением к старшим, и с приветствиями, и с приветливостью, благопожеланиями. Более того, у башкир есть форма гостеприимства, делающая гостей верными, задушевными друзьями, ближайшими родственниками по духу – это куначество. Между прочим, эта традиция имелась почти у всех народов Востока, однако многие потеряли её.</a:t>
            </a:r>
          </a:p>
          <a:p>
            <a:pPr algn="just"/>
            <a:r>
              <a:rPr lang="ru-RU" sz="2000" b="0" i="0" dirty="0">
                <a:solidFill>
                  <a:srgbClr val="000000"/>
                </a:solidFill>
                <a:effectLst/>
                <a:latin typeface="Gabriola" panose="04040605051002020D02" pitchFamily="82" charset="0"/>
              </a:rPr>
              <a:t>  О гостеприимстве и добродушии башкир восторженно и с теплотой отзывался Л.Н. Толстой, который несколько лет приезжал к башкирам на кумысолечение. В письме к жене он писал: «Принимают нас везде с гостеприимством, которое трудно описать». Черты гостеприимства башкирского народа получили достаточное отражение и в произведениях народного творчества. В фольклорном материале: «</a:t>
            </a:r>
            <a:r>
              <a:rPr lang="ru-RU" sz="2000" b="0" i="0" dirty="0" err="1">
                <a:solidFill>
                  <a:srgbClr val="000000"/>
                </a:solidFill>
                <a:effectLst/>
                <a:latin typeface="Gabriola" panose="04040605051002020D02" pitchFamily="82" charset="0"/>
              </a:rPr>
              <a:t>Камыр</a:t>
            </a:r>
            <a:r>
              <a:rPr lang="ru-RU" sz="2000" b="0" i="0" dirty="0">
                <a:solidFill>
                  <a:srgbClr val="000000"/>
                </a:solidFill>
                <a:effectLst/>
                <a:latin typeface="Gabriola" panose="04040605051002020D02" pitchFamily="82" charset="0"/>
              </a:rPr>
              <a:t>-батыр», «Булат-батыр», «Караса-батыр» – по принятому обычаю старуха угощала слабого проезжего путника тем, чем она располагала. Для гостя – лучшее место у котла, лучший кусок в котле.</a:t>
            </a:r>
          </a:p>
          <a:p>
            <a:pPr algn="just"/>
            <a:r>
              <a:rPr lang="ru-RU" sz="2000" b="0" i="0" dirty="0">
                <a:solidFill>
                  <a:srgbClr val="000000"/>
                </a:solidFill>
                <a:effectLst/>
                <a:latin typeface="Gabriola" panose="04040605051002020D02" pitchFamily="82" charset="0"/>
              </a:rPr>
              <a:t>  В народной педагогике Башкортостана принято очень рано прививать правила гостеприимства. Складывающиеся веками традиции требуют обучения девочек и мальчиков умению принимать гостей. Девочки обязаны уметь приветливо, предупредительно общаться с гостями, знать этикетные традиции общения со старшими, помогать в приготовлении пищи, держать в порядке, чистоте кунацкую. В отсутствии отца гостей принимает старший сын, который для этого должен овладеть этикетными обычаями, уметь вести доброжелательную беседу, организовать угощение и т.д.</a:t>
            </a:r>
          </a:p>
        </p:txBody>
      </p:sp>
      <p:sp>
        <p:nvSpPr>
          <p:cNvPr id="8" name="TextBox 7">
            <a:extLst>
              <a:ext uri="{FF2B5EF4-FFF2-40B4-BE49-F238E27FC236}">
                <a16:creationId xmlns:a16="http://schemas.microsoft.com/office/drawing/2014/main" id="{14CCF9EE-CABB-43EE-9A61-FE9BB3AB550A}"/>
              </a:ext>
            </a:extLst>
          </p:cNvPr>
          <p:cNvSpPr txBox="1"/>
          <p:nvPr/>
        </p:nvSpPr>
        <p:spPr>
          <a:xfrm>
            <a:off x="10841082" y="5927645"/>
            <a:ext cx="298383" cy="369332"/>
          </a:xfrm>
          <a:prstGeom prst="rect">
            <a:avLst/>
          </a:prstGeom>
          <a:noFill/>
        </p:spPr>
        <p:txBody>
          <a:bodyPr wrap="square" rtlCol="0">
            <a:spAutoFit/>
          </a:bodyPr>
          <a:lstStyle/>
          <a:p>
            <a:r>
              <a:rPr lang="ru-RU" dirty="0"/>
              <a:t>5</a:t>
            </a:r>
          </a:p>
        </p:txBody>
      </p:sp>
    </p:spTree>
    <p:extLst>
      <p:ext uri="{BB962C8B-B14F-4D97-AF65-F5344CB8AC3E}">
        <p14:creationId xmlns:p14="http://schemas.microsoft.com/office/powerpoint/2010/main" val="41776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DBFFAFCE-05EC-40B8-B1EA-7607C7EE40D1}"/>
              </a:ext>
            </a:extLst>
          </p:cNvPr>
          <p:cNvGrpSpPr/>
          <p:nvPr/>
        </p:nvGrpSpPr>
        <p:grpSpPr>
          <a:xfrm>
            <a:off x="453082" y="733168"/>
            <a:ext cx="11228172" cy="5857102"/>
            <a:chOff x="567892" y="154004"/>
            <a:chExt cx="10992050" cy="6584523"/>
          </a:xfrm>
        </p:grpSpPr>
        <p:sp>
          <p:nvSpPr>
            <p:cNvPr id="5" name="TextBox 4">
              <a:extLst>
                <a:ext uri="{FF2B5EF4-FFF2-40B4-BE49-F238E27FC236}">
                  <a16:creationId xmlns:a16="http://schemas.microsoft.com/office/drawing/2014/main" id="{2FC25E72-4137-4BEE-9977-EC9ECC9C93AB}"/>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6" name="Прямоугольник 5">
              <a:extLst>
                <a:ext uri="{FF2B5EF4-FFF2-40B4-BE49-F238E27FC236}">
                  <a16:creationId xmlns:a16="http://schemas.microsoft.com/office/drawing/2014/main" id="{1927FCBA-9C08-48E5-9F45-0942A21AAE2A}"/>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TextBox 6">
            <a:extLst>
              <a:ext uri="{FF2B5EF4-FFF2-40B4-BE49-F238E27FC236}">
                <a16:creationId xmlns:a16="http://schemas.microsoft.com/office/drawing/2014/main" id="{1029F5AE-5EAC-45F4-8003-B77BDB8ED3B3}"/>
              </a:ext>
            </a:extLst>
          </p:cNvPr>
          <p:cNvSpPr txBox="1"/>
          <p:nvPr/>
        </p:nvSpPr>
        <p:spPr>
          <a:xfrm>
            <a:off x="873149" y="1130136"/>
            <a:ext cx="9984321" cy="5047536"/>
          </a:xfrm>
          <a:prstGeom prst="rect">
            <a:avLst/>
          </a:prstGeom>
          <a:noFill/>
        </p:spPr>
        <p:txBody>
          <a:bodyPr wrap="square">
            <a:spAutoFit/>
          </a:bodyPr>
          <a:lstStyle/>
          <a:p>
            <a:pPr algn="just"/>
            <a:r>
              <a:rPr lang="ru-RU" sz="2200" b="0" i="0" dirty="0">
                <a:solidFill>
                  <a:srgbClr val="000000"/>
                </a:solidFill>
                <a:effectLst/>
                <a:latin typeface="Gabriola" panose="04040605051002020D02" pitchFamily="82" charset="0"/>
              </a:rPr>
              <a:t>  </a:t>
            </a:r>
            <a:r>
              <a:rPr lang="ru-RU" sz="2000" b="0" i="0" dirty="0">
                <a:solidFill>
                  <a:srgbClr val="000000"/>
                </a:solidFill>
                <a:effectLst/>
                <a:latin typeface="Gabriola" panose="04040605051002020D02" pitchFamily="82" charset="0"/>
              </a:rPr>
              <a:t>Традиция приветствовать друг друга при встрече – это самый древний обычай. В этом обычае отражена самая давняя мечта о мире и дружбе. При встрече принято здороваться не только со знакомыми, но и с любым человеком. Эти этикетные правила выработаны веками. Усвоить это прочно и навсегда не так-то просто, поэтому очень важно приучать детей к народным формам приветствия с малолетства.</a:t>
            </a:r>
          </a:p>
          <a:p>
            <a:pPr algn="just"/>
            <a:r>
              <a:rPr lang="ru-RU" sz="2000" b="0" i="0" dirty="0">
                <a:solidFill>
                  <a:srgbClr val="000000"/>
                </a:solidFill>
                <a:effectLst/>
                <a:latin typeface="Gabriola" panose="04040605051002020D02" pitchFamily="82" charset="0"/>
              </a:rPr>
              <a:t>   К приветствию прямо примыкают традиционные этикетные формы обращения. Смысл такого примыкания в том, что все формы обращения непременно характеризуются приветливостью – и в тоне, и в интонации, и в манере, да и в специальных, традиционных словах почтения к старшим, старым, ровесникам, родственникам, гостям, незнакомым.</a:t>
            </a:r>
          </a:p>
          <a:p>
            <a:pPr algn="just"/>
            <a:r>
              <a:rPr lang="ru-RU" sz="2000" b="0" i="0" dirty="0">
                <a:solidFill>
                  <a:srgbClr val="000000"/>
                </a:solidFill>
                <a:effectLst/>
                <a:latin typeface="Gabriola" panose="04040605051002020D02" pitchFamily="82" charset="0"/>
              </a:rPr>
              <a:t>   Башкиры считают, что ребенок с первых дней своей жизни должен знать к кому и как следует обратиться, и поэтому детей с самого раннего возраста следует учить соответствующим формам обращения к старшим: </a:t>
            </a:r>
            <a:r>
              <a:rPr lang="ru-RU" sz="2000" b="0" i="0" dirty="0" err="1">
                <a:solidFill>
                  <a:srgbClr val="000000"/>
                </a:solidFill>
                <a:effectLst/>
                <a:latin typeface="Gabriola" panose="04040605051002020D02" pitchFamily="82" charset="0"/>
              </a:rPr>
              <a:t>олатай</a:t>
            </a:r>
            <a:r>
              <a:rPr lang="ru-RU" sz="2000" b="0" i="0" dirty="0">
                <a:solidFill>
                  <a:srgbClr val="000000"/>
                </a:solidFill>
                <a:effectLst/>
                <a:latin typeface="Gabriola" panose="04040605051002020D02" pitchFamily="82" charset="0"/>
              </a:rPr>
              <a:t> – дедушка, </a:t>
            </a:r>
            <a:r>
              <a:rPr lang="ru-RU" sz="2000" b="0" i="0" dirty="0" err="1">
                <a:solidFill>
                  <a:srgbClr val="000000"/>
                </a:solidFill>
                <a:effectLst/>
                <a:latin typeface="Gabriola" panose="04040605051002020D02" pitchFamily="82" charset="0"/>
              </a:rPr>
              <a:t>оласэй</a:t>
            </a:r>
            <a:r>
              <a:rPr lang="ru-RU" sz="2000" b="0" i="0" dirty="0">
                <a:solidFill>
                  <a:srgbClr val="000000"/>
                </a:solidFill>
                <a:effectLst/>
                <a:latin typeface="Gabriola" panose="04040605051002020D02" pitchFamily="82" charset="0"/>
              </a:rPr>
              <a:t> – бабушка, </a:t>
            </a:r>
            <a:r>
              <a:rPr lang="ru-RU" sz="2000" b="0" i="0" dirty="0" err="1">
                <a:solidFill>
                  <a:srgbClr val="000000"/>
                </a:solidFill>
                <a:effectLst/>
                <a:latin typeface="Gabriola" panose="04040605051002020D02" pitchFamily="82" charset="0"/>
              </a:rPr>
              <a:t>атай</a:t>
            </a:r>
            <a:r>
              <a:rPr lang="ru-RU" sz="2000" b="0" i="0" dirty="0">
                <a:solidFill>
                  <a:srgbClr val="000000"/>
                </a:solidFill>
                <a:effectLst/>
                <a:latin typeface="Gabriola" panose="04040605051002020D02" pitchFamily="82" charset="0"/>
              </a:rPr>
              <a:t> – отец, </a:t>
            </a:r>
            <a:r>
              <a:rPr lang="ru-RU" sz="2000" b="0" i="0" dirty="0" err="1">
                <a:solidFill>
                  <a:srgbClr val="000000"/>
                </a:solidFill>
                <a:effectLst/>
                <a:latin typeface="Gabriola" panose="04040605051002020D02" pitchFamily="82" charset="0"/>
              </a:rPr>
              <a:t>эсей</a:t>
            </a:r>
            <a:r>
              <a:rPr lang="ru-RU" sz="2000" b="0" i="0" dirty="0">
                <a:solidFill>
                  <a:srgbClr val="000000"/>
                </a:solidFill>
                <a:effectLst/>
                <a:latin typeface="Gabriola" panose="04040605051002020D02" pitchFamily="82" charset="0"/>
              </a:rPr>
              <a:t> – мать, </a:t>
            </a:r>
            <a:r>
              <a:rPr lang="ru-RU" sz="2000" b="0" i="0" dirty="0" err="1">
                <a:solidFill>
                  <a:srgbClr val="000000"/>
                </a:solidFill>
                <a:effectLst/>
                <a:latin typeface="Gabriola" panose="04040605051002020D02" pitchFamily="82" charset="0"/>
              </a:rPr>
              <a:t>ул</a:t>
            </a:r>
            <a:r>
              <a:rPr lang="ru-RU" sz="2000" b="0" i="0" dirty="0">
                <a:solidFill>
                  <a:srgbClr val="000000"/>
                </a:solidFill>
                <a:effectLst/>
                <a:latin typeface="Gabriola" panose="04040605051002020D02" pitchFamily="82" charset="0"/>
              </a:rPr>
              <a:t> – сын, дочь – </a:t>
            </a:r>
            <a:r>
              <a:rPr lang="ru-RU" sz="2000" b="0" i="0" dirty="0" err="1">
                <a:solidFill>
                  <a:srgbClr val="000000"/>
                </a:solidFill>
                <a:effectLst/>
                <a:latin typeface="Gabriola" panose="04040605051002020D02" pitchFamily="82" charset="0"/>
              </a:rPr>
              <a:t>кыз</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агай</a:t>
            </a:r>
            <a:r>
              <a:rPr lang="ru-RU" sz="2000" b="0" i="0" dirty="0">
                <a:solidFill>
                  <a:srgbClr val="000000"/>
                </a:solidFill>
                <a:effectLst/>
                <a:latin typeface="Gabriola" panose="04040605051002020D02" pitchFamily="82" charset="0"/>
              </a:rPr>
              <a:t> – старший брат.</a:t>
            </a:r>
          </a:p>
          <a:p>
            <a:pPr algn="just"/>
            <a:r>
              <a:rPr lang="ru-RU" sz="2000" b="0" i="0" dirty="0">
                <a:solidFill>
                  <a:srgbClr val="000000"/>
                </a:solidFill>
                <a:effectLst/>
                <a:latin typeface="Gabriola" panose="04040605051002020D02" pitchFamily="82" charset="0"/>
              </a:rPr>
              <a:t>   Ещё одна форма проявления к окружающим искреннего внимания, пожелания удач, счастья, всяческих благ в жизни – это благопожелания. Башкирские благопожелания рассчитаны буквально на все случаи жизни и звучат как призыв к полезной деятельности, трудолюбию, красоте, добру. Например, качая колыбель, напевали благие пожелания: чтобы ноги были крепкими – твердо ходить по земле, чтобы руки были сильными – любую работу прочно делать. Пожелание хозяевам от гостей при прощании: «Будьте вместе, будьте богаты».</a:t>
            </a:r>
          </a:p>
        </p:txBody>
      </p:sp>
      <p:sp>
        <p:nvSpPr>
          <p:cNvPr id="8" name="TextBox 7">
            <a:extLst>
              <a:ext uri="{FF2B5EF4-FFF2-40B4-BE49-F238E27FC236}">
                <a16:creationId xmlns:a16="http://schemas.microsoft.com/office/drawing/2014/main" id="{1799BFC6-B8DA-40BD-9F68-8BCAC6D50B4B}"/>
              </a:ext>
            </a:extLst>
          </p:cNvPr>
          <p:cNvSpPr txBox="1"/>
          <p:nvPr/>
        </p:nvSpPr>
        <p:spPr>
          <a:xfrm>
            <a:off x="10495092" y="5985309"/>
            <a:ext cx="298383" cy="369332"/>
          </a:xfrm>
          <a:prstGeom prst="rect">
            <a:avLst/>
          </a:prstGeom>
          <a:noFill/>
        </p:spPr>
        <p:txBody>
          <a:bodyPr wrap="square" rtlCol="0">
            <a:spAutoFit/>
          </a:bodyPr>
          <a:lstStyle/>
          <a:p>
            <a:r>
              <a:rPr lang="ru-RU" dirty="0"/>
              <a:t>6</a:t>
            </a:r>
          </a:p>
        </p:txBody>
      </p:sp>
    </p:spTree>
    <p:extLst>
      <p:ext uri="{BB962C8B-B14F-4D97-AF65-F5344CB8AC3E}">
        <p14:creationId xmlns:p14="http://schemas.microsoft.com/office/powerpoint/2010/main" val="192152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FD22C87D-CEC9-46B4-874D-1ACE83D8BD1F}"/>
              </a:ext>
            </a:extLst>
          </p:cNvPr>
          <p:cNvGrpSpPr/>
          <p:nvPr/>
        </p:nvGrpSpPr>
        <p:grpSpPr>
          <a:xfrm>
            <a:off x="1809550" y="926010"/>
            <a:ext cx="8874491" cy="5005980"/>
            <a:chOff x="567892" y="154004"/>
            <a:chExt cx="10992050" cy="6584523"/>
          </a:xfrm>
        </p:grpSpPr>
        <p:sp>
          <p:nvSpPr>
            <p:cNvPr id="6" name="TextBox 5">
              <a:extLst>
                <a:ext uri="{FF2B5EF4-FFF2-40B4-BE49-F238E27FC236}">
                  <a16:creationId xmlns:a16="http://schemas.microsoft.com/office/drawing/2014/main" id="{A565A2F0-07C5-4FD2-BD93-5FD0B15AC03A}"/>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7" name="Прямоугольник 6">
              <a:extLst>
                <a:ext uri="{FF2B5EF4-FFF2-40B4-BE49-F238E27FC236}">
                  <a16:creationId xmlns:a16="http://schemas.microsoft.com/office/drawing/2014/main" id="{CA519F8D-C5B5-4BEC-8803-5FD568E562DA}"/>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TextBox 8">
            <a:extLst>
              <a:ext uri="{FF2B5EF4-FFF2-40B4-BE49-F238E27FC236}">
                <a16:creationId xmlns:a16="http://schemas.microsoft.com/office/drawing/2014/main" id="{7FD6E6B3-C0B9-40AC-A82F-EB193B3FE807}"/>
              </a:ext>
            </a:extLst>
          </p:cNvPr>
          <p:cNvSpPr txBox="1"/>
          <p:nvPr/>
        </p:nvSpPr>
        <p:spPr>
          <a:xfrm>
            <a:off x="2142565" y="1446783"/>
            <a:ext cx="8239885" cy="1600438"/>
          </a:xfrm>
          <a:prstGeom prst="rect">
            <a:avLst/>
          </a:prstGeom>
          <a:noFill/>
        </p:spPr>
        <p:txBody>
          <a:bodyPr wrap="square">
            <a:spAutoFit/>
          </a:bodyPr>
          <a:lstStyle/>
          <a:p>
            <a:pPr algn="ctr"/>
            <a:r>
              <a:rPr lang="ru-RU" sz="3200" b="1" dirty="0">
                <a:latin typeface="Gabriola" panose="04040605051002020D02" pitchFamily="82" charset="0"/>
                <a:hlinkClick r:id="rId2"/>
              </a:rPr>
              <a:t>Перейти к заданиям</a:t>
            </a:r>
          </a:p>
          <a:p>
            <a:pPr algn="ctr"/>
            <a:endParaRPr lang="ru-RU" sz="2400" b="1" dirty="0">
              <a:latin typeface="Gabriola" panose="04040605051002020D02" pitchFamily="82" charset="0"/>
              <a:hlinkClick r:id="rId2"/>
            </a:endParaRPr>
          </a:p>
          <a:p>
            <a:pPr algn="ctr"/>
            <a:endParaRPr lang="ru-RU" sz="2400" b="1" dirty="0">
              <a:latin typeface="Gabriola" panose="04040605051002020D02" pitchFamily="82" charset="0"/>
              <a:hlinkClick r:id="rId2"/>
            </a:endParaRPr>
          </a:p>
          <a:p>
            <a:pPr algn="ctr"/>
            <a:r>
              <a:rPr lang="en-US" b="0" i="0" u="sng" dirty="0">
                <a:effectLst/>
                <a:latin typeface="-apple-system"/>
                <a:hlinkClick r:id="rId2"/>
              </a:rPr>
              <a:t>https://forms.gle/bGJEQrLjPrFZsWqg9</a:t>
            </a:r>
            <a:endParaRPr lang="ru-RU" dirty="0"/>
          </a:p>
        </p:txBody>
      </p:sp>
      <p:sp>
        <p:nvSpPr>
          <p:cNvPr id="10" name="TextBox 9">
            <a:extLst>
              <a:ext uri="{FF2B5EF4-FFF2-40B4-BE49-F238E27FC236}">
                <a16:creationId xmlns:a16="http://schemas.microsoft.com/office/drawing/2014/main" id="{4E423B3B-87F0-44D9-9F04-FB616E0DEA64}"/>
              </a:ext>
            </a:extLst>
          </p:cNvPr>
          <p:cNvSpPr txBox="1"/>
          <p:nvPr/>
        </p:nvSpPr>
        <p:spPr>
          <a:xfrm>
            <a:off x="5204682" y="5140537"/>
            <a:ext cx="2084225" cy="461665"/>
          </a:xfrm>
          <a:prstGeom prst="rect">
            <a:avLst/>
          </a:prstGeom>
          <a:noFill/>
        </p:spPr>
        <p:txBody>
          <a:bodyPr wrap="none" rtlCol="0">
            <a:spAutoFit/>
          </a:bodyPr>
          <a:lstStyle/>
          <a:p>
            <a:r>
              <a:rPr lang="ru-RU" sz="2400" dirty="0">
                <a:latin typeface="Gabriola" panose="04040605051002020D02" pitchFamily="82" charset="0"/>
                <a:hlinkClick r:id="rId3" action="ppaction://hlinksldjump"/>
              </a:rPr>
              <a:t>Вернуться к карте</a:t>
            </a:r>
            <a:endParaRPr lang="ru-RU" sz="2400" dirty="0">
              <a:latin typeface="Gabriola" panose="04040605051002020D02" pitchFamily="82" charset="0"/>
            </a:endParaRPr>
          </a:p>
        </p:txBody>
      </p:sp>
    </p:spTree>
    <p:extLst>
      <p:ext uri="{BB962C8B-B14F-4D97-AF65-F5344CB8AC3E}">
        <p14:creationId xmlns:p14="http://schemas.microsoft.com/office/powerpoint/2010/main" val="117525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
            <a:extLst>
              <a:ext uri="{FF2B5EF4-FFF2-40B4-BE49-F238E27FC236}">
                <a16:creationId xmlns:a16="http://schemas.microsoft.com/office/drawing/2014/main" id="{98CCA172-DDE9-4487-B9D5-F85F3974A127}"/>
              </a:ext>
            </a:extLst>
          </p:cNvPr>
          <p:cNvGrpSpPr/>
          <p:nvPr/>
        </p:nvGrpSpPr>
        <p:grpSpPr>
          <a:xfrm>
            <a:off x="329514" y="716692"/>
            <a:ext cx="10835763" cy="5868732"/>
            <a:chOff x="708462" y="367553"/>
            <a:chExt cx="10811042" cy="6176682"/>
          </a:xfrm>
        </p:grpSpPr>
        <p:sp>
          <p:nvSpPr>
            <p:cNvPr id="4" name="TextBox 3">
              <a:extLst>
                <a:ext uri="{FF2B5EF4-FFF2-40B4-BE49-F238E27FC236}">
                  <a16:creationId xmlns:a16="http://schemas.microsoft.com/office/drawing/2014/main" id="{53F30E02-26D8-4EAD-9DF0-741580E4DCA0}"/>
                </a:ext>
              </a:extLst>
            </p:cNvPr>
            <p:cNvSpPr txBox="1"/>
            <p:nvPr/>
          </p:nvSpPr>
          <p:spPr>
            <a:xfrm>
              <a:off x="708462" y="367553"/>
              <a:ext cx="10811042" cy="6176682"/>
            </a:xfrm>
            <a:prstGeom prst="rect">
              <a:avLst/>
            </a:prstGeom>
            <a:solidFill>
              <a:srgbClr val="FFFFFF">
                <a:alpha val="90980"/>
              </a:srgbClr>
            </a:solidFill>
          </p:spPr>
          <p:txBody>
            <a:bodyPr wrap="square" rtlCol="0">
              <a:spAutoFit/>
            </a:bodyPr>
            <a:lstStyle/>
            <a:p>
              <a:endParaRPr lang="ru-RU" dirty="0"/>
            </a:p>
          </p:txBody>
        </p:sp>
        <p:sp>
          <p:nvSpPr>
            <p:cNvPr id="5" name="Прямоугольник 4">
              <a:extLst>
                <a:ext uri="{FF2B5EF4-FFF2-40B4-BE49-F238E27FC236}">
                  <a16:creationId xmlns:a16="http://schemas.microsoft.com/office/drawing/2014/main" id="{DDC2F7CD-664D-4F1B-83B3-DE8996B972FB}"/>
                </a:ext>
              </a:extLst>
            </p:cNvPr>
            <p:cNvSpPr/>
            <p:nvPr/>
          </p:nvSpPr>
          <p:spPr>
            <a:xfrm>
              <a:off x="943277" y="613917"/>
              <a:ext cx="10327906" cy="56861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 name="Прямоугольник 11"/>
          <p:cNvSpPr/>
          <p:nvPr/>
        </p:nvSpPr>
        <p:spPr>
          <a:xfrm>
            <a:off x="5527590" y="1827522"/>
            <a:ext cx="5041555" cy="1384995"/>
          </a:xfrm>
          <a:prstGeom prst="rect">
            <a:avLst/>
          </a:prstGeom>
          <a:ln w="12700">
            <a:solidFill>
              <a:schemeClr val="accent1"/>
            </a:solidFill>
          </a:ln>
        </p:spPr>
        <p:txBody>
          <a:bodyPr wrap="square">
            <a:spAutoFit/>
          </a:bodyPr>
          <a:lstStyle/>
          <a:p>
            <a:pPr algn="ctr"/>
            <a:r>
              <a:rPr lang="ru-RU" sz="2800" b="1" dirty="0">
                <a:solidFill>
                  <a:schemeClr val="accent1"/>
                </a:solidFill>
                <a:latin typeface="Gabriola" pitchFamily="82" charset="0"/>
              </a:rPr>
              <a:t>На территории России проживает более 190 народов, в число которых входят коренные малые и автохтонные народы</a:t>
            </a:r>
          </a:p>
        </p:txBody>
      </p:sp>
      <p:pic>
        <p:nvPicPr>
          <p:cNvPr id="13" name="Picture 8" descr="https://ugra.ru/pic-konturmap.ru/images/13%20geo%208-9.jpg?crc=505468463"/>
          <p:cNvPicPr>
            <a:picLocks noChangeAspect="1" noChangeArrowheads="1"/>
          </p:cNvPicPr>
          <p:nvPr/>
        </p:nvPicPr>
        <p:blipFill>
          <a:blip r:embed="rId2" cstate="print"/>
          <a:srcRect/>
          <a:stretch>
            <a:fillRect/>
          </a:stretch>
        </p:blipFill>
        <p:spPr bwMode="auto">
          <a:xfrm>
            <a:off x="750323" y="1791391"/>
            <a:ext cx="4694396" cy="3538490"/>
          </a:xfrm>
          <a:prstGeom prst="rect">
            <a:avLst/>
          </a:prstGeom>
          <a:noFill/>
        </p:spPr>
      </p:pic>
      <p:sp>
        <p:nvSpPr>
          <p:cNvPr id="16" name="Прямоугольник 15"/>
          <p:cNvSpPr/>
          <p:nvPr/>
        </p:nvSpPr>
        <p:spPr>
          <a:xfrm>
            <a:off x="1050325" y="1090235"/>
            <a:ext cx="9576486" cy="523220"/>
          </a:xfrm>
          <a:prstGeom prst="rect">
            <a:avLst/>
          </a:prstGeom>
          <a:ln w="12700">
            <a:noFill/>
          </a:ln>
        </p:spPr>
        <p:txBody>
          <a:bodyPr wrap="square">
            <a:spAutoFit/>
          </a:bodyPr>
          <a:lstStyle/>
          <a:p>
            <a:pPr algn="ctr"/>
            <a:r>
              <a:rPr lang="ru-RU" sz="2800" b="1" dirty="0">
                <a:solidFill>
                  <a:schemeClr val="accent1"/>
                </a:solidFill>
                <a:latin typeface="Arial" pitchFamily="34" charset="0"/>
                <a:cs typeface="Arial" pitchFamily="34" charset="0"/>
              </a:rPr>
              <a:t>Россия - многонациональное государство</a:t>
            </a:r>
            <a:endParaRPr lang="ru-RU" sz="2800" b="1" dirty="0">
              <a:solidFill>
                <a:schemeClr val="accent1"/>
              </a:solidFill>
              <a:latin typeface="Gabriola" pitchFamily="82" charset="0"/>
            </a:endParaRPr>
          </a:p>
        </p:txBody>
      </p:sp>
      <p:pic>
        <p:nvPicPr>
          <p:cNvPr id="66564" name="Picture 4" descr="https://cs12.pikabu.ru/post_img/2020/06/13/12/og_og_1592081558297270624.jpg"/>
          <p:cNvPicPr>
            <a:picLocks noChangeAspect="1" noChangeArrowheads="1"/>
          </p:cNvPicPr>
          <p:nvPr/>
        </p:nvPicPr>
        <p:blipFill>
          <a:blip r:embed="rId3" cstate="print"/>
          <a:srcRect/>
          <a:stretch>
            <a:fillRect/>
          </a:stretch>
        </p:blipFill>
        <p:spPr bwMode="auto">
          <a:xfrm>
            <a:off x="5428736" y="3302398"/>
            <a:ext cx="5322354" cy="2785366"/>
          </a:xfrm>
          <a:prstGeom prst="rect">
            <a:avLst/>
          </a:prstGeom>
          <a:noFill/>
        </p:spPr>
      </p:pic>
    </p:spTree>
    <p:extLst>
      <p:ext uri="{BB962C8B-B14F-4D97-AF65-F5344CB8AC3E}">
        <p14:creationId xmlns:p14="http://schemas.microsoft.com/office/powerpoint/2010/main" val="171028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81151215-D034-4542-8AD2-75227CA801A0}"/>
              </a:ext>
            </a:extLst>
          </p:cNvPr>
          <p:cNvGrpSpPr/>
          <p:nvPr/>
        </p:nvGrpSpPr>
        <p:grpSpPr>
          <a:xfrm>
            <a:off x="560174" y="683741"/>
            <a:ext cx="10941348" cy="5833600"/>
            <a:chOff x="708462" y="367553"/>
            <a:chExt cx="10811042" cy="6176682"/>
          </a:xfrm>
        </p:grpSpPr>
        <p:sp>
          <p:nvSpPr>
            <p:cNvPr id="3" name="TextBox 2">
              <a:extLst>
                <a:ext uri="{FF2B5EF4-FFF2-40B4-BE49-F238E27FC236}">
                  <a16:creationId xmlns:a16="http://schemas.microsoft.com/office/drawing/2014/main" id="{32A58041-E8D6-419C-BB66-60DF9D9ACEED}"/>
                </a:ext>
              </a:extLst>
            </p:cNvPr>
            <p:cNvSpPr txBox="1"/>
            <p:nvPr/>
          </p:nvSpPr>
          <p:spPr>
            <a:xfrm>
              <a:off x="708462" y="367553"/>
              <a:ext cx="10811042" cy="6176682"/>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C3407337-DB38-4323-ABE7-506ECEBD5670}"/>
                </a:ext>
              </a:extLst>
            </p:cNvPr>
            <p:cNvSpPr/>
            <p:nvPr/>
          </p:nvSpPr>
          <p:spPr>
            <a:xfrm>
              <a:off x="943277" y="613917"/>
              <a:ext cx="10327906" cy="5686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02198C97-6B25-4178-BA7A-A81B2FDE1BDF}"/>
              </a:ext>
            </a:extLst>
          </p:cNvPr>
          <p:cNvSpPr txBox="1"/>
          <p:nvPr/>
        </p:nvSpPr>
        <p:spPr>
          <a:xfrm>
            <a:off x="1056098" y="5626810"/>
            <a:ext cx="10213088" cy="584775"/>
          </a:xfrm>
          <a:prstGeom prst="rect">
            <a:avLst/>
          </a:prstGeom>
          <a:noFill/>
          <a:ln>
            <a:noFill/>
          </a:ln>
        </p:spPr>
        <p:txBody>
          <a:bodyPr wrap="square" rtlCol="0">
            <a:spAutoFit/>
          </a:bodyPr>
          <a:lstStyle/>
          <a:p>
            <a:pPr algn="l"/>
            <a:r>
              <a:rPr lang="ru-RU" sz="3200" b="0" i="0" dirty="0">
                <a:solidFill>
                  <a:srgbClr val="000000"/>
                </a:solidFill>
                <a:effectLst/>
                <a:latin typeface="Gabriola" panose="04040605051002020D02" pitchFamily="82" charset="0"/>
                <a:hlinkClick r:id="rId2" action="ppaction://hlinksldjump"/>
              </a:rPr>
              <a:t>Вернуться к карте</a:t>
            </a:r>
            <a:r>
              <a:rPr lang="ru-RU" sz="3200" b="0" i="0" dirty="0">
                <a:solidFill>
                  <a:srgbClr val="000000"/>
                </a:solidFill>
                <a:effectLst/>
                <a:latin typeface="Gabriola" panose="04040605051002020D02" pitchFamily="82" charset="0"/>
              </a:rPr>
              <a:t>                                        </a:t>
            </a:r>
            <a:r>
              <a:rPr lang="ru-RU" sz="3200" b="0" i="0" dirty="0">
                <a:solidFill>
                  <a:srgbClr val="000000"/>
                </a:solidFill>
                <a:effectLst/>
                <a:latin typeface="Gabriola" panose="04040605051002020D02" pitchFamily="82" charset="0"/>
                <a:hlinkClick r:id="rId3" action="ppaction://hlinksldjump"/>
              </a:rPr>
              <a:t>Перейти к заданиям по этой теме </a:t>
            </a:r>
            <a:endParaRPr lang="ru-RU" sz="3200" b="0" i="0" dirty="0">
              <a:solidFill>
                <a:srgbClr val="000000"/>
              </a:solidFill>
              <a:effectLst/>
              <a:latin typeface="Gabriola" panose="04040605051002020D02" pitchFamily="82" charset="0"/>
            </a:endParaRPr>
          </a:p>
        </p:txBody>
      </p:sp>
      <p:pic>
        <p:nvPicPr>
          <p:cNvPr id="3074" name="Picture 2">
            <a:extLst>
              <a:ext uri="{FF2B5EF4-FFF2-40B4-BE49-F238E27FC236}">
                <a16:creationId xmlns:a16="http://schemas.microsoft.com/office/drawing/2014/main" id="{8076AA9D-8FC5-4E96-BDC7-A83128195A8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575" r="43045"/>
          <a:stretch/>
        </p:blipFill>
        <p:spPr bwMode="auto">
          <a:xfrm>
            <a:off x="1095632" y="1077746"/>
            <a:ext cx="4258962" cy="455649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684107" y="1049463"/>
            <a:ext cx="5173362" cy="4647426"/>
          </a:xfrm>
          <a:prstGeom prst="rect">
            <a:avLst/>
          </a:prstGeom>
        </p:spPr>
        <p:txBody>
          <a:bodyPr wrap="square">
            <a:spAutoFit/>
          </a:bodyPr>
          <a:lstStyle/>
          <a:p>
            <a:pPr algn="just"/>
            <a:r>
              <a:rPr lang="ru-RU" sz="2000" b="1" dirty="0" err="1">
                <a:solidFill>
                  <a:schemeClr val="accent1"/>
                </a:solidFill>
                <a:latin typeface="Gabriola" pitchFamily="82" charset="0"/>
              </a:rPr>
              <a:t>Адыги</a:t>
            </a:r>
            <a:r>
              <a:rPr lang="ru-RU" sz="2000" b="1" dirty="0">
                <a:solidFill>
                  <a:schemeClr val="accent1"/>
                </a:solidFill>
                <a:latin typeface="Gabriola" pitchFamily="82" charset="0"/>
              </a:rPr>
              <a:t>  или черкесы – общее название единого народа в России и за рубежом, включающего в себя адыгейцев, кабардинцев, черкесов и шапсугов. Коренное население Адыгеи,  Кабардино-Балкарии,  </a:t>
            </a:r>
            <a:r>
              <a:rPr lang="ru-RU" sz="2000" b="1" dirty="0" err="1">
                <a:solidFill>
                  <a:schemeClr val="accent1"/>
                </a:solidFill>
                <a:latin typeface="Gabriola" pitchFamily="82" charset="0"/>
              </a:rPr>
              <a:t>Карачаево-Черкессии</a:t>
            </a:r>
            <a:r>
              <a:rPr lang="ru-RU" sz="2000" b="1" dirty="0">
                <a:solidFill>
                  <a:schemeClr val="accent1"/>
                </a:solidFill>
                <a:latin typeface="Gabriola" pitchFamily="82" charset="0"/>
              </a:rPr>
              <a:t>, Краснодарского и Ставропольского  края.</a:t>
            </a:r>
          </a:p>
          <a:p>
            <a:pPr algn="just"/>
            <a:endParaRPr lang="ru-RU" sz="2000" b="1" dirty="0">
              <a:solidFill>
                <a:schemeClr val="accent1"/>
              </a:solidFill>
              <a:latin typeface="Gabriola" pitchFamily="82" charset="0"/>
            </a:endParaRPr>
          </a:p>
          <a:p>
            <a:pPr algn="just"/>
            <a:r>
              <a:rPr lang="ru-RU" sz="1600" dirty="0">
                <a:latin typeface="Gabriola" pitchFamily="82" charset="0"/>
              </a:rPr>
              <a:t>Традиционное ремесло было в основном связано с обработкой скотоводческих продуктов: выделка сукна, изготовление одежды, бурок и т. п. Черкесское сукно особенно высоко ценилось у соседних народов. На юге </a:t>
            </a:r>
            <a:r>
              <a:rPr lang="ru-RU" sz="1600" dirty="0" err="1">
                <a:latin typeface="Gabriola" pitchFamily="82" charset="0"/>
              </a:rPr>
              <a:t>Черкесии</a:t>
            </a:r>
            <a:r>
              <a:rPr lang="ru-RU" sz="1600" dirty="0">
                <a:latin typeface="Gabriola" pitchFamily="82" charset="0"/>
              </a:rPr>
              <a:t> была развита обработка дерева. Широко распространено было кузнечное ремесло, оружейное дело.</a:t>
            </a:r>
          </a:p>
          <a:p>
            <a:pPr algn="just"/>
            <a:r>
              <a:rPr lang="ru-RU" sz="1600" dirty="0">
                <a:latin typeface="Gabriola" pitchFamily="82" charset="0"/>
              </a:rPr>
              <a:t>В фольклоре основное место занимают </a:t>
            </a:r>
            <a:r>
              <a:rPr lang="ru-RU" sz="1600" dirty="0" err="1">
                <a:latin typeface="Gabriola" pitchFamily="82" charset="0"/>
              </a:rPr>
              <a:t>нартские</a:t>
            </a:r>
            <a:r>
              <a:rPr lang="ru-RU" sz="1600" dirty="0">
                <a:latin typeface="Gabriola" pitchFamily="82" charset="0"/>
              </a:rPr>
              <a:t> сказания, героические и исторические песни, песни-плачи о героях. Многообразие трудовых песен обусловлено разными формами хозяйства (песни пахарей, косарей, погонщиков волов при молотьбе, чесальщиц шерсти, песни при прополке и очистке кукурузы, </a:t>
            </a:r>
            <a:r>
              <a:rPr lang="ru-RU" sz="1600" dirty="0" err="1">
                <a:latin typeface="Gabriola" pitchFamily="82" charset="0"/>
              </a:rPr>
              <a:t>аробные</a:t>
            </a:r>
            <a:r>
              <a:rPr lang="ru-RU" sz="1600" dirty="0">
                <a:latin typeface="Gabriola" pitchFamily="82" charset="0"/>
              </a:rPr>
              <a:t>, мельничные, кузнечные, пастушьи песни и наигрыши).</a:t>
            </a:r>
            <a:endParaRPr lang="ru-RU" sz="1600" b="1" dirty="0">
              <a:solidFill>
                <a:schemeClr val="accent1"/>
              </a:solidFill>
              <a:latin typeface="Gabriola" pitchFamily="82" charset="0"/>
            </a:endParaRPr>
          </a:p>
        </p:txBody>
      </p:sp>
    </p:spTree>
    <p:extLst>
      <p:ext uri="{BB962C8B-B14F-4D97-AF65-F5344CB8AC3E}">
        <p14:creationId xmlns:p14="http://schemas.microsoft.com/office/powerpoint/2010/main" val="302805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96BFD35D-74E6-48FD-9514-7AC474EC61BE}"/>
              </a:ext>
            </a:extLst>
          </p:cNvPr>
          <p:cNvGrpSpPr/>
          <p:nvPr/>
        </p:nvGrpSpPr>
        <p:grpSpPr>
          <a:xfrm>
            <a:off x="593125" y="704675"/>
            <a:ext cx="10926380" cy="5839560"/>
            <a:chOff x="708462" y="367553"/>
            <a:chExt cx="10811042" cy="6176682"/>
          </a:xfrm>
        </p:grpSpPr>
        <p:sp>
          <p:nvSpPr>
            <p:cNvPr id="3" name="TextBox 2">
              <a:extLst>
                <a:ext uri="{FF2B5EF4-FFF2-40B4-BE49-F238E27FC236}">
                  <a16:creationId xmlns:a16="http://schemas.microsoft.com/office/drawing/2014/main" id="{E75DF562-753A-47C2-A735-1B28D65736D5}"/>
                </a:ext>
              </a:extLst>
            </p:cNvPr>
            <p:cNvSpPr txBox="1"/>
            <p:nvPr/>
          </p:nvSpPr>
          <p:spPr>
            <a:xfrm>
              <a:off x="708462" y="367553"/>
              <a:ext cx="10811042" cy="6176682"/>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D1FC160D-17F2-4DCF-AC86-5354F0F40D49}"/>
                </a:ext>
              </a:extLst>
            </p:cNvPr>
            <p:cNvSpPr/>
            <p:nvPr/>
          </p:nvSpPr>
          <p:spPr>
            <a:xfrm>
              <a:off x="943277" y="613917"/>
              <a:ext cx="10327906" cy="5686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E1CF4C86-307C-4F23-91E3-0F3727308C7A}"/>
              </a:ext>
            </a:extLst>
          </p:cNvPr>
          <p:cNvSpPr txBox="1"/>
          <p:nvPr/>
        </p:nvSpPr>
        <p:spPr>
          <a:xfrm>
            <a:off x="1132028" y="2050765"/>
            <a:ext cx="9890199" cy="1938992"/>
          </a:xfrm>
          <a:prstGeom prst="rect">
            <a:avLst/>
          </a:prstGeom>
          <a:noFill/>
        </p:spPr>
        <p:txBody>
          <a:bodyPr wrap="square" rtlCol="0">
            <a:spAutoFit/>
          </a:bodyPr>
          <a:lstStyle/>
          <a:p>
            <a:pPr algn="ctr"/>
            <a:endParaRPr lang="ru-RU" sz="2400" b="1" i="0" dirty="0">
              <a:solidFill>
                <a:srgbClr val="000000"/>
              </a:solidFill>
              <a:effectLst/>
              <a:latin typeface="Gabriola" panose="04040605051002020D02" pitchFamily="82" charset="0"/>
            </a:endParaRPr>
          </a:p>
          <a:p>
            <a:pPr algn="just"/>
            <a:r>
              <a:rPr lang="ru-RU" sz="3200" b="0" i="0" dirty="0">
                <a:solidFill>
                  <a:srgbClr val="000000"/>
                </a:solidFill>
                <a:effectLst/>
                <a:latin typeface="Gabriola" panose="04040605051002020D02" pitchFamily="82" charset="0"/>
              </a:rPr>
              <a:t>(По материалам статьи «Система маскулинного воспитания в адыгской </a:t>
            </a:r>
            <a:r>
              <a:rPr lang="ru-RU" sz="3200" b="0" i="0" dirty="0" err="1">
                <a:solidFill>
                  <a:srgbClr val="000000"/>
                </a:solidFill>
                <a:effectLst/>
                <a:latin typeface="Gabriola" panose="04040605051002020D02" pitchFamily="82" charset="0"/>
              </a:rPr>
              <a:t>этнопедагогике</a:t>
            </a:r>
            <a:r>
              <a:rPr lang="ru-RU" sz="3200" b="0" i="0" dirty="0">
                <a:solidFill>
                  <a:srgbClr val="000000"/>
                </a:solidFill>
                <a:effectLst/>
                <a:latin typeface="Gabriola" panose="04040605051002020D02" pitchFamily="82" charset="0"/>
              </a:rPr>
              <a:t>» Урусовой Л.Х., кандидата педагогических наук, г. Нальчик)</a:t>
            </a:r>
          </a:p>
        </p:txBody>
      </p:sp>
      <p:sp>
        <p:nvSpPr>
          <p:cNvPr id="6" name="TextBox 5">
            <a:extLst>
              <a:ext uri="{FF2B5EF4-FFF2-40B4-BE49-F238E27FC236}">
                <a16:creationId xmlns:a16="http://schemas.microsoft.com/office/drawing/2014/main" id="{4EA92064-F2E1-4D6A-BD89-3EA6C287CCEB}"/>
              </a:ext>
            </a:extLst>
          </p:cNvPr>
          <p:cNvSpPr txBox="1"/>
          <p:nvPr/>
        </p:nvSpPr>
        <p:spPr>
          <a:xfrm>
            <a:off x="2113482" y="1044501"/>
            <a:ext cx="8001000" cy="1138773"/>
          </a:xfrm>
          <a:prstGeom prst="rect">
            <a:avLst/>
          </a:prstGeom>
          <a:noFill/>
        </p:spPr>
        <p:txBody>
          <a:bodyPr wrap="square" rtlCol="0">
            <a:spAutoFit/>
          </a:bodyPr>
          <a:lstStyle/>
          <a:p>
            <a:r>
              <a:rPr lang="ru-RU" sz="3200" b="1" i="0" dirty="0">
                <a:solidFill>
                  <a:schemeClr val="accent1"/>
                </a:solidFill>
                <a:effectLst/>
                <a:latin typeface="Gabriola" panose="04040605051002020D02" pitchFamily="82" charset="0"/>
              </a:rPr>
              <a:t>КАК   АДЫГИ   РАСТИЛИ   ИЗ   МАЛЬЧИКОВ   МУЖЧИН</a:t>
            </a:r>
          </a:p>
          <a:p>
            <a:endParaRPr lang="ru-RU" sz="3600" dirty="0"/>
          </a:p>
        </p:txBody>
      </p:sp>
      <p:sp>
        <p:nvSpPr>
          <p:cNvPr id="7" name="TextBox 6">
            <a:extLst>
              <a:ext uri="{FF2B5EF4-FFF2-40B4-BE49-F238E27FC236}">
                <a16:creationId xmlns:a16="http://schemas.microsoft.com/office/drawing/2014/main" id="{769D88C4-A985-45D7-8F41-6FC1CC183821}"/>
              </a:ext>
            </a:extLst>
          </p:cNvPr>
          <p:cNvSpPr txBox="1"/>
          <p:nvPr/>
        </p:nvSpPr>
        <p:spPr>
          <a:xfrm>
            <a:off x="5053887" y="5688887"/>
            <a:ext cx="2084225" cy="461665"/>
          </a:xfrm>
          <a:prstGeom prst="rect">
            <a:avLst/>
          </a:prstGeom>
          <a:noFill/>
        </p:spPr>
        <p:txBody>
          <a:bodyPr wrap="none" rtlCol="0">
            <a:spAutoFit/>
          </a:bodyPr>
          <a:lstStyle/>
          <a:p>
            <a:r>
              <a:rPr lang="ru-RU" sz="2400" dirty="0">
                <a:latin typeface="Gabriola" panose="04040605051002020D02" pitchFamily="82" charset="0"/>
                <a:hlinkClick r:id="rId2" action="ppaction://hlinksldjump"/>
              </a:rPr>
              <a:t>Вернуться к карте</a:t>
            </a:r>
            <a:endParaRPr lang="ru-RU" sz="2400" dirty="0">
              <a:latin typeface="Gabriola" panose="04040605051002020D02" pitchFamily="82" charset="0"/>
            </a:endParaRPr>
          </a:p>
        </p:txBody>
      </p:sp>
      <p:sp>
        <p:nvSpPr>
          <p:cNvPr id="8" name="TextBox 7">
            <a:extLst>
              <a:ext uri="{FF2B5EF4-FFF2-40B4-BE49-F238E27FC236}">
                <a16:creationId xmlns:a16="http://schemas.microsoft.com/office/drawing/2014/main" id="{856CC23D-BFDE-4B5A-B2AA-4E6FF08134E7}"/>
              </a:ext>
            </a:extLst>
          </p:cNvPr>
          <p:cNvSpPr txBox="1"/>
          <p:nvPr/>
        </p:nvSpPr>
        <p:spPr>
          <a:xfrm>
            <a:off x="10775179" y="5837029"/>
            <a:ext cx="298383" cy="369332"/>
          </a:xfrm>
          <a:prstGeom prst="rect">
            <a:avLst/>
          </a:prstGeom>
          <a:noFill/>
        </p:spPr>
        <p:txBody>
          <a:bodyPr wrap="square" rtlCol="0">
            <a:spAutoFit/>
          </a:bodyPr>
          <a:lstStyle/>
          <a:p>
            <a:r>
              <a:rPr lang="ru-RU" dirty="0"/>
              <a:t>1</a:t>
            </a:r>
          </a:p>
        </p:txBody>
      </p:sp>
    </p:spTree>
    <p:extLst>
      <p:ext uri="{BB962C8B-B14F-4D97-AF65-F5344CB8AC3E}">
        <p14:creationId xmlns:p14="http://schemas.microsoft.com/office/powerpoint/2010/main" val="3528375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040BECA-5CF0-48BB-AA3D-489B22609EF3}"/>
              </a:ext>
            </a:extLst>
          </p:cNvPr>
          <p:cNvGrpSpPr/>
          <p:nvPr/>
        </p:nvGrpSpPr>
        <p:grpSpPr>
          <a:xfrm>
            <a:off x="461319" y="675503"/>
            <a:ext cx="11098623" cy="5972432"/>
            <a:chOff x="567892" y="154004"/>
            <a:chExt cx="10992050" cy="6584523"/>
          </a:xfrm>
        </p:grpSpPr>
        <p:sp>
          <p:nvSpPr>
            <p:cNvPr id="3" name="TextBox 2">
              <a:extLst>
                <a:ext uri="{FF2B5EF4-FFF2-40B4-BE49-F238E27FC236}">
                  <a16:creationId xmlns:a16="http://schemas.microsoft.com/office/drawing/2014/main" id="{0986A3EF-E396-4338-B305-A58E20C10E52}"/>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4E122E85-53CC-4FBF-B40F-784907300DC1}"/>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F25DA645-3022-4213-9F98-C421FBCC6364}"/>
              </a:ext>
            </a:extLst>
          </p:cNvPr>
          <p:cNvSpPr txBox="1"/>
          <p:nvPr/>
        </p:nvSpPr>
        <p:spPr>
          <a:xfrm>
            <a:off x="972670" y="1057835"/>
            <a:ext cx="10246659" cy="5170646"/>
          </a:xfrm>
          <a:prstGeom prst="rect">
            <a:avLst/>
          </a:prstGeom>
          <a:noFill/>
        </p:spPr>
        <p:txBody>
          <a:bodyPr wrap="square" rtlCol="0">
            <a:spAutoFit/>
          </a:bodyPr>
          <a:lstStyle/>
          <a:p>
            <a:pPr algn="just"/>
            <a:r>
              <a:rPr lang="ru-RU" sz="2400" dirty="0">
                <a:solidFill>
                  <a:srgbClr val="000000"/>
                </a:solidFill>
                <a:latin typeface="Gabriola" panose="04040605051002020D02" pitchFamily="82" charset="0"/>
              </a:rPr>
              <a:t>В </a:t>
            </a:r>
            <a:r>
              <a:rPr lang="ru-RU" sz="2400" dirty="0" err="1">
                <a:solidFill>
                  <a:srgbClr val="000000"/>
                </a:solidFill>
                <a:latin typeface="Gabriola" panose="04040605051002020D02" pitchFamily="82" charset="0"/>
              </a:rPr>
              <a:t>этнопедагогике</a:t>
            </a:r>
            <a:r>
              <a:rPr lang="ru-RU" sz="2400" dirty="0">
                <a:solidFill>
                  <a:srgbClr val="000000"/>
                </a:solidFill>
                <a:latin typeface="Gabriola" panose="04040605051002020D02" pitchFamily="82" charset="0"/>
              </a:rPr>
              <a:t> </a:t>
            </a:r>
            <a:r>
              <a:rPr lang="ru-RU" sz="2400" dirty="0" err="1">
                <a:solidFill>
                  <a:srgbClr val="000000"/>
                </a:solidFill>
                <a:latin typeface="Gabriola" panose="04040605051002020D02" pitchFamily="82" charset="0"/>
              </a:rPr>
              <a:t>адыгов</a:t>
            </a:r>
            <a:r>
              <a:rPr lang="ru-RU" sz="2400" dirty="0">
                <a:solidFill>
                  <a:srgbClr val="000000"/>
                </a:solidFill>
                <a:latin typeface="Gabriola" panose="04040605051002020D02" pitchFamily="82" charset="0"/>
              </a:rPr>
              <a:t> негласно существовала система </a:t>
            </a:r>
            <a:r>
              <a:rPr lang="ru-RU" sz="2400" dirty="0" err="1">
                <a:solidFill>
                  <a:srgbClr val="000000"/>
                </a:solidFill>
                <a:latin typeface="Gabriola" panose="04040605051002020D02" pitchFamily="82" charset="0"/>
              </a:rPr>
              <a:t>гендерного</a:t>
            </a:r>
            <a:r>
              <a:rPr lang="ru-RU" sz="2400" dirty="0">
                <a:solidFill>
                  <a:srgbClr val="000000"/>
                </a:solidFill>
                <a:latin typeface="Gabriola" panose="04040605051002020D02" pitchFamily="82" charset="0"/>
              </a:rPr>
              <a:t> воспитания. Проанализируем содержание воспитательного процесса мальчиков на разных этапах возрастного развития в адыгской </a:t>
            </a:r>
            <a:r>
              <a:rPr lang="ru-RU" sz="2400" dirty="0" err="1">
                <a:solidFill>
                  <a:srgbClr val="000000"/>
                </a:solidFill>
                <a:latin typeface="Gabriola" panose="04040605051002020D02" pitchFamily="82" charset="0"/>
              </a:rPr>
              <a:t>этнопедагогике</a:t>
            </a:r>
            <a:r>
              <a:rPr lang="ru-RU" sz="2400" dirty="0">
                <a:solidFill>
                  <a:srgbClr val="000000"/>
                </a:solidFill>
                <a:latin typeface="Gabriola" panose="04040605051002020D02" pitchFamily="82" charset="0"/>
              </a:rPr>
              <a:t>.</a:t>
            </a:r>
          </a:p>
          <a:p>
            <a:pPr algn="ctr"/>
            <a:r>
              <a:rPr lang="ru-RU" sz="2400" b="0" i="0" dirty="0">
                <a:solidFill>
                  <a:srgbClr val="000000"/>
                </a:solidFill>
                <a:effectLst/>
                <a:latin typeface="Gabriola" panose="04040605051002020D02" pitchFamily="82" charset="0"/>
              </a:rPr>
              <a:t>I этап – до 10–12 лет – «</a:t>
            </a:r>
            <a:r>
              <a:rPr lang="ru-RU" sz="2400" b="0" i="0" dirty="0" err="1">
                <a:solidFill>
                  <a:srgbClr val="000000"/>
                </a:solidFill>
                <a:effectLst/>
                <a:latin typeface="Gabriola" panose="04040605051002020D02" pitchFamily="82" charset="0"/>
              </a:rPr>
              <a:t>щIалэ</a:t>
            </a:r>
            <a:r>
              <a:rPr lang="ru-RU" sz="2400" b="0" i="0" dirty="0">
                <a:solidFill>
                  <a:srgbClr val="000000"/>
                </a:solidFill>
                <a:effectLst/>
                <a:latin typeface="Gabriola" panose="04040605051002020D02" pitchFamily="82" charset="0"/>
              </a:rPr>
              <a:t> </a:t>
            </a:r>
            <a:r>
              <a:rPr lang="ru-RU" sz="2400" b="0" i="0" dirty="0" err="1">
                <a:solidFill>
                  <a:srgbClr val="000000"/>
                </a:solidFill>
                <a:effectLst/>
                <a:latin typeface="Gabriola" panose="04040605051002020D02" pitchFamily="82" charset="0"/>
              </a:rPr>
              <a:t>танэ</a:t>
            </a:r>
            <a:r>
              <a:rPr lang="ru-RU" sz="2400" b="0" i="0" dirty="0">
                <a:solidFill>
                  <a:srgbClr val="000000"/>
                </a:solidFill>
                <a:effectLst/>
                <a:latin typeface="Gabriola" panose="04040605051002020D02" pitchFamily="82" charset="0"/>
              </a:rPr>
              <a:t>» (мальчик теленок)</a:t>
            </a:r>
          </a:p>
          <a:p>
            <a:pPr algn="just"/>
            <a:r>
              <a:rPr lang="ru-RU" sz="2400" b="0" i="0" dirty="0">
                <a:solidFill>
                  <a:srgbClr val="000000"/>
                </a:solidFill>
                <a:effectLst/>
                <a:latin typeface="Gabriola" panose="04040605051002020D02" pitchFamily="82" charset="0"/>
              </a:rPr>
              <a:t>Рождение в семье мальчика, как правило, отмечали игрой-состязанием – «подвязыванием копченого сыра». По середине двора устанавливали высокий, обмазанный маслом столб, на вверху которого подвешивали копченный сыр и различные подарки (уздечки, платки, кисеты и т.д.). Юноши и подростки должны были вскарабкаться на столб и сорвать подвешенные подарки, тем самым продемонстрировав свою сноровку и физическую подготовку. Спустя 2–3 недели после рождения мальчика семья устраивала праздник, посвященный «укладыванию младенца в люльку» – «</a:t>
            </a:r>
            <a:r>
              <a:rPr lang="ru-RU" sz="2400" b="0" i="0" dirty="0" err="1">
                <a:solidFill>
                  <a:srgbClr val="000000"/>
                </a:solidFill>
                <a:effectLst/>
                <a:latin typeface="Gabriola" panose="04040605051002020D02" pitchFamily="82" charset="0"/>
              </a:rPr>
              <a:t>гушъэхэпхэ</a:t>
            </a:r>
            <a:r>
              <a:rPr lang="ru-RU" sz="2400" b="0" i="0" dirty="0">
                <a:solidFill>
                  <a:srgbClr val="000000"/>
                </a:solidFill>
                <a:effectLst/>
                <a:latin typeface="Gabriola" panose="04040605051002020D02" pitchFamily="82" charset="0"/>
              </a:rPr>
              <a:t>». Праздник, устраиваемый сугубо женщинами. Соседки, родственницы жены и мужа с подарками (для ребенка, для роженицы, для свекрови) торжественно укладывают в люльку ребенка и по этому поводу устраивался праздник.</a:t>
            </a:r>
          </a:p>
          <a:p>
            <a:endParaRPr lang="ru-RU" dirty="0"/>
          </a:p>
        </p:txBody>
      </p:sp>
      <p:sp>
        <p:nvSpPr>
          <p:cNvPr id="6" name="TextBox 5">
            <a:extLst>
              <a:ext uri="{FF2B5EF4-FFF2-40B4-BE49-F238E27FC236}">
                <a16:creationId xmlns:a16="http://schemas.microsoft.com/office/drawing/2014/main" id="{856CC23D-BFDE-4B5A-B2AA-4E6FF08134E7}"/>
              </a:ext>
            </a:extLst>
          </p:cNvPr>
          <p:cNvSpPr txBox="1"/>
          <p:nvPr/>
        </p:nvSpPr>
        <p:spPr>
          <a:xfrm>
            <a:off x="10890509" y="6001785"/>
            <a:ext cx="298383" cy="369332"/>
          </a:xfrm>
          <a:prstGeom prst="rect">
            <a:avLst/>
          </a:prstGeom>
          <a:noFill/>
        </p:spPr>
        <p:txBody>
          <a:bodyPr wrap="square" rtlCol="0">
            <a:spAutoFit/>
          </a:bodyPr>
          <a:lstStyle/>
          <a:p>
            <a:r>
              <a:rPr lang="ru-RU" dirty="0"/>
              <a:t>2</a:t>
            </a:r>
          </a:p>
        </p:txBody>
      </p:sp>
    </p:spTree>
    <p:extLst>
      <p:ext uri="{BB962C8B-B14F-4D97-AF65-F5344CB8AC3E}">
        <p14:creationId xmlns:p14="http://schemas.microsoft.com/office/powerpoint/2010/main" val="19654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85EDDB7-CDDE-4445-B6F9-303CCE2411DF}"/>
              </a:ext>
            </a:extLst>
          </p:cNvPr>
          <p:cNvGrpSpPr/>
          <p:nvPr/>
        </p:nvGrpSpPr>
        <p:grpSpPr>
          <a:xfrm>
            <a:off x="486032" y="683741"/>
            <a:ext cx="11073910" cy="5906529"/>
            <a:chOff x="567892" y="154004"/>
            <a:chExt cx="10992050" cy="6584523"/>
          </a:xfrm>
        </p:grpSpPr>
        <p:sp>
          <p:nvSpPr>
            <p:cNvPr id="3" name="TextBox 2">
              <a:extLst>
                <a:ext uri="{FF2B5EF4-FFF2-40B4-BE49-F238E27FC236}">
                  <a16:creationId xmlns:a16="http://schemas.microsoft.com/office/drawing/2014/main" id="{D5F70D96-9DF9-41D1-B758-F7CD58C3585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92D6F861-CF4C-437D-9176-5EDCB6318C69}"/>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145237EE-EF6B-47C8-AEFB-0B0573F11D90}"/>
              </a:ext>
            </a:extLst>
          </p:cNvPr>
          <p:cNvSpPr txBox="1"/>
          <p:nvPr/>
        </p:nvSpPr>
        <p:spPr>
          <a:xfrm>
            <a:off x="1003340" y="824753"/>
            <a:ext cx="10121153" cy="4893647"/>
          </a:xfrm>
          <a:prstGeom prst="rect">
            <a:avLst/>
          </a:prstGeom>
          <a:noFill/>
        </p:spPr>
        <p:txBody>
          <a:bodyPr wrap="square" rtlCol="0">
            <a:spAutoFit/>
          </a:bodyPr>
          <a:lstStyle/>
          <a:p>
            <a:pPr algn="just"/>
            <a:r>
              <a:rPr lang="ru-RU" sz="2400" dirty="0">
                <a:latin typeface="Gabriola" panose="04040605051002020D02" pitchFamily="82" charset="0"/>
              </a:rPr>
              <a:t>Особенности воспитания начинались проявляться с 5–6 лет. А до этого возраста дети пользовались всеобщим вниманием, им разрешалось играть вместе, с ними обращались обходительно и т.д. А уже в 6–8 лет к мальчикам относились строго, приобщая их к труду и общеустановленным нормам поведения. При этом требования к мальчикам были более строгие, чем к девочкам. Сегрегация полов в этнической педагогике адыгов выражалась не только в половом и возрастном делении детей, но и в размежевании их по проживанию непосредственно в доме. По достижению мальчиком 4–5 лет он уже переводился жить в мужскую часть дома – «кунацкую». Нахождение в обществе девочек уже запрещалось и даже осуждалось. Социально-психологическая модель «настоящего» горца предполагала всестороннее развитие. Приоритет в воспитании отдавался труду. Поэтому мальчиков начинали приобщать к мужскому труду: работать в поле, выполнять мужскую работу по дому, ухаживать за скотом. В трудовом воспитании мальчиков трудно переоценить значение бытовых сказок, песен, мифов. Трудовая деятельность каждого высоко ценилась, а тунеядство и лень высмеивались и подвергали критике.</a:t>
            </a:r>
          </a:p>
        </p:txBody>
      </p:sp>
      <p:sp>
        <p:nvSpPr>
          <p:cNvPr id="6" name="TextBox 5">
            <a:extLst>
              <a:ext uri="{FF2B5EF4-FFF2-40B4-BE49-F238E27FC236}">
                <a16:creationId xmlns:a16="http://schemas.microsoft.com/office/drawing/2014/main" id="{D98E0FEC-AE3D-4C3A-A008-B637CD08A0FC}"/>
              </a:ext>
            </a:extLst>
          </p:cNvPr>
          <p:cNvSpPr txBox="1"/>
          <p:nvPr/>
        </p:nvSpPr>
        <p:spPr>
          <a:xfrm>
            <a:off x="10849320" y="5919407"/>
            <a:ext cx="298383" cy="369332"/>
          </a:xfrm>
          <a:prstGeom prst="rect">
            <a:avLst/>
          </a:prstGeom>
          <a:noFill/>
        </p:spPr>
        <p:txBody>
          <a:bodyPr wrap="square" rtlCol="0">
            <a:spAutoFit/>
          </a:bodyPr>
          <a:lstStyle/>
          <a:p>
            <a:r>
              <a:rPr lang="ru-RU" dirty="0"/>
              <a:t>3</a:t>
            </a:r>
          </a:p>
        </p:txBody>
      </p:sp>
    </p:spTree>
    <p:extLst>
      <p:ext uri="{BB962C8B-B14F-4D97-AF65-F5344CB8AC3E}">
        <p14:creationId xmlns:p14="http://schemas.microsoft.com/office/powerpoint/2010/main" val="123732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9ADA4651-E6A2-4728-94FD-27F569816CFF}"/>
              </a:ext>
            </a:extLst>
          </p:cNvPr>
          <p:cNvGrpSpPr/>
          <p:nvPr/>
        </p:nvGrpSpPr>
        <p:grpSpPr>
          <a:xfrm>
            <a:off x="601362" y="832023"/>
            <a:ext cx="10958580" cy="5782962"/>
            <a:chOff x="567892" y="154004"/>
            <a:chExt cx="10992050" cy="6584523"/>
          </a:xfrm>
        </p:grpSpPr>
        <p:sp>
          <p:nvSpPr>
            <p:cNvPr id="3" name="TextBox 2">
              <a:extLst>
                <a:ext uri="{FF2B5EF4-FFF2-40B4-BE49-F238E27FC236}">
                  <a16:creationId xmlns:a16="http://schemas.microsoft.com/office/drawing/2014/main" id="{816A0841-7BE5-4B9A-93B0-95B12380DE39}"/>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9CF88E18-6B90-4298-9790-8821F81B70B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1EFC7605-0465-454C-9FC1-7D4510205EA1}"/>
              </a:ext>
            </a:extLst>
          </p:cNvPr>
          <p:cNvSpPr txBox="1"/>
          <p:nvPr/>
        </p:nvSpPr>
        <p:spPr>
          <a:xfrm>
            <a:off x="986632" y="1079641"/>
            <a:ext cx="10264589" cy="4893647"/>
          </a:xfrm>
          <a:prstGeom prst="rect">
            <a:avLst/>
          </a:prstGeom>
          <a:noFill/>
        </p:spPr>
        <p:txBody>
          <a:bodyPr wrap="square" rtlCol="0">
            <a:spAutoFit/>
          </a:bodyPr>
          <a:lstStyle/>
          <a:p>
            <a:pPr algn="just"/>
            <a:r>
              <a:rPr lang="ru-RU" sz="2400" dirty="0">
                <a:latin typeface="Gabriola" panose="04040605051002020D02" pitchFamily="82" charset="0"/>
              </a:rPr>
              <a:t>  К 7 годам заказывали комплект детского оружия. Мальчик учился владеть любым клинковым, огнестрельным оружием и луком со стрелами (оружие отличалось только размерами). Мальчика с малых лет сажали на взрослую лошадь. Они уже в малом возрасте были отличными наездниками. Существенным являлось приобщение к традиционным ценностям. Огромное значение придавалось четкому знанию норм </a:t>
            </a:r>
            <a:r>
              <a:rPr lang="ru-RU" sz="2400" dirty="0" err="1">
                <a:latin typeface="Gabriola" panose="04040605051002020D02" pitchFamily="82" charset="0"/>
              </a:rPr>
              <a:t>хабза</a:t>
            </a:r>
            <a:r>
              <a:rPr lang="ru-RU" sz="2400" dirty="0">
                <a:latin typeface="Gabriola" panose="04040605051002020D02" pitchFamily="82" charset="0"/>
              </a:rPr>
              <a:t>, истории своего народа. Формы донесения этой информации были – рассказ, беседа, старинные песни и предания. Но личный пример старших был основным методом воспитания. Мальчиков вывозили в поле и проводили с ними юридические и риторические занятия.     Они знали международные языки: персидский, турецкий, позже русский.</a:t>
            </a:r>
          </a:p>
          <a:p>
            <a:pPr algn="just"/>
            <a:r>
              <a:rPr lang="ru-RU" sz="2400" dirty="0">
                <a:latin typeface="Gabriola" panose="04040605051002020D02" pitchFamily="82" charset="0"/>
              </a:rPr>
              <a:t>   Важную роль в воспитании отводили играм. Возраст 10–12 лет – благодатное время для забав и развлечений. Игры для мальчиков (борьба, состязание в прыжках, бег, лазание по канату, бросание камня, джигитовка, стрельба в цель) способствовали развитию маскулинности, формированию эталона «настоящего мужчины», способного защитить не только себя, но и честь женщины, семьи и своего народа.</a:t>
            </a:r>
          </a:p>
        </p:txBody>
      </p:sp>
      <p:sp>
        <p:nvSpPr>
          <p:cNvPr id="6" name="TextBox 5">
            <a:extLst>
              <a:ext uri="{FF2B5EF4-FFF2-40B4-BE49-F238E27FC236}">
                <a16:creationId xmlns:a16="http://schemas.microsoft.com/office/drawing/2014/main" id="{EA0EC013-18C9-480D-8E06-F95894ED5A1C}"/>
              </a:ext>
            </a:extLst>
          </p:cNvPr>
          <p:cNvSpPr txBox="1"/>
          <p:nvPr/>
        </p:nvSpPr>
        <p:spPr>
          <a:xfrm>
            <a:off x="10890509" y="5952358"/>
            <a:ext cx="298383" cy="369332"/>
          </a:xfrm>
          <a:prstGeom prst="rect">
            <a:avLst/>
          </a:prstGeom>
          <a:noFill/>
        </p:spPr>
        <p:txBody>
          <a:bodyPr wrap="square" rtlCol="0">
            <a:spAutoFit/>
          </a:bodyPr>
          <a:lstStyle/>
          <a:p>
            <a:r>
              <a:rPr lang="ru-RU" dirty="0"/>
              <a:t>4</a:t>
            </a:r>
          </a:p>
        </p:txBody>
      </p:sp>
    </p:spTree>
    <p:extLst>
      <p:ext uri="{BB962C8B-B14F-4D97-AF65-F5344CB8AC3E}">
        <p14:creationId xmlns:p14="http://schemas.microsoft.com/office/powerpoint/2010/main" val="948487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B9B6BD67-AE41-4B7B-A20E-E1BC4C494820}"/>
              </a:ext>
            </a:extLst>
          </p:cNvPr>
          <p:cNvGrpSpPr/>
          <p:nvPr/>
        </p:nvGrpSpPr>
        <p:grpSpPr>
          <a:xfrm>
            <a:off x="584887" y="700216"/>
            <a:ext cx="10942104" cy="5972434"/>
            <a:chOff x="567892" y="154004"/>
            <a:chExt cx="10992050" cy="6584523"/>
          </a:xfrm>
        </p:grpSpPr>
        <p:sp>
          <p:nvSpPr>
            <p:cNvPr id="3" name="TextBox 2">
              <a:extLst>
                <a:ext uri="{FF2B5EF4-FFF2-40B4-BE49-F238E27FC236}">
                  <a16:creationId xmlns:a16="http://schemas.microsoft.com/office/drawing/2014/main" id="{9AEDA4A1-6B74-4FDE-998F-9AD54D2B1F12}"/>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2B64A868-11CE-411A-9F9C-B060FE3C5746}"/>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E25A6C2C-8F66-4501-9AA1-B4E9A13C4EF2}"/>
              </a:ext>
            </a:extLst>
          </p:cNvPr>
          <p:cNvSpPr txBox="1"/>
          <p:nvPr/>
        </p:nvSpPr>
        <p:spPr>
          <a:xfrm>
            <a:off x="914399" y="914401"/>
            <a:ext cx="10317650" cy="5632311"/>
          </a:xfrm>
          <a:prstGeom prst="rect">
            <a:avLst/>
          </a:prstGeom>
          <a:noFill/>
        </p:spPr>
        <p:txBody>
          <a:bodyPr wrap="square" rtlCol="0">
            <a:spAutoFit/>
          </a:bodyPr>
          <a:lstStyle/>
          <a:p>
            <a:pPr algn="ctr"/>
            <a:r>
              <a:rPr lang="ru-RU" sz="2400" dirty="0">
                <a:latin typeface="Gabriola" panose="04040605051002020D02" pitchFamily="82" charset="0"/>
              </a:rPr>
              <a:t>II этап – до 14–15 лет – «</a:t>
            </a:r>
            <a:r>
              <a:rPr lang="ru-RU" sz="2400" dirty="0" err="1">
                <a:latin typeface="Gabriola" panose="04040605051002020D02" pitchFamily="82" charset="0"/>
              </a:rPr>
              <a:t>щIалэ</a:t>
            </a:r>
            <a:r>
              <a:rPr lang="ru-RU" sz="2400" dirty="0">
                <a:latin typeface="Gabriola" panose="04040605051002020D02" pitchFamily="82" charset="0"/>
              </a:rPr>
              <a:t> </a:t>
            </a:r>
            <a:r>
              <a:rPr lang="ru-RU" sz="2400" dirty="0" err="1">
                <a:latin typeface="Gabriola" panose="04040605051002020D02" pitchFamily="82" charset="0"/>
              </a:rPr>
              <a:t>псынщIэ</a:t>
            </a:r>
            <a:r>
              <a:rPr lang="ru-RU" sz="2400" dirty="0">
                <a:latin typeface="Gabriola" panose="04040605051002020D02" pitchFamily="82" charset="0"/>
              </a:rPr>
              <a:t>» (быстрый подросток)</a:t>
            </a:r>
          </a:p>
          <a:p>
            <a:pPr algn="just"/>
            <a:r>
              <a:rPr lang="ru-RU" sz="2400" dirty="0">
                <a:latin typeface="Gabriola" panose="04040605051002020D02" pitchFamily="82" charset="0"/>
              </a:rPr>
              <a:t> В этот период перестраивается вся психофизиологическая система организма ребенка. На данном этапе особое внимание уделяется физическому формированию. Система физического воспитания диктовалась эпохой, обстоятельствами. Военный быт адыгов уделял немало внимания физическому и ратному воспитанию подростков. С раннего детства адыги постигали военное мастерство: учились искусству верховой езды, владению различными видами оружия. Сила, ловкость, гибкость, сноровка вырабатывались с помощью тренировок и состязаний. Любимыми соревнованиями были скачки, стрельба из лука, борьба. Народная школа физического воспитания мальчиков у адыгов, подразделялась на две базовые ветви: пешую и конную. Конный вариант школы в физической подготовке включал в себя специфические проявления: джигитовку без оружия, джигитовку с применением оружия, скачки. В нравственном воспитании подростка особый смысл придавали освоению правил и законов адыгского этикета, гостеприимству, чувству долга и родственной солидарности, послушанию и обходительности, осознанию мужского достоинства. Эффективными средствами воспитания данного этапа выступали: пословицы, поговорки, сказки, </a:t>
            </a:r>
            <a:r>
              <a:rPr lang="ru-RU" sz="2400" dirty="0" err="1">
                <a:latin typeface="Gabriola" panose="04040605051002020D02" pitchFamily="82" charset="0"/>
              </a:rPr>
              <a:t>нартские</a:t>
            </a:r>
            <a:r>
              <a:rPr lang="ru-RU" sz="2400" dirty="0">
                <a:latin typeface="Gabriola" panose="04040605051002020D02" pitchFamily="82" charset="0"/>
              </a:rPr>
              <a:t> сказания и мифы.</a:t>
            </a:r>
          </a:p>
        </p:txBody>
      </p:sp>
      <p:sp>
        <p:nvSpPr>
          <p:cNvPr id="6" name="TextBox 5">
            <a:extLst>
              <a:ext uri="{FF2B5EF4-FFF2-40B4-BE49-F238E27FC236}">
                <a16:creationId xmlns:a16="http://schemas.microsoft.com/office/drawing/2014/main" id="{D69E5FE2-EBA0-4363-8F88-2939ED4BE759}"/>
              </a:ext>
            </a:extLst>
          </p:cNvPr>
          <p:cNvSpPr txBox="1"/>
          <p:nvPr/>
        </p:nvSpPr>
        <p:spPr>
          <a:xfrm>
            <a:off x="10882270" y="6051212"/>
            <a:ext cx="298383" cy="369332"/>
          </a:xfrm>
          <a:prstGeom prst="rect">
            <a:avLst/>
          </a:prstGeom>
          <a:noFill/>
        </p:spPr>
        <p:txBody>
          <a:bodyPr wrap="square" rtlCol="0">
            <a:spAutoFit/>
          </a:bodyPr>
          <a:lstStyle/>
          <a:p>
            <a:r>
              <a:rPr lang="ru-RU" dirty="0"/>
              <a:t>5</a:t>
            </a:r>
          </a:p>
        </p:txBody>
      </p:sp>
    </p:spTree>
    <p:extLst>
      <p:ext uri="{BB962C8B-B14F-4D97-AF65-F5344CB8AC3E}">
        <p14:creationId xmlns:p14="http://schemas.microsoft.com/office/powerpoint/2010/main" val="4287645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2C4D22FE-78A9-49C9-853F-16DBF00398DD}"/>
              </a:ext>
            </a:extLst>
          </p:cNvPr>
          <p:cNvGrpSpPr/>
          <p:nvPr/>
        </p:nvGrpSpPr>
        <p:grpSpPr>
          <a:xfrm>
            <a:off x="494270" y="724931"/>
            <a:ext cx="11098623" cy="5964194"/>
            <a:chOff x="567892" y="154004"/>
            <a:chExt cx="10992050" cy="6584523"/>
          </a:xfrm>
        </p:grpSpPr>
        <p:sp>
          <p:nvSpPr>
            <p:cNvPr id="3" name="TextBox 2">
              <a:extLst>
                <a:ext uri="{FF2B5EF4-FFF2-40B4-BE49-F238E27FC236}">
                  <a16:creationId xmlns:a16="http://schemas.microsoft.com/office/drawing/2014/main" id="{80D844DE-F424-44BF-812E-03140238813E}"/>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F776C07A-78E2-4835-8FDE-30994027FFCB}"/>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6CCC9D9E-5CDC-425B-BA39-C26213EF2FCF}"/>
              </a:ext>
            </a:extLst>
          </p:cNvPr>
          <p:cNvSpPr txBox="1"/>
          <p:nvPr/>
        </p:nvSpPr>
        <p:spPr>
          <a:xfrm>
            <a:off x="887989" y="1055897"/>
            <a:ext cx="10199099" cy="5170646"/>
          </a:xfrm>
          <a:prstGeom prst="rect">
            <a:avLst/>
          </a:prstGeom>
          <a:noFill/>
        </p:spPr>
        <p:txBody>
          <a:bodyPr wrap="square" rtlCol="0">
            <a:spAutoFit/>
          </a:bodyPr>
          <a:lstStyle/>
          <a:p>
            <a:pPr algn="ctr"/>
            <a:r>
              <a:rPr lang="ru-RU" sz="2400" b="0" i="0" dirty="0">
                <a:solidFill>
                  <a:srgbClr val="000000"/>
                </a:solidFill>
                <a:effectLst/>
                <a:latin typeface="Gabriola" panose="04040605051002020D02" pitchFamily="82" charset="0"/>
              </a:rPr>
              <a:t>III этап – до 16–18 лет – «</a:t>
            </a:r>
            <a:r>
              <a:rPr lang="ru-RU" sz="2400" b="0" i="0" dirty="0" err="1">
                <a:solidFill>
                  <a:srgbClr val="000000"/>
                </a:solidFill>
                <a:effectLst/>
                <a:latin typeface="Gabriola" panose="04040605051002020D02" pitchFamily="82" charset="0"/>
              </a:rPr>
              <a:t>щIалэ</a:t>
            </a:r>
            <a:r>
              <a:rPr lang="ru-RU" sz="2400" b="0" i="0" dirty="0">
                <a:solidFill>
                  <a:srgbClr val="000000"/>
                </a:solidFill>
                <a:effectLst/>
                <a:latin typeface="Gabriola" panose="04040605051002020D02" pitchFamily="82" charset="0"/>
              </a:rPr>
              <a:t> </a:t>
            </a:r>
            <a:r>
              <a:rPr lang="ru-RU" sz="2400" b="0" i="0" dirty="0" err="1">
                <a:solidFill>
                  <a:srgbClr val="000000"/>
                </a:solidFill>
                <a:effectLst/>
                <a:latin typeface="Gabriola" panose="04040605051002020D02" pitchFamily="82" charset="0"/>
              </a:rPr>
              <a:t>гушхуэ</a:t>
            </a:r>
            <a:r>
              <a:rPr lang="ru-RU" sz="2400" b="0" i="0" dirty="0">
                <a:solidFill>
                  <a:srgbClr val="000000"/>
                </a:solidFill>
                <a:effectLst/>
                <a:latin typeface="Gabriola" panose="04040605051002020D02" pitchFamily="82" charset="0"/>
              </a:rPr>
              <a:t>» (решительный юноша) </a:t>
            </a:r>
          </a:p>
          <a:p>
            <a:pPr algn="ctr"/>
            <a:endParaRPr lang="ru-RU" sz="2400" b="0" i="0" dirty="0">
              <a:solidFill>
                <a:srgbClr val="000000"/>
              </a:solidFill>
              <a:effectLst/>
              <a:latin typeface="Gabriola" panose="04040605051002020D02" pitchFamily="82" charset="0"/>
            </a:endParaRPr>
          </a:p>
          <a:p>
            <a:pPr algn="just"/>
            <a:r>
              <a:rPr lang="ru-RU" sz="2400" b="0" i="0" dirty="0">
                <a:solidFill>
                  <a:srgbClr val="000000"/>
                </a:solidFill>
                <a:effectLst/>
                <a:latin typeface="Gabriola" panose="04040605051002020D02" pitchFamily="82" charset="0"/>
              </a:rPr>
              <a:t>   В 16–18 лет народ уже предъявлял определенные требования к поведению, этике, развитию, формированию, воспитанию юноши, считая его подготовленным к самостоятельной трудовой жизни в семье и обществе.</a:t>
            </a:r>
          </a:p>
          <a:p>
            <a:pPr algn="just"/>
            <a:r>
              <a:rPr lang="ru-RU" sz="2400" b="0" i="0" dirty="0">
                <a:solidFill>
                  <a:srgbClr val="000000"/>
                </a:solidFill>
                <a:effectLst/>
                <a:latin typeface="Gabriola" panose="04040605051002020D02" pitchFamily="82" charset="0"/>
              </a:rPr>
              <a:t>   Говоря об особенностях адыгского воспитания, следует отметить народных воспитателей – «</a:t>
            </a:r>
            <a:r>
              <a:rPr lang="ru-RU" sz="2400" b="0" i="0" dirty="0" err="1">
                <a:solidFill>
                  <a:srgbClr val="000000"/>
                </a:solidFill>
                <a:effectLst/>
                <a:latin typeface="Gabriola" panose="04040605051002020D02" pitchFamily="82" charset="0"/>
              </a:rPr>
              <a:t>джагуакуа</a:t>
            </a:r>
            <a:r>
              <a:rPr lang="ru-RU" sz="2400" b="0" i="0" dirty="0">
                <a:solidFill>
                  <a:srgbClr val="000000"/>
                </a:solidFill>
                <a:effectLst/>
                <a:latin typeface="Gabriola" panose="04040605051002020D02" pitchFamily="82" charset="0"/>
              </a:rPr>
              <a:t>», игравших значительную роль. Молодого человека брали в военный поход. Только после этого юноша возвращался домой настоящим рыцарем в сверкающих доспехах и с оружием. Финалом воспитательного процесса молодого человека являлось его совершеннолетие, которое отмечали в присутствии всех родственников и знакомых, где проверялась его военно-физическая подготовка, владение холодным и огнестрельным оружием, знание верховой езды, джигитовка и этикет. Церемония посвящения в совершеннолетие заканчивался тем, что рядом с посвященным устанавливали высокий шест, символизирующий, что юноша успешно прошел все испытания.</a:t>
            </a:r>
          </a:p>
          <a:p>
            <a:endParaRPr lang="ru-RU" dirty="0"/>
          </a:p>
        </p:txBody>
      </p:sp>
      <p:sp>
        <p:nvSpPr>
          <p:cNvPr id="6" name="TextBox 5">
            <a:extLst>
              <a:ext uri="{FF2B5EF4-FFF2-40B4-BE49-F238E27FC236}">
                <a16:creationId xmlns:a16="http://schemas.microsoft.com/office/drawing/2014/main" id="{FB3453A5-1C2B-4DA4-AC2D-FB1591B0A6CE}"/>
              </a:ext>
            </a:extLst>
          </p:cNvPr>
          <p:cNvSpPr txBox="1"/>
          <p:nvPr/>
        </p:nvSpPr>
        <p:spPr>
          <a:xfrm>
            <a:off x="11030552" y="6108877"/>
            <a:ext cx="298383" cy="369332"/>
          </a:xfrm>
          <a:prstGeom prst="rect">
            <a:avLst/>
          </a:prstGeom>
          <a:noFill/>
        </p:spPr>
        <p:txBody>
          <a:bodyPr wrap="square" rtlCol="0">
            <a:spAutoFit/>
          </a:bodyPr>
          <a:lstStyle/>
          <a:p>
            <a:r>
              <a:rPr lang="ru-RU" dirty="0"/>
              <a:t>6</a:t>
            </a:r>
          </a:p>
        </p:txBody>
      </p:sp>
    </p:spTree>
    <p:extLst>
      <p:ext uri="{BB962C8B-B14F-4D97-AF65-F5344CB8AC3E}">
        <p14:creationId xmlns:p14="http://schemas.microsoft.com/office/powerpoint/2010/main" val="3675194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FD22C87D-CEC9-46B4-874D-1ACE83D8BD1F}"/>
              </a:ext>
            </a:extLst>
          </p:cNvPr>
          <p:cNvGrpSpPr/>
          <p:nvPr/>
        </p:nvGrpSpPr>
        <p:grpSpPr>
          <a:xfrm>
            <a:off x="1809550" y="926010"/>
            <a:ext cx="8874491" cy="5005980"/>
            <a:chOff x="567892" y="154004"/>
            <a:chExt cx="10992050" cy="6584523"/>
          </a:xfrm>
        </p:grpSpPr>
        <p:sp>
          <p:nvSpPr>
            <p:cNvPr id="6" name="TextBox 5">
              <a:extLst>
                <a:ext uri="{FF2B5EF4-FFF2-40B4-BE49-F238E27FC236}">
                  <a16:creationId xmlns:a16="http://schemas.microsoft.com/office/drawing/2014/main" id="{A565A2F0-07C5-4FD2-BD93-5FD0B15AC03A}"/>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7" name="Прямоугольник 6">
              <a:extLst>
                <a:ext uri="{FF2B5EF4-FFF2-40B4-BE49-F238E27FC236}">
                  <a16:creationId xmlns:a16="http://schemas.microsoft.com/office/drawing/2014/main" id="{CA519F8D-C5B5-4BEC-8803-5FD568E562DA}"/>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TextBox 8">
            <a:extLst>
              <a:ext uri="{FF2B5EF4-FFF2-40B4-BE49-F238E27FC236}">
                <a16:creationId xmlns:a16="http://schemas.microsoft.com/office/drawing/2014/main" id="{7FD6E6B3-C0B9-40AC-A82F-EB193B3FE807}"/>
              </a:ext>
            </a:extLst>
          </p:cNvPr>
          <p:cNvSpPr txBox="1"/>
          <p:nvPr/>
        </p:nvSpPr>
        <p:spPr>
          <a:xfrm>
            <a:off x="2142565" y="1446783"/>
            <a:ext cx="8239885" cy="1600438"/>
          </a:xfrm>
          <a:prstGeom prst="rect">
            <a:avLst/>
          </a:prstGeom>
          <a:noFill/>
        </p:spPr>
        <p:txBody>
          <a:bodyPr wrap="square">
            <a:spAutoFit/>
          </a:bodyPr>
          <a:lstStyle/>
          <a:p>
            <a:pPr algn="ctr"/>
            <a:r>
              <a:rPr lang="ru-RU" sz="3200" b="1" dirty="0">
                <a:latin typeface="Gabriola" panose="04040605051002020D02" pitchFamily="82" charset="0"/>
                <a:hlinkClick r:id="rId2"/>
              </a:rPr>
              <a:t>Перейти к заданиям</a:t>
            </a:r>
          </a:p>
          <a:p>
            <a:endParaRPr lang="ru-RU" sz="2400" b="1" dirty="0">
              <a:latin typeface="Gabriola" panose="04040605051002020D02" pitchFamily="82" charset="0"/>
              <a:hlinkClick r:id="rId2"/>
            </a:endParaRPr>
          </a:p>
          <a:p>
            <a:endParaRPr lang="ru-RU" sz="2400" b="1" dirty="0">
              <a:latin typeface="Gabriola" panose="04040605051002020D02" pitchFamily="82" charset="0"/>
              <a:hlinkClick r:id="rId2"/>
            </a:endParaRPr>
          </a:p>
          <a:p>
            <a:pPr algn="ctr"/>
            <a:r>
              <a:rPr lang="en-US" b="0" i="0" u="none" strike="noStrike" dirty="0">
                <a:effectLst/>
                <a:latin typeface="-apple-system"/>
                <a:hlinkClick r:id="rId2"/>
              </a:rPr>
              <a:t>https://forms.gle/fgjy1Z8PwxgRvvmW9</a:t>
            </a:r>
            <a:endParaRPr lang="ru-RU" dirty="0"/>
          </a:p>
        </p:txBody>
      </p:sp>
      <p:sp>
        <p:nvSpPr>
          <p:cNvPr id="10" name="TextBox 9">
            <a:extLst>
              <a:ext uri="{FF2B5EF4-FFF2-40B4-BE49-F238E27FC236}">
                <a16:creationId xmlns:a16="http://schemas.microsoft.com/office/drawing/2014/main" id="{4E423B3B-87F0-44D9-9F04-FB616E0DEA64}"/>
              </a:ext>
            </a:extLst>
          </p:cNvPr>
          <p:cNvSpPr txBox="1"/>
          <p:nvPr/>
        </p:nvSpPr>
        <p:spPr>
          <a:xfrm>
            <a:off x="5204682" y="5140537"/>
            <a:ext cx="2084225" cy="461665"/>
          </a:xfrm>
          <a:prstGeom prst="rect">
            <a:avLst/>
          </a:prstGeom>
          <a:noFill/>
        </p:spPr>
        <p:txBody>
          <a:bodyPr wrap="none" rtlCol="0">
            <a:spAutoFit/>
          </a:bodyPr>
          <a:lstStyle/>
          <a:p>
            <a:r>
              <a:rPr lang="ru-RU" sz="2400" dirty="0">
                <a:latin typeface="Gabriola" panose="04040605051002020D02" pitchFamily="82" charset="0"/>
                <a:hlinkClick r:id="rId3" action="ppaction://hlinksldjump"/>
              </a:rPr>
              <a:t>Вернуться к карте</a:t>
            </a:r>
            <a:endParaRPr lang="ru-RU" sz="2400" dirty="0">
              <a:latin typeface="Gabriola" panose="04040605051002020D02" pitchFamily="82" charset="0"/>
            </a:endParaRPr>
          </a:p>
        </p:txBody>
      </p:sp>
    </p:spTree>
    <p:extLst>
      <p:ext uri="{BB962C8B-B14F-4D97-AF65-F5344CB8AC3E}">
        <p14:creationId xmlns:p14="http://schemas.microsoft.com/office/powerpoint/2010/main" val="1189027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42DB452-2CC6-46D7-9E41-CADB5F3303ED}"/>
              </a:ext>
            </a:extLst>
          </p:cNvPr>
          <p:cNvSpPr/>
          <p:nvPr/>
        </p:nvSpPr>
        <p:spPr>
          <a:xfrm>
            <a:off x="609338" y="724930"/>
            <a:ext cx="10981300" cy="57532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3440B78F-8DE7-450B-AD62-E510DB1ACF75}"/>
              </a:ext>
            </a:extLst>
          </p:cNvPr>
          <p:cNvSpPr txBox="1"/>
          <p:nvPr/>
        </p:nvSpPr>
        <p:spPr>
          <a:xfrm>
            <a:off x="932329" y="5731206"/>
            <a:ext cx="10213088" cy="584775"/>
          </a:xfrm>
          <a:prstGeom prst="rect">
            <a:avLst/>
          </a:prstGeom>
          <a:noFill/>
          <a:ln>
            <a:noFill/>
          </a:ln>
        </p:spPr>
        <p:txBody>
          <a:bodyPr wrap="square" rtlCol="0">
            <a:spAutoFit/>
          </a:bodyPr>
          <a:lstStyle/>
          <a:p>
            <a:pPr algn="l"/>
            <a:r>
              <a:rPr lang="ru-RU" sz="3200" b="0" i="0" dirty="0">
                <a:solidFill>
                  <a:srgbClr val="000000"/>
                </a:solidFill>
                <a:effectLst/>
                <a:latin typeface="Gabriola" panose="04040605051002020D02" pitchFamily="82" charset="0"/>
                <a:hlinkClick r:id="rId2" action="ppaction://hlinksldjump"/>
              </a:rPr>
              <a:t>Вернуться к карте</a:t>
            </a:r>
            <a:r>
              <a:rPr lang="ru-RU" sz="3200" b="0" i="0" dirty="0">
                <a:solidFill>
                  <a:srgbClr val="000000"/>
                </a:solidFill>
                <a:effectLst/>
                <a:latin typeface="Gabriola" panose="04040605051002020D02" pitchFamily="82" charset="0"/>
              </a:rPr>
              <a:t>                                        </a:t>
            </a:r>
            <a:r>
              <a:rPr lang="ru-RU" sz="3200" b="0" i="0" dirty="0">
                <a:solidFill>
                  <a:srgbClr val="000000"/>
                </a:solidFill>
                <a:effectLst/>
                <a:latin typeface="Gabriola" panose="04040605051002020D02" pitchFamily="82" charset="0"/>
                <a:hlinkClick r:id="rId3" action="ppaction://hlinksldjump"/>
              </a:rPr>
              <a:t>Перейти к заданиям по этой теме </a:t>
            </a:r>
            <a:endParaRPr lang="ru-RU" sz="3200" b="0" i="0" dirty="0">
              <a:solidFill>
                <a:srgbClr val="000000"/>
              </a:solidFill>
              <a:effectLst/>
              <a:latin typeface="Gabriola" panose="04040605051002020D02" pitchFamily="82" charset="0"/>
            </a:endParaRPr>
          </a:p>
        </p:txBody>
      </p:sp>
      <p:sp>
        <p:nvSpPr>
          <p:cNvPr id="8" name="TextBox 7">
            <a:extLst>
              <a:ext uri="{FF2B5EF4-FFF2-40B4-BE49-F238E27FC236}">
                <a16:creationId xmlns:a16="http://schemas.microsoft.com/office/drawing/2014/main" id="{8C5B0DB2-7D46-4B18-B4E4-EE2BC97E77A6}"/>
              </a:ext>
            </a:extLst>
          </p:cNvPr>
          <p:cNvSpPr txBox="1"/>
          <p:nvPr/>
        </p:nvSpPr>
        <p:spPr>
          <a:xfrm>
            <a:off x="5880822" y="986862"/>
            <a:ext cx="5357496" cy="5262979"/>
          </a:xfrm>
          <a:prstGeom prst="rect">
            <a:avLst/>
          </a:prstGeom>
          <a:noFill/>
        </p:spPr>
        <p:txBody>
          <a:bodyPr wrap="square" rtlCol="0">
            <a:spAutoFit/>
          </a:bodyPr>
          <a:lstStyle/>
          <a:p>
            <a:pPr algn="just"/>
            <a:r>
              <a:rPr lang="ru-RU" sz="2000" b="1" dirty="0">
                <a:solidFill>
                  <a:schemeClr val="accent1"/>
                </a:solidFill>
                <a:latin typeface="Gabriola" pitchFamily="82" charset="0"/>
              </a:rPr>
              <a:t>Татары — тюркский народ России и постсоветских стран, крупнейшее национальное меньшинство, ареал: Татарстан, Европейская часть России, Поволжье, </a:t>
            </a:r>
            <a:r>
              <a:rPr lang="ru-RU" sz="2000" b="1" dirty="0" err="1">
                <a:solidFill>
                  <a:schemeClr val="accent1"/>
                </a:solidFill>
                <a:latin typeface="Gabriola" pitchFamily="82" charset="0"/>
              </a:rPr>
              <a:t>Приуралье</a:t>
            </a:r>
            <a:r>
              <a:rPr lang="ru-RU" sz="2000" b="1" dirty="0">
                <a:solidFill>
                  <a:schemeClr val="accent1"/>
                </a:solidFill>
                <a:latin typeface="Gabriola" pitchFamily="82" charset="0"/>
              </a:rPr>
              <a:t>, Сибирь, Казахстан, Средняя Азия, СУАР и Дальний Восток. Численность в России составляет 5 310 649 человек (перепись населения 2010 года) — 3,87 % населения России</a:t>
            </a:r>
          </a:p>
          <a:p>
            <a:pPr algn="just"/>
            <a:endParaRPr lang="ru-RU" sz="2000" b="1" dirty="0">
              <a:solidFill>
                <a:schemeClr val="accent1"/>
              </a:solidFill>
              <a:latin typeface="Gabriola" pitchFamily="82" charset="0"/>
            </a:endParaRPr>
          </a:p>
          <a:p>
            <a:pPr algn="just"/>
            <a:r>
              <a:rPr lang="ru-RU" sz="1600" dirty="0">
                <a:latin typeface="Gabriola" pitchFamily="82" charset="0"/>
              </a:rPr>
              <a:t>Традиционным жилищем татар Поволжья и </a:t>
            </a:r>
            <a:r>
              <a:rPr lang="ru-RU" sz="1600" dirty="0" err="1">
                <a:latin typeface="Gabriola" pitchFamily="82" charset="0"/>
              </a:rPr>
              <a:t>Приуралья</a:t>
            </a:r>
            <a:r>
              <a:rPr lang="ru-RU" sz="1600" dirty="0">
                <a:latin typeface="Gabriola" pitchFamily="82" charset="0"/>
              </a:rPr>
              <a:t> была срубная изба, отгороженная от улицы забором. Внешний фасад украшался многоцветной росписью. Татарская архитектура в её современном виде формировалась на протяжении столетий, в древнейшие времена, в период Золотой Орды, Татарских ханств и Российской империи. Татарские народные песни весьма похожи на музыку Востока, их объединяет </a:t>
            </a:r>
            <a:r>
              <a:rPr lang="ru-RU" sz="1600" dirty="0" err="1">
                <a:latin typeface="Gabriola" pitchFamily="82" charset="0"/>
              </a:rPr>
              <a:t>пятизвучная</a:t>
            </a:r>
            <a:r>
              <a:rPr lang="ru-RU" sz="1600" dirty="0">
                <a:latin typeface="Gabriola" pitchFamily="82" charset="0"/>
              </a:rPr>
              <a:t> система. Особенность системы пяти звуков в том, что в качестве главного тона можно выбрать каждый из этих пяти звуков. В татарских народных песнях наличествует широкая палитра звуков (орнаментика), эти напевы отличаются тянущейся мелодичностью, и именно это делает татарские песни ближе к обычаям Востока. </a:t>
            </a:r>
            <a:endParaRPr lang="ru-RU" sz="1600" b="1" dirty="0">
              <a:latin typeface="Gabriola" pitchFamily="82" charset="0"/>
            </a:endParaRPr>
          </a:p>
          <a:p>
            <a:pPr algn="just"/>
            <a:endParaRPr lang="ru-RU" sz="2000" dirty="0">
              <a:latin typeface="Gabriola" panose="04040605051002020D02" pitchFamily="82" charset="0"/>
            </a:endParaRPr>
          </a:p>
        </p:txBody>
      </p:sp>
      <p:pic>
        <p:nvPicPr>
          <p:cNvPr id="12" name="Рисунок 11">
            <a:extLst>
              <a:ext uri="{FF2B5EF4-FFF2-40B4-BE49-F238E27FC236}">
                <a16:creationId xmlns:a16="http://schemas.microsoft.com/office/drawing/2014/main" id="{16493B73-EEB7-4294-AB49-4370F9C380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51" r="17529"/>
          <a:stretch/>
        </p:blipFill>
        <p:spPr>
          <a:xfrm>
            <a:off x="784048" y="995100"/>
            <a:ext cx="4946065" cy="4540329"/>
          </a:xfrm>
          <a:prstGeom prst="rect">
            <a:avLst/>
          </a:prstGeom>
        </p:spPr>
      </p:pic>
    </p:spTree>
    <p:extLst>
      <p:ext uri="{BB962C8B-B14F-4D97-AF65-F5344CB8AC3E}">
        <p14:creationId xmlns:p14="http://schemas.microsoft.com/office/powerpoint/2010/main" val="1358193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3CD3FE1F-1689-442F-BDB8-81528F818F05}"/>
              </a:ext>
            </a:extLst>
          </p:cNvPr>
          <p:cNvGrpSpPr/>
          <p:nvPr/>
        </p:nvGrpSpPr>
        <p:grpSpPr>
          <a:xfrm>
            <a:off x="469556" y="683740"/>
            <a:ext cx="11236412" cy="5848866"/>
            <a:chOff x="567892" y="154004"/>
            <a:chExt cx="10992050" cy="6584523"/>
          </a:xfrm>
        </p:grpSpPr>
        <p:sp>
          <p:nvSpPr>
            <p:cNvPr id="3" name="TextBox 2">
              <a:extLst>
                <a:ext uri="{FF2B5EF4-FFF2-40B4-BE49-F238E27FC236}">
                  <a16:creationId xmlns:a16="http://schemas.microsoft.com/office/drawing/2014/main" id="{CA00C9F1-26C0-4D33-BE47-4D8DB28F6182}"/>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E46552AB-D674-45BD-94E6-F0145B6FD134}"/>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18467FE9-D8F6-4101-B8D9-8DA022BA4C06}"/>
              </a:ext>
            </a:extLst>
          </p:cNvPr>
          <p:cNvSpPr txBox="1"/>
          <p:nvPr/>
        </p:nvSpPr>
        <p:spPr>
          <a:xfrm>
            <a:off x="1030941" y="1874198"/>
            <a:ext cx="9521729" cy="2554545"/>
          </a:xfrm>
          <a:prstGeom prst="rect">
            <a:avLst/>
          </a:prstGeom>
          <a:noFill/>
        </p:spPr>
        <p:txBody>
          <a:bodyPr wrap="square" rtlCol="0">
            <a:spAutoFit/>
          </a:bodyPr>
          <a:lstStyle/>
          <a:p>
            <a:endParaRPr lang="ru-RU" sz="3200" dirty="0">
              <a:latin typeface="Gabriola" panose="04040605051002020D02" pitchFamily="82" charset="0"/>
            </a:endParaRPr>
          </a:p>
          <a:p>
            <a:pPr algn="just"/>
            <a:r>
              <a:rPr lang="ru-RU" sz="3200" dirty="0">
                <a:latin typeface="Gabriola" panose="04040605051002020D02" pitchFamily="82" charset="0"/>
              </a:rPr>
              <a:t>(По материалам коллективной монографии «</a:t>
            </a:r>
            <a:r>
              <a:rPr lang="ru-RU" sz="3200" dirty="0" err="1">
                <a:latin typeface="Gabriola" panose="04040605051002020D02" pitchFamily="82" charset="0"/>
              </a:rPr>
              <a:t>Этнопедагогика</a:t>
            </a:r>
            <a:r>
              <a:rPr lang="ru-RU" sz="3200" dirty="0">
                <a:latin typeface="Gabriola" panose="04040605051002020D02" pitchFamily="82" charset="0"/>
              </a:rPr>
              <a:t> семьи: ценностные аспекты» А.А. Валеев, Р.А. Валеева, В.Г. Закирова,                        Ф.А. </a:t>
            </a:r>
            <a:r>
              <a:rPr lang="ru-RU" sz="3200" dirty="0" err="1">
                <a:latin typeface="Gabriola" panose="04040605051002020D02" pitchFamily="82" charset="0"/>
              </a:rPr>
              <a:t>Ильдарханова</a:t>
            </a:r>
            <a:r>
              <a:rPr lang="ru-RU" sz="3200" dirty="0">
                <a:latin typeface="Gabriola" panose="04040605051002020D02" pitchFamily="82" charset="0"/>
              </a:rPr>
              <a:t>, </a:t>
            </a:r>
            <a:r>
              <a:rPr lang="ru-RU" sz="3200" dirty="0" err="1">
                <a:latin typeface="Gabriola" panose="04040605051002020D02" pitchFamily="82" charset="0"/>
              </a:rPr>
              <a:t>Г.И.Ильдарханова-Балчиклы</a:t>
            </a:r>
            <a:r>
              <a:rPr lang="ru-RU" sz="3200" dirty="0">
                <a:latin typeface="Gabriola" panose="04040605051002020D02" pitchFamily="82" charset="0"/>
              </a:rPr>
              <a:t>, З.Г. Нигматов,                  Г.Г. </a:t>
            </a:r>
            <a:r>
              <a:rPr lang="ru-RU" sz="3200" dirty="0" err="1">
                <a:latin typeface="Gabriola" panose="04040605051002020D02" pitchFamily="82" charset="0"/>
              </a:rPr>
              <a:t>Парфилова</a:t>
            </a:r>
            <a:r>
              <a:rPr lang="ru-RU" sz="3200" dirty="0">
                <a:latin typeface="Gabriola" panose="04040605051002020D02" pitchFamily="82" charset="0"/>
              </a:rPr>
              <a:t>, Р.Б. </a:t>
            </a:r>
            <a:r>
              <a:rPr lang="ru-RU" sz="3200" dirty="0" err="1">
                <a:latin typeface="Gabriola" panose="04040605051002020D02" pitchFamily="82" charset="0"/>
              </a:rPr>
              <a:t>Уленгова</a:t>
            </a:r>
            <a:r>
              <a:rPr lang="ru-RU" sz="3200" dirty="0">
                <a:latin typeface="Gabriola" panose="04040605051002020D02" pitchFamily="82" charset="0"/>
              </a:rPr>
              <a:t>. Казань, 2009)</a:t>
            </a:r>
          </a:p>
        </p:txBody>
      </p:sp>
      <p:sp>
        <p:nvSpPr>
          <p:cNvPr id="6" name="TextBox 5">
            <a:extLst>
              <a:ext uri="{FF2B5EF4-FFF2-40B4-BE49-F238E27FC236}">
                <a16:creationId xmlns:a16="http://schemas.microsoft.com/office/drawing/2014/main" id="{565EC62C-4AC9-4CF2-8AA1-CE8F035F6260}"/>
              </a:ext>
            </a:extLst>
          </p:cNvPr>
          <p:cNvSpPr txBox="1"/>
          <p:nvPr/>
        </p:nvSpPr>
        <p:spPr>
          <a:xfrm>
            <a:off x="1949822" y="950868"/>
            <a:ext cx="8292354" cy="861774"/>
          </a:xfrm>
          <a:prstGeom prst="rect">
            <a:avLst/>
          </a:prstGeom>
          <a:noFill/>
        </p:spPr>
        <p:txBody>
          <a:bodyPr wrap="square" rtlCol="0">
            <a:spAutoFit/>
          </a:bodyPr>
          <a:lstStyle/>
          <a:p>
            <a:r>
              <a:rPr lang="ru-RU" sz="3200" b="1" dirty="0">
                <a:solidFill>
                  <a:schemeClr val="accent1"/>
                </a:solidFill>
                <a:latin typeface="Gabriola" panose="04040605051002020D02" pitchFamily="82" charset="0"/>
              </a:rPr>
              <a:t>О   ПРИОБЩЕНИИ   К   ТРУДУ   В   ТАТАРСКОЙ   СЕМЬЕ</a:t>
            </a:r>
          </a:p>
          <a:p>
            <a:endParaRPr lang="ru-RU" dirty="0"/>
          </a:p>
        </p:txBody>
      </p:sp>
      <p:sp>
        <p:nvSpPr>
          <p:cNvPr id="7" name="TextBox 6">
            <a:extLst>
              <a:ext uri="{FF2B5EF4-FFF2-40B4-BE49-F238E27FC236}">
                <a16:creationId xmlns:a16="http://schemas.microsoft.com/office/drawing/2014/main" id="{2AD5B27B-BA5F-4554-9713-2518F3F0068D}"/>
              </a:ext>
            </a:extLst>
          </p:cNvPr>
          <p:cNvSpPr txBox="1"/>
          <p:nvPr/>
        </p:nvSpPr>
        <p:spPr>
          <a:xfrm>
            <a:off x="4954513" y="5597981"/>
            <a:ext cx="2084225" cy="461665"/>
          </a:xfrm>
          <a:prstGeom prst="rect">
            <a:avLst/>
          </a:prstGeom>
          <a:noFill/>
        </p:spPr>
        <p:txBody>
          <a:bodyPr wrap="none" rtlCol="0">
            <a:spAutoFit/>
          </a:bodyPr>
          <a:lstStyle/>
          <a:p>
            <a:r>
              <a:rPr lang="ru-RU" sz="2400" dirty="0">
                <a:latin typeface="Gabriola" panose="04040605051002020D02" pitchFamily="82" charset="0"/>
                <a:hlinkClick r:id="rId2" action="ppaction://hlinksldjump"/>
              </a:rPr>
              <a:t>Вернуться к карте</a:t>
            </a:r>
            <a:endParaRPr lang="ru-RU" sz="2400" dirty="0">
              <a:latin typeface="Gabriola" panose="04040605051002020D02" pitchFamily="82" charset="0"/>
            </a:endParaRPr>
          </a:p>
        </p:txBody>
      </p:sp>
      <p:sp>
        <p:nvSpPr>
          <p:cNvPr id="8" name="TextBox 7">
            <a:extLst>
              <a:ext uri="{FF2B5EF4-FFF2-40B4-BE49-F238E27FC236}">
                <a16:creationId xmlns:a16="http://schemas.microsoft.com/office/drawing/2014/main" id="{94947DB7-BC56-4495-89EC-FF21B7B89708}"/>
              </a:ext>
            </a:extLst>
          </p:cNvPr>
          <p:cNvSpPr txBox="1"/>
          <p:nvPr/>
        </p:nvSpPr>
        <p:spPr>
          <a:xfrm>
            <a:off x="10989363" y="5771126"/>
            <a:ext cx="298383" cy="369332"/>
          </a:xfrm>
          <a:prstGeom prst="rect">
            <a:avLst/>
          </a:prstGeom>
          <a:noFill/>
        </p:spPr>
        <p:txBody>
          <a:bodyPr wrap="square" rtlCol="0">
            <a:spAutoFit/>
          </a:bodyPr>
          <a:lstStyle/>
          <a:p>
            <a:r>
              <a:rPr lang="ru-RU" dirty="0"/>
              <a:t>1</a:t>
            </a:r>
          </a:p>
        </p:txBody>
      </p:sp>
    </p:spTree>
    <p:extLst>
      <p:ext uri="{BB962C8B-B14F-4D97-AF65-F5344CB8AC3E}">
        <p14:creationId xmlns:p14="http://schemas.microsoft.com/office/powerpoint/2010/main" val="115254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34000"/>
          </a:schemeClr>
        </a:solidFill>
        <a:effectLst/>
      </p:bgPr>
    </p:bg>
    <p:spTree>
      <p:nvGrpSpPr>
        <p:cNvPr id="1" name=""/>
        <p:cNvGrpSpPr/>
        <p:nvPr/>
      </p:nvGrpSpPr>
      <p:grpSpPr>
        <a:xfrm>
          <a:off x="0" y="0"/>
          <a:ext cx="0" cy="0"/>
          <a:chOff x="0" y="0"/>
          <a:chExt cx="0" cy="0"/>
        </a:xfrm>
      </p:grpSpPr>
      <p:grpSp>
        <p:nvGrpSpPr>
          <p:cNvPr id="13" name="Group 4">
            <a:extLst>
              <a:ext uri="{FF2B5EF4-FFF2-40B4-BE49-F238E27FC236}">
                <a16:creationId xmlns:a16="http://schemas.microsoft.com/office/drawing/2014/main" id="{13DC2B59-A4AD-4577-B57B-4C490FD22B3E}"/>
              </a:ext>
            </a:extLst>
          </p:cNvPr>
          <p:cNvGrpSpPr>
            <a:grpSpLocks noChangeAspect="1"/>
          </p:cNvGrpSpPr>
          <p:nvPr/>
        </p:nvGrpSpPr>
        <p:grpSpPr bwMode="auto">
          <a:xfrm>
            <a:off x="238897" y="193184"/>
            <a:ext cx="11598876" cy="6517224"/>
            <a:chOff x="69" y="-109"/>
            <a:chExt cx="7403" cy="4347"/>
          </a:xfrm>
        </p:grpSpPr>
        <p:sp>
          <p:nvSpPr>
            <p:cNvPr id="14" name="AutoShape 3">
              <a:extLst>
                <a:ext uri="{FF2B5EF4-FFF2-40B4-BE49-F238E27FC236}">
                  <a16:creationId xmlns:a16="http://schemas.microsoft.com/office/drawing/2014/main" id="{94864F1A-6BA8-4F3B-8FB2-A0320294D557}"/>
                </a:ext>
              </a:extLst>
            </p:cNvPr>
            <p:cNvSpPr>
              <a:spLocks noChangeAspect="1" noChangeArrowheads="1" noTextEdit="1"/>
            </p:cNvSpPr>
            <p:nvPr/>
          </p:nvSpPr>
          <p:spPr bwMode="auto">
            <a:xfrm>
              <a:off x="69" y="-109"/>
              <a:ext cx="7403" cy="4347"/>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5" name="Freeform 5">
              <a:extLst>
                <a:ext uri="{FF2B5EF4-FFF2-40B4-BE49-F238E27FC236}">
                  <a16:creationId xmlns:a16="http://schemas.microsoft.com/office/drawing/2014/main" id="{89ACE11E-1121-41DB-9061-A4F457D30302}"/>
                </a:ext>
              </a:extLst>
            </p:cNvPr>
            <p:cNvSpPr>
              <a:spLocks/>
            </p:cNvSpPr>
            <p:nvPr/>
          </p:nvSpPr>
          <p:spPr bwMode="auto">
            <a:xfrm>
              <a:off x="1382" y="1207"/>
              <a:ext cx="419" cy="536"/>
            </a:xfrm>
            <a:custGeom>
              <a:avLst/>
              <a:gdLst>
                <a:gd name="T0" fmla="*/ 119 w 460"/>
                <a:gd name="T1" fmla="*/ 334 h 589"/>
                <a:gd name="T2" fmla="*/ 113 w 460"/>
                <a:gd name="T3" fmla="*/ 305 h 589"/>
                <a:gd name="T4" fmla="*/ 126 w 460"/>
                <a:gd name="T5" fmla="*/ 292 h 589"/>
                <a:gd name="T6" fmla="*/ 134 w 460"/>
                <a:gd name="T7" fmla="*/ 270 h 589"/>
                <a:gd name="T8" fmla="*/ 153 w 460"/>
                <a:gd name="T9" fmla="*/ 288 h 589"/>
                <a:gd name="T10" fmla="*/ 138 w 460"/>
                <a:gd name="T11" fmla="*/ 303 h 589"/>
                <a:gd name="T12" fmla="*/ 132 w 460"/>
                <a:gd name="T13" fmla="*/ 332 h 589"/>
                <a:gd name="T14" fmla="*/ 150 w 460"/>
                <a:gd name="T15" fmla="*/ 340 h 589"/>
                <a:gd name="T16" fmla="*/ 159 w 460"/>
                <a:gd name="T17" fmla="*/ 388 h 589"/>
                <a:gd name="T18" fmla="*/ 176 w 460"/>
                <a:gd name="T19" fmla="*/ 417 h 589"/>
                <a:gd name="T20" fmla="*/ 185 w 460"/>
                <a:gd name="T21" fmla="*/ 443 h 589"/>
                <a:gd name="T22" fmla="*/ 197 w 460"/>
                <a:gd name="T23" fmla="*/ 470 h 589"/>
                <a:gd name="T24" fmla="*/ 222 w 460"/>
                <a:gd name="T25" fmla="*/ 495 h 589"/>
                <a:gd name="T26" fmla="*/ 222 w 460"/>
                <a:gd name="T27" fmla="*/ 530 h 589"/>
                <a:gd name="T28" fmla="*/ 246 w 460"/>
                <a:gd name="T29" fmla="*/ 554 h 589"/>
                <a:gd name="T30" fmla="*/ 284 w 460"/>
                <a:gd name="T31" fmla="*/ 576 h 589"/>
                <a:gd name="T32" fmla="*/ 319 w 460"/>
                <a:gd name="T33" fmla="*/ 589 h 589"/>
                <a:gd name="T34" fmla="*/ 360 w 460"/>
                <a:gd name="T35" fmla="*/ 581 h 589"/>
                <a:gd name="T36" fmla="*/ 396 w 460"/>
                <a:gd name="T37" fmla="*/ 581 h 589"/>
                <a:gd name="T38" fmla="*/ 431 w 460"/>
                <a:gd name="T39" fmla="*/ 547 h 589"/>
                <a:gd name="T40" fmla="*/ 453 w 460"/>
                <a:gd name="T41" fmla="*/ 507 h 589"/>
                <a:gd name="T42" fmla="*/ 459 w 460"/>
                <a:gd name="T43" fmla="*/ 460 h 589"/>
                <a:gd name="T44" fmla="*/ 460 w 460"/>
                <a:gd name="T45" fmla="*/ 431 h 589"/>
                <a:gd name="T46" fmla="*/ 437 w 460"/>
                <a:gd name="T47" fmla="*/ 408 h 589"/>
                <a:gd name="T48" fmla="*/ 437 w 460"/>
                <a:gd name="T49" fmla="*/ 369 h 589"/>
                <a:gd name="T50" fmla="*/ 429 w 460"/>
                <a:gd name="T51" fmla="*/ 350 h 589"/>
                <a:gd name="T52" fmla="*/ 435 w 460"/>
                <a:gd name="T53" fmla="*/ 318 h 589"/>
                <a:gd name="T54" fmla="*/ 435 w 460"/>
                <a:gd name="T55" fmla="*/ 280 h 589"/>
                <a:gd name="T56" fmla="*/ 425 w 460"/>
                <a:gd name="T57" fmla="*/ 244 h 589"/>
                <a:gd name="T58" fmla="*/ 403 w 460"/>
                <a:gd name="T59" fmla="*/ 222 h 589"/>
                <a:gd name="T60" fmla="*/ 403 w 460"/>
                <a:gd name="T61" fmla="*/ 192 h 589"/>
                <a:gd name="T62" fmla="*/ 384 w 460"/>
                <a:gd name="T63" fmla="*/ 182 h 589"/>
                <a:gd name="T64" fmla="*/ 384 w 460"/>
                <a:gd name="T65" fmla="*/ 155 h 589"/>
                <a:gd name="T66" fmla="*/ 368 w 460"/>
                <a:gd name="T67" fmla="*/ 138 h 589"/>
                <a:gd name="T68" fmla="*/ 345 w 460"/>
                <a:gd name="T69" fmla="*/ 126 h 589"/>
                <a:gd name="T70" fmla="*/ 345 w 460"/>
                <a:gd name="T71" fmla="*/ 102 h 589"/>
                <a:gd name="T72" fmla="*/ 339 w 460"/>
                <a:gd name="T73" fmla="*/ 77 h 589"/>
                <a:gd name="T74" fmla="*/ 353 w 460"/>
                <a:gd name="T75" fmla="*/ 63 h 589"/>
                <a:gd name="T76" fmla="*/ 367 w 460"/>
                <a:gd name="T77" fmla="*/ 78 h 589"/>
                <a:gd name="T78" fmla="*/ 382 w 460"/>
                <a:gd name="T79" fmla="*/ 87 h 589"/>
                <a:gd name="T80" fmla="*/ 375 w 460"/>
                <a:gd name="T81" fmla="*/ 64 h 589"/>
                <a:gd name="T82" fmla="*/ 375 w 460"/>
                <a:gd name="T83" fmla="*/ 43 h 589"/>
                <a:gd name="T84" fmla="*/ 344 w 460"/>
                <a:gd name="T85" fmla="*/ 42 h 589"/>
                <a:gd name="T86" fmla="*/ 322 w 460"/>
                <a:gd name="T87" fmla="*/ 44 h 589"/>
                <a:gd name="T88" fmla="*/ 327 w 460"/>
                <a:gd name="T89" fmla="*/ 17 h 589"/>
                <a:gd name="T90" fmla="*/ 305 w 460"/>
                <a:gd name="T91" fmla="*/ 33 h 589"/>
                <a:gd name="T92" fmla="*/ 287 w 460"/>
                <a:gd name="T93" fmla="*/ 14 h 589"/>
                <a:gd name="T94" fmla="*/ 265 w 460"/>
                <a:gd name="T95" fmla="*/ 14 h 589"/>
                <a:gd name="T96" fmla="*/ 227 w 460"/>
                <a:gd name="T97" fmla="*/ 0 h 589"/>
                <a:gd name="T98" fmla="*/ 172 w 460"/>
                <a:gd name="T99" fmla="*/ 27 h 589"/>
                <a:gd name="T100" fmla="*/ 130 w 460"/>
                <a:gd name="T101" fmla="*/ 48 h 589"/>
                <a:gd name="T102" fmla="*/ 130 w 460"/>
                <a:gd name="T103" fmla="*/ 119 h 589"/>
                <a:gd name="T104" fmla="*/ 110 w 460"/>
                <a:gd name="T105" fmla="*/ 155 h 589"/>
                <a:gd name="T106" fmla="*/ 43 w 460"/>
                <a:gd name="T107" fmla="*/ 155 h 589"/>
                <a:gd name="T108" fmla="*/ 3 w 460"/>
                <a:gd name="T109" fmla="*/ 195 h 589"/>
                <a:gd name="T110" fmla="*/ 0 w 460"/>
                <a:gd name="T111" fmla="*/ 219 h 589"/>
                <a:gd name="T112" fmla="*/ 63 w 460"/>
                <a:gd name="T113" fmla="*/ 275 h 589"/>
                <a:gd name="T114" fmla="*/ 60 w 460"/>
                <a:gd name="T115" fmla="*/ 299 h 589"/>
                <a:gd name="T116" fmla="*/ 53 w 460"/>
                <a:gd name="T117" fmla="*/ 318 h 589"/>
                <a:gd name="T118" fmla="*/ 67 w 460"/>
                <a:gd name="T119" fmla="*/ 332 h 589"/>
                <a:gd name="T120" fmla="*/ 89 w 460"/>
                <a:gd name="T121" fmla="*/ 327 h 589"/>
                <a:gd name="T122" fmla="*/ 102 w 460"/>
                <a:gd name="T123" fmla="*/ 335 h 589"/>
                <a:gd name="T124" fmla="*/ 119 w 460"/>
                <a:gd name="T125" fmla="*/ 33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 h="589">
                  <a:moveTo>
                    <a:pt x="119" y="334"/>
                  </a:moveTo>
                  <a:lnTo>
                    <a:pt x="113" y="305"/>
                  </a:lnTo>
                  <a:lnTo>
                    <a:pt x="126" y="292"/>
                  </a:lnTo>
                  <a:lnTo>
                    <a:pt x="134" y="270"/>
                  </a:lnTo>
                  <a:lnTo>
                    <a:pt x="153" y="288"/>
                  </a:lnTo>
                  <a:lnTo>
                    <a:pt x="138" y="303"/>
                  </a:lnTo>
                  <a:lnTo>
                    <a:pt x="132" y="332"/>
                  </a:lnTo>
                  <a:lnTo>
                    <a:pt x="150" y="340"/>
                  </a:lnTo>
                  <a:lnTo>
                    <a:pt x="159" y="388"/>
                  </a:lnTo>
                  <a:lnTo>
                    <a:pt x="176" y="417"/>
                  </a:lnTo>
                  <a:lnTo>
                    <a:pt x="185" y="443"/>
                  </a:lnTo>
                  <a:lnTo>
                    <a:pt x="197" y="470"/>
                  </a:lnTo>
                  <a:lnTo>
                    <a:pt x="222" y="495"/>
                  </a:lnTo>
                  <a:lnTo>
                    <a:pt x="222" y="530"/>
                  </a:lnTo>
                  <a:lnTo>
                    <a:pt x="246" y="554"/>
                  </a:lnTo>
                  <a:lnTo>
                    <a:pt x="284" y="576"/>
                  </a:lnTo>
                  <a:lnTo>
                    <a:pt x="319" y="589"/>
                  </a:lnTo>
                  <a:lnTo>
                    <a:pt x="360" y="581"/>
                  </a:lnTo>
                  <a:lnTo>
                    <a:pt x="396" y="581"/>
                  </a:lnTo>
                  <a:lnTo>
                    <a:pt x="431" y="547"/>
                  </a:lnTo>
                  <a:lnTo>
                    <a:pt x="453" y="507"/>
                  </a:lnTo>
                  <a:lnTo>
                    <a:pt x="459" y="460"/>
                  </a:lnTo>
                  <a:lnTo>
                    <a:pt x="460" y="431"/>
                  </a:lnTo>
                  <a:lnTo>
                    <a:pt x="437" y="408"/>
                  </a:lnTo>
                  <a:lnTo>
                    <a:pt x="437" y="369"/>
                  </a:lnTo>
                  <a:lnTo>
                    <a:pt x="429" y="350"/>
                  </a:lnTo>
                  <a:lnTo>
                    <a:pt x="435" y="318"/>
                  </a:lnTo>
                  <a:lnTo>
                    <a:pt x="435" y="280"/>
                  </a:lnTo>
                  <a:lnTo>
                    <a:pt x="425" y="244"/>
                  </a:lnTo>
                  <a:lnTo>
                    <a:pt x="403" y="222"/>
                  </a:lnTo>
                  <a:lnTo>
                    <a:pt x="403" y="192"/>
                  </a:lnTo>
                  <a:lnTo>
                    <a:pt x="384" y="182"/>
                  </a:lnTo>
                  <a:lnTo>
                    <a:pt x="384" y="155"/>
                  </a:lnTo>
                  <a:lnTo>
                    <a:pt x="368" y="138"/>
                  </a:lnTo>
                  <a:lnTo>
                    <a:pt x="345" y="126"/>
                  </a:lnTo>
                  <a:lnTo>
                    <a:pt x="345" y="102"/>
                  </a:lnTo>
                  <a:lnTo>
                    <a:pt x="339" y="77"/>
                  </a:lnTo>
                  <a:lnTo>
                    <a:pt x="353" y="63"/>
                  </a:lnTo>
                  <a:lnTo>
                    <a:pt x="367" y="78"/>
                  </a:lnTo>
                  <a:lnTo>
                    <a:pt x="382" y="87"/>
                  </a:lnTo>
                  <a:lnTo>
                    <a:pt x="375" y="64"/>
                  </a:lnTo>
                  <a:lnTo>
                    <a:pt x="375" y="43"/>
                  </a:lnTo>
                  <a:lnTo>
                    <a:pt x="344" y="42"/>
                  </a:lnTo>
                  <a:lnTo>
                    <a:pt x="322" y="44"/>
                  </a:lnTo>
                  <a:lnTo>
                    <a:pt x="327" y="17"/>
                  </a:lnTo>
                  <a:lnTo>
                    <a:pt x="305" y="33"/>
                  </a:lnTo>
                  <a:lnTo>
                    <a:pt x="287" y="14"/>
                  </a:lnTo>
                  <a:lnTo>
                    <a:pt x="265" y="14"/>
                  </a:lnTo>
                  <a:lnTo>
                    <a:pt x="227" y="0"/>
                  </a:lnTo>
                  <a:lnTo>
                    <a:pt x="172" y="27"/>
                  </a:lnTo>
                  <a:lnTo>
                    <a:pt x="130" y="48"/>
                  </a:lnTo>
                  <a:lnTo>
                    <a:pt x="130" y="119"/>
                  </a:lnTo>
                  <a:lnTo>
                    <a:pt x="110" y="155"/>
                  </a:lnTo>
                  <a:lnTo>
                    <a:pt x="43" y="155"/>
                  </a:lnTo>
                  <a:lnTo>
                    <a:pt x="3" y="195"/>
                  </a:lnTo>
                  <a:lnTo>
                    <a:pt x="0" y="219"/>
                  </a:lnTo>
                  <a:lnTo>
                    <a:pt x="63" y="275"/>
                  </a:lnTo>
                  <a:lnTo>
                    <a:pt x="60" y="299"/>
                  </a:lnTo>
                  <a:lnTo>
                    <a:pt x="53" y="318"/>
                  </a:lnTo>
                  <a:lnTo>
                    <a:pt x="67" y="332"/>
                  </a:lnTo>
                  <a:lnTo>
                    <a:pt x="89" y="327"/>
                  </a:lnTo>
                  <a:lnTo>
                    <a:pt x="102" y="335"/>
                  </a:lnTo>
                  <a:lnTo>
                    <a:pt x="119" y="334"/>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6">
              <a:extLst>
                <a:ext uri="{FF2B5EF4-FFF2-40B4-BE49-F238E27FC236}">
                  <a16:creationId xmlns:a16="http://schemas.microsoft.com/office/drawing/2014/main" id="{3EA66814-2F38-4C48-98D6-38114E857B19}"/>
                </a:ext>
              </a:extLst>
            </p:cNvPr>
            <p:cNvSpPr>
              <a:spLocks/>
            </p:cNvSpPr>
            <p:nvPr/>
          </p:nvSpPr>
          <p:spPr bwMode="auto">
            <a:xfrm>
              <a:off x="515" y="1844"/>
              <a:ext cx="239" cy="378"/>
            </a:xfrm>
            <a:custGeom>
              <a:avLst/>
              <a:gdLst>
                <a:gd name="T0" fmla="*/ 84 w 263"/>
                <a:gd name="T1" fmla="*/ 392 h 414"/>
                <a:gd name="T2" fmla="*/ 102 w 263"/>
                <a:gd name="T3" fmla="*/ 414 h 414"/>
                <a:gd name="T4" fmla="*/ 110 w 263"/>
                <a:gd name="T5" fmla="*/ 392 h 414"/>
                <a:gd name="T6" fmla="*/ 128 w 263"/>
                <a:gd name="T7" fmla="*/ 392 h 414"/>
                <a:gd name="T8" fmla="*/ 136 w 263"/>
                <a:gd name="T9" fmla="*/ 378 h 414"/>
                <a:gd name="T10" fmla="*/ 143 w 263"/>
                <a:gd name="T11" fmla="*/ 362 h 414"/>
                <a:gd name="T12" fmla="*/ 146 w 263"/>
                <a:gd name="T13" fmla="*/ 335 h 414"/>
                <a:gd name="T14" fmla="*/ 157 w 263"/>
                <a:gd name="T15" fmla="*/ 323 h 414"/>
                <a:gd name="T16" fmla="*/ 159 w 263"/>
                <a:gd name="T17" fmla="*/ 307 h 414"/>
                <a:gd name="T18" fmla="*/ 180 w 263"/>
                <a:gd name="T19" fmla="*/ 290 h 414"/>
                <a:gd name="T20" fmla="*/ 168 w 263"/>
                <a:gd name="T21" fmla="*/ 279 h 414"/>
                <a:gd name="T22" fmla="*/ 179 w 263"/>
                <a:gd name="T23" fmla="*/ 269 h 414"/>
                <a:gd name="T24" fmla="*/ 191 w 263"/>
                <a:gd name="T25" fmla="*/ 263 h 414"/>
                <a:gd name="T26" fmla="*/ 191 w 263"/>
                <a:gd name="T27" fmla="*/ 245 h 414"/>
                <a:gd name="T28" fmla="*/ 202 w 263"/>
                <a:gd name="T29" fmla="*/ 239 h 414"/>
                <a:gd name="T30" fmla="*/ 215 w 263"/>
                <a:gd name="T31" fmla="*/ 226 h 414"/>
                <a:gd name="T32" fmla="*/ 232 w 263"/>
                <a:gd name="T33" fmla="*/ 218 h 414"/>
                <a:gd name="T34" fmla="*/ 238 w 263"/>
                <a:gd name="T35" fmla="*/ 199 h 414"/>
                <a:gd name="T36" fmla="*/ 224 w 263"/>
                <a:gd name="T37" fmla="*/ 189 h 414"/>
                <a:gd name="T38" fmla="*/ 220 w 263"/>
                <a:gd name="T39" fmla="*/ 178 h 414"/>
                <a:gd name="T40" fmla="*/ 230 w 263"/>
                <a:gd name="T41" fmla="*/ 169 h 414"/>
                <a:gd name="T42" fmla="*/ 230 w 263"/>
                <a:gd name="T43" fmla="*/ 152 h 414"/>
                <a:gd name="T44" fmla="*/ 239 w 263"/>
                <a:gd name="T45" fmla="*/ 142 h 414"/>
                <a:gd name="T46" fmla="*/ 261 w 263"/>
                <a:gd name="T47" fmla="*/ 140 h 414"/>
                <a:gd name="T48" fmla="*/ 256 w 263"/>
                <a:gd name="T49" fmla="*/ 115 h 414"/>
                <a:gd name="T50" fmla="*/ 263 w 263"/>
                <a:gd name="T51" fmla="*/ 91 h 414"/>
                <a:gd name="T52" fmla="*/ 254 w 263"/>
                <a:gd name="T53" fmla="*/ 73 h 414"/>
                <a:gd name="T54" fmla="*/ 253 w 263"/>
                <a:gd name="T55" fmla="*/ 54 h 414"/>
                <a:gd name="T56" fmla="*/ 237 w 263"/>
                <a:gd name="T57" fmla="*/ 37 h 414"/>
                <a:gd name="T58" fmla="*/ 245 w 263"/>
                <a:gd name="T59" fmla="*/ 19 h 414"/>
                <a:gd name="T60" fmla="*/ 229 w 263"/>
                <a:gd name="T61" fmla="*/ 1 h 414"/>
                <a:gd name="T62" fmla="*/ 199 w 263"/>
                <a:gd name="T63" fmla="*/ 0 h 414"/>
                <a:gd name="T64" fmla="*/ 177 w 263"/>
                <a:gd name="T65" fmla="*/ 30 h 414"/>
                <a:gd name="T66" fmla="*/ 150 w 263"/>
                <a:gd name="T67" fmla="*/ 40 h 414"/>
                <a:gd name="T68" fmla="*/ 148 w 263"/>
                <a:gd name="T69" fmla="*/ 60 h 414"/>
                <a:gd name="T70" fmla="*/ 134 w 263"/>
                <a:gd name="T71" fmla="*/ 76 h 414"/>
                <a:gd name="T72" fmla="*/ 101 w 263"/>
                <a:gd name="T73" fmla="*/ 78 h 414"/>
                <a:gd name="T74" fmla="*/ 88 w 263"/>
                <a:gd name="T75" fmla="*/ 93 h 414"/>
                <a:gd name="T76" fmla="*/ 88 w 263"/>
                <a:gd name="T77" fmla="*/ 121 h 414"/>
                <a:gd name="T78" fmla="*/ 57 w 263"/>
                <a:gd name="T79" fmla="*/ 140 h 414"/>
                <a:gd name="T80" fmla="*/ 36 w 263"/>
                <a:gd name="T81" fmla="*/ 146 h 414"/>
                <a:gd name="T82" fmla="*/ 43 w 263"/>
                <a:gd name="T83" fmla="*/ 169 h 414"/>
                <a:gd name="T84" fmla="*/ 28 w 263"/>
                <a:gd name="T85" fmla="*/ 195 h 414"/>
                <a:gd name="T86" fmla="*/ 4 w 263"/>
                <a:gd name="T87" fmla="*/ 220 h 414"/>
                <a:gd name="T88" fmla="*/ 0 w 263"/>
                <a:gd name="T89" fmla="*/ 238 h 414"/>
                <a:gd name="T90" fmla="*/ 11 w 263"/>
                <a:gd name="T91" fmla="*/ 264 h 414"/>
                <a:gd name="T92" fmla="*/ 30 w 263"/>
                <a:gd name="T93" fmla="*/ 282 h 414"/>
                <a:gd name="T94" fmla="*/ 23 w 263"/>
                <a:gd name="T95" fmla="*/ 303 h 414"/>
                <a:gd name="T96" fmla="*/ 15 w 263"/>
                <a:gd name="T97" fmla="*/ 323 h 414"/>
                <a:gd name="T98" fmla="*/ 40 w 263"/>
                <a:gd name="T99" fmla="*/ 329 h 414"/>
                <a:gd name="T100" fmla="*/ 62 w 263"/>
                <a:gd name="T101" fmla="*/ 350 h 414"/>
                <a:gd name="T102" fmla="*/ 62 w 263"/>
                <a:gd name="T103" fmla="*/ 394 h 414"/>
                <a:gd name="T104" fmla="*/ 84 w 263"/>
                <a:gd name="T105" fmla="*/ 39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3" h="414">
                  <a:moveTo>
                    <a:pt x="84" y="392"/>
                  </a:moveTo>
                  <a:lnTo>
                    <a:pt x="102" y="414"/>
                  </a:lnTo>
                  <a:lnTo>
                    <a:pt x="110" y="392"/>
                  </a:lnTo>
                  <a:lnTo>
                    <a:pt x="128" y="392"/>
                  </a:lnTo>
                  <a:lnTo>
                    <a:pt x="136" y="378"/>
                  </a:lnTo>
                  <a:lnTo>
                    <a:pt x="143" y="362"/>
                  </a:lnTo>
                  <a:lnTo>
                    <a:pt x="146" y="335"/>
                  </a:lnTo>
                  <a:lnTo>
                    <a:pt x="157" y="323"/>
                  </a:lnTo>
                  <a:lnTo>
                    <a:pt x="159" y="307"/>
                  </a:lnTo>
                  <a:lnTo>
                    <a:pt x="180" y="290"/>
                  </a:lnTo>
                  <a:lnTo>
                    <a:pt x="168" y="279"/>
                  </a:lnTo>
                  <a:lnTo>
                    <a:pt x="179" y="269"/>
                  </a:lnTo>
                  <a:lnTo>
                    <a:pt x="191" y="263"/>
                  </a:lnTo>
                  <a:lnTo>
                    <a:pt x="191" y="245"/>
                  </a:lnTo>
                  <a:lnTo>
                    <a:pt x="202" y="239"/>
                  </a:lnTo>
                  <a:lnTo>
                    <a:pt x="215" y="226"/>
                  </a:lnTo>
                  <a:lnTo>
                    <a:pt x="232" y="218"/>
                  </a:lnTo>
                  <a:lnTo>
                    <a:pt x="238" y="199"/>
                  </a:lnTo>
                  <a:lnTo>
                    <a:pt x="224" y="189"/>
                  </a:lnTo>
                  <a:lnTo>
                    <a:pt x="220" y="178"/>
                  </a:lnTo>
                  <a:lnTo>
                    <a:pt x="230" y="169"/>
                  </a:lnTo>
                  <a:lnTo>
                    <a:pt x="230" y="152"/>
                  </a:lnTo>
                  <a:lnTo>
                    <a:pt x="239" y="142"/>
                  </a:lnTo>
                  <a:lnTo>
                    <a:pt x="261" y="140"/>
                  </a:lnTo>
                  <a:lnTo>
                    <a:pt x="256" y="115"/>
                  </a:lnTo>
                  <a:lnTo>
                    <a:pt x="263" y="91"/>
                  </a:lnTo>
                  <a:lnTo>
                    <a:pt x="254" y="73"/>
                  </a:lnTo>
                  <a:lnTo>
                    <a:pt x="253" y="54"/>
                  </a:lnTo>
                  <a:lnTo>
                    <a:pt x="237" y="37"/>
                  </a:lnTo>
                  <a:lnTo>
                    <a:pt x="245" y="19"/>
                  </a:lnTo>
                  <a:lnTo>
                    <a:pt x="229" y="1"/>
                  </a:lnTo>
                  <a:lnTo>
                    <a:pt x="199" y="0"/>
                  </a:lnTo>
                  <a:lnTo>
                    <a:pt x="177" y="30"/>
                  </a:lnTo>
                  <a:lnTo>
                    <a:pt x="150" y="40"/>
                  </a:lnTo>
                  <a:lnTo>
                    <a:pt x="148" y="60"/>
                  </a:lnTo>
                  <a:lnTo>
                    <a:pt x="134" y="76"/>
                  </a:lnTo>
                  <a:lnTo>
                    <a:pt x="101" y="78"/>
                  </a:lnTo>
                  <a:lnTo>
                    <a:pt x="88" y="93"/>
                  </a:lnTo>
                  <a:lnTo>
                    <a:pt x="88" y="121"/>
                  </a:lnTo>
                  <a:lnTo>
                    <a:pt x="57" y="140"/>
                  </a:lnTo>
                  <a:lnTo>
                    <a:pt x="36" y="146"/>
                  </a:lnTo>
                  <a:lnTo>
                    <a:pt x="43" y="169"/>
                  </a:lnTo>
                  <a:lnTo>
                    <a:pt x="28" y="195"/>
                  </a:lnTo>
                  <a:lnTo>
                    <a:pt x="4" y="220"/>
                  </a:lnTo>
                  <a:lnTo>
                    <a:pt x="0" y="238"/>
                  </a:lnTo>
                  <a:lnTo>
                    <a:pt x="11" y="264"/>
                  </a:lnTo>
                  <a:lnTo>
                    <a:pt x="30" y="282"/>
                  </a:lnTo>
                  <a:lnTo>
                    <a:pt x="23" y="303"/>
                  </a:lnTo>
                  <a:lnTo>
                    <a:pt x="15" y="323"/>
                  </a:lnTo>
                  <a:lnTo>
                    <a:pt x="40" y="329"/>
                  </a:lnTo>
                  <a:lnTo>
                    <a:pt x="62" y="350"/>
                  </a:lnTo>
                  <a:lnTo>
                    <a:pt x="62" y="394"/>
                  </a:lnTo>
                  <a:lnTo>
                    <a:pt x="84" y="392"/>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7" name="Freeform 7">
              <a:extLst>
                <a:ext uri="{FF2B5EF4-FFF2-40B4-BE49-F238E27FC236}">
                  <a16:creationId xmlns:a16="http://schemas.microsoft.com/office/drawing/2014/main" id="{3FB24318-09D7-4AB2-BB42-38C39F72364B}"/>
                </a:ext>
              </a:extLst>
            </p:cNvPr>
            <p:cNvSpPr>
              <a:spLocks/>
            </p:cNvSpPr>
            <p:nvPr/>
          </p:nvSpPr>
          <p:spPr bwMode="auto">
            <a:xfrm>
              <a:off x="476" y="2202"/>
              <a:ext cx="297" cy="257"/>
            </a:xfrm>
            <a:custGeom>
              <a:avLst/>
              <a:gdLst>
                <a:gd name="T0" fmla="*/ 80 w 326"/>
                <a:gd name="T1" fmla="*/ 23 h 283"/>
                <a:gd name="T2" fmla="*/ 70 w 326"/>
                <a:gd name="T3" fmla="*/ 43 h 283"/>
                <a:gd name="T4" fmla="*/ 44 w 326"/>
                <a:gd name="T5" fmla="*/ 51 h 283"/>
                <a:gd name="T6" fmla="*/ 34 w 326"/>
                <a:gd name="T7" fmla="*/ 79 h 283"/>
                <a:gd name="T8" fmla="*/ 20 w 326"/>
                <a:gd name="T9" fmla="*/ 113 h 283"/>
                <a:gd name="T10" fmla="*/ 12 w 326"/>
                <a:gd name="T11" fmla="*/ 144 h 283"/>
                <a:gd name="T12" fmla="*/ 13 w 326"/>
                <a:gd name="T13" fmla="*/ 167 h 283"/>
                <a:gd name="T14" fmla="*/ 0 w 326"/>
                <a:gd name="T15" fmla="*/ 176 h 283"/>
                <a:gd name="T16" fmla="*/ 20 w 326"/>
                <a:gd name="T17" fmla="*/ 195 h 283"/>
                <a:gd name="T18" fmla="*/ 12 w 326"/>
                <a:gd name="T19" fmla="*/ 224 h 283"/>
                <a:gd name="T20" fmla="*/ 5 w 326"/>
                <a:gd name="T21" fmla="*/ 250 h 283"/>
                <a:gd name="T22" fmla="*/ 25 w 326"/>
                <a:gd name="T23" fmla="*/ 260 h 283"/>
                <a:gd name="T24" fmla="*/ 25 w 326"/>
                <a:gd name="T25" fmla="*/ 283 h 283"/>
                <a:gd name="T26" fmla="*/ 37 w 326"/>
                <a:gd name="T27" fmla="*/ 271 h 283"/>
                <a:gd name="T28" fmla="*/ 50 w 326"/>
                <a:gd name="T29" fmla="*/ 250 h 283"/>
                <a:gd name="T30" fmla="*/ 67 w 326"/>
                <a:gd name="T31" fmla="*/ 251 h 283"/>
                <a:gd name="T32" fmla="*/ 87 w 326"/>
                <a:gd name="T33" fmla="*/ 241 h 283"/>
                <a:gd name="T34" fmla="*/ 104 w 326"/>
                <a:gd name="T35" fmla="*/ 238 h 283"/>
                <a:gd name="T36" fmla="*/ 123 w 326"/>
                <a:gd name="T37" fmla="*/ 219 h 283"/>
                <a:gd name="T38" fmla="*/ 141 w 326"/>
                <a:gd name="T39" fmla="*/ 219 h 283"/>
                <a:gd name="T40" fmla="*/ 154 w 326"/>
                <a:gd name="T41" fmla="*/ 232 h 283"/>
                <a:gd name="T42" fmla="*/ 158 w 326"/>
                <a:gd name="T43" fmla="*/ 247 h 283"/>
                <a:gd name="T44" fmla="*/ 177 w 326"/>
                <a:gd name="T45" fmla="*/ 249 h 283"/>
                <a:gd name="T46" fmla="*/ 183 w 326"/>
                <a:gd name="T47" fmla="*/ 243 h 283"/>
                <a:gd name="T48" fmla="*/ 194 w 326"/>
                <a:gd name="T49" fmla="*/ 246 h 283"/>
                <a:gd name="T50" fmla="*/ 212 w 326"/>
                <a:gd name="T51" fmla="*/ 260 h 283"/>
                <a:gd name="T52" fmla="*/ 227 w 326"/>
                <a:gd name="T53" fmla="*/ 249 h 283"/>
                <a:gd name="T54" fmla="*/ 245 w 326"/>
                <a:gd name="T55" fmla="*/ 249 h 283"/>
                <a:gd name="T56" fmla="*/ 269 w 326"/>
                <a:gd name="T57" fmla="*/ 244 h 283"/>
                <a:gd name="T58" fmla="*/ 278 w 326"/>
                <a:gd name="T59" fmla="*/ 230 h 283"/>
                <a:gd name="T60" fmla="*/ 296 w 326"/>
                <a:gd name="T61" fmla="*/ 212 h 283"/>
                <a:gd name="T62" fmla="*/ 319 w 326"/>
                <a:gd name="T63" fmla="*/ 202 h 283"/>
                <a:gd name="T64" fmla="*/ 326 w 326"/>
                <a:gd name="T65" fmla="*/ 181 h 283"/>
                <a:gd name="T66" fmla="*/ 319 w 326"/>
                <a:gd name="T67" fmla="*/ 167 h 283"/>
                <a:gd name="T68" fmla="*/ 304 w 326"/>
                <a:gd name="T69" fmla="*/ 155 h 283"/>
                <a:gd name="T70" fmla="*/ 294 w 326"/>
                <a:gd name="T71" fmla="*/ 135 h 283"/>
                <a:gd name="T72" fmla="*/ 283 w 326"/>
                <a:gd name="T73" fmla="*/ 125 h 283"/>
                <a:gd name="T74" fmla="*/ 283 w 326"/>
                <a:gd name="T75" fmla="*/ 111 h 283"/>
                <a:gd name="T76" fmla="*/ 261 w 326"/>
                <a:gd name="T77" fmla="*/ 105 h 283"/>
                <a:gd name="T78" fmla="*/ 241 w 326"/>
                <a:gd name="T79" fmla="*/ 111 h 283"/>
                <a:gd name="T80" fmla="*/ 215 w 326"/>
                <a:gd name="T81" fmla="*/ 105 h 283"/>
                <a:gd name="T82" fmla="*/ 202 w 326"/>
                <a:gd name="T83" fmla="*/ 92 h 283"/>
                <a:gd name="T84" fmla="*/ 183 w 326"/>
                <a:gd name="T85" fmla="*/ 81 h 283"/>
                <a:gd name="T86" fmla="*/ 168 w 326"/>
                <a:gd name="T87" fmla="*/ 66 h 283"/>
                <a:gd name="T88" fmla="*/ 164 w 326"/>
                <a:gd name="T89" fmla="*/ 39 h 283"/>
                <a:gd name="T90" fmla="*/ 146 w 326"/>
                <a:gd name="T91" fmla="*/ 30 h 283"/>
                <a:gd name="T92" fmla="*/ 144 w 326"/>
                <a:gd name="T93" fmla="*/ 22 h 283"/>
                <a:gd name="T94" fmla="*/ 126 w 326"/>
                <a:gd name="T95" fmla="*/ 0 h 283"/>
                <a:gd name="T96" fmla="*/ 104 w 326"/>
                <a:gd name="T97" fmla="*/ 2 h 283"/>
                <a:gd name="T98" fmla="*/ 80 w 326"/>
                <a:gd name="T99" fmla="*/ 2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6" h="283">
                  <a:moveTo>
                    <a:pt x="80" y="23"/>
                  </a:moveTo>
                  <a:lnTo>
                    <a:pt x="70" y="43"/>
                  </a:lnTo>
                  <a:lnTo>
                    <a:pt x="44" y="51"/>
                  </a:lnTo>
                  <a:lnTo>
                    <a:pt x="34" y="79"/>
                  </a:lnTo>
                  <a:lnTo>
                    <a:pt x="20" y="113"/>
                  </a:lnTo>
                  <a:lnTo>
                    <a:pt x="12" y="144"/>
                  </a:lnTo>
                  <a:lnTo>
                    <a:pt x="13" y="167"/>
                  </a:lnTo>
                  <a:lnTo>
                    <a:pt x="0" y="176"/>
                  </a:lnTo>
                  <a:lnTo>
                    <a:pt x="20" y="195"/>
                  </a:lnTo>
                  <a:lnTo>
                    <a:pt x="12" y="224"/>
                  </a:lnTo>
                  <a:lnTo>
                    <a:pt x="5" y="250"/>
                  </a:lnTo>
                  <a:lnTo>
                    <a:pt x="25" y="260"/>
                  </a:lnTo>
                  <a:lnTo>
                    <a:pt x="25" y="283"/>
                  </a:lnTo>
                  <a:lnTo>
                    <a:pt x="37" y="271"/>
                  </a:lnTo>
                  <a:lnTo>
                    <a:pt x="50" y="250"/>
                  </a:lnTo>
                  <a:lnTo>
                    <a:pt x="67" y="251"/>
                  </a:lnTo>
                  <a:lnTo>
                    <a:pt x="87" y="241"/>
                  </a:lnTo>
                  <a:lnTo>
                    <a:pt x="104" y="238"/>
                  </a:lnTo>
                  <a:lnTo>
                    <a:pt x="123" y="219"/>
                  </a:lnTo>
                  <a:lnTo>
                    <a:pt x="141" y="219"/>
                  </a:lnTo>
                  <a:lnTo>
                    <a:pt x="154" y="232"/>
                  </a:lnTo>
                  <a:lnTo>
                    <a:pt x="158" y="247"/>
                  </a:lnTo>
                  <a:lnTo>
                    <a:pt x="177" y="249"/>
                  </a:lnTo>
                  <a:lnTo>
                    <a:pt x="183" y="243"/>
                  </a:lnTo>
                  <a:lnTo>
                    <a:pt x="194" y="246"/>
                  </a:lnTo>
                  <a:lnTo>
                    <a:pt x="212" y="260"/>
                  </a:lnTo>
                  <a:lnTo>
                    <a:pt x="227" y="249"/>
                  </a:lnTo>
                  <a:lnTo>
                    <a:pt x="245" y="249"/>
                  </a:lnTo>
                  <a:lnTo>
                    <a:pt x="269" y="244"/>
                  </a:lnTo>
                  <a:lnTo>
                    <a:pt x="278" y="230"/>
                  </a:lnTo>
                  <a:lnTo>
                    <a:pt x="296" y="212"/>
                  </a:lnTo>
                  <a:lnTo>
                    <a:pt x="319" y="202"/>
                  </a:lnTo>
                  <a:lnTo>
                    <a:pt x="326" y="181"/>
                  </a:lnTo>
                  <a:lnTo>
                    <a:pt x="319" y="167"/>
                  </a:lnTo>
                  <a:lnTo>
                    <a:pt x="304" y="155"/>
                  </a:lnTo>
                  <a:lnTo>
                    <a:pt x="294" y="135"/>
                  </a:lnTo>
                  <a:lnTo>
                    <a:pt x="283" y="125"/>
                  </a:lnTo>
                  <a:lnTo>
                    <a:pt x="283" y="111"/>
                  </a:lnTo>
                  <a:lnTo>
                    <a:pt x="261" y="105"/>
                  </a:lnTo>
                  <a:lnTo>
                    <a:pt x="241" y="111"/>
                  </a:lnTo>
                  <a:lnTo>
                    <a:pt x="215" y="105"/>
                  </a:lnTo>
                  <a:lnTo>
                    <a:pt x="202" y="92"/>
                  </a:lnTo>
                  <a:lnTo>
                    <a:pt x="183" y="81"/>
                  </a:lnTo>
                  <a:lnTo>
                    <a:pt x="168" y="66"/>
                  </a:lnTo>
                  <a:lnTo>
                    <a:pt x="164" y="39"/>
                  </a:lnTo>
                  <a:lnTo>
                    <a:pt x="146" y="30"/>
                  </a:lnTo>
                  <a:lnTo>
                    <a:pt x="144" y="22"/>
                  </a:lnTo>
                  <a:lnTo>
                    <a:pt x="126" y="0"/>
                  </a:lnTo>
                  <a:lnTo>
                    <a:pt x="104" y="2"/>
                  </a:lnTo>
                  <a:lnTo>
                    <a:pt x="80" y="23"/>
                  </a:lnTo>
                  <a:close/>
                </a:path>
              </a:pathLst>
            </a:custGeom>
            <a:gradFill flip="none" rotWithShape="1">
              <a:gsLst>
                <a:gs pos="0">
                  <a:srgbClr val="BCD621">
                    <a:tint val="66000"/>
                    <a:satMod val="160000"/>
                  </a:srgbClr>
                </a:gs>
                <a:gs pos="50000">
                  <a:srgbClr val="BCD621">
                    <a:tint val="44500"/>
                    <a:satMod val="160000"/>
                  </a:srgbClr>
                </a:gs>
                <a:gs pos="100000">
                  <a:srgbClr val="BCD621">
                    <a:tint val="23500"/>
                    <a:satMod val="160000"/>
                  </a:srgbClr>
                </a:gs>
              </a:gsLst>
              <a:lin ang="2700000" scaled="1"/>
              <a:tileRect/>
            </a:gra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8" name="Freeform 8">
              <a:extLst>
                <a:ext uri="{FF2B5EF4-FFF2-40B4-BE49-F238E27FC236}">
                  <a16:creationId xmlns:a16="http://schemas.microsoft.com/office/drawing/2014/main" id="{C413FD28-BA06-4623-B765-57B140B3CA2F}"/>
                </a:ext>
              </a:extLst>
            </p:cNvPr>
            <p:cNvSpPr>
              <a:spLocks/>
            </p:cNvSpPr>
            <p:nvPr/>
          </p:nvSpPr>
          <p:spPr bwMode="auto">
            <a:xfrm>
              <a:off x="342" y="2396"/>
              <a:ext cx="233" cy="219"/>
            </a:xfrm>
            <a:custGeom>
              <a:avLst/>
              <a:gdLst>
                <a:gd name="T0" fmla="*/ 128 w 255"/>
                <a:gd name="T1" fmla="*/ 45 h 241"/>
                <a:gd name="T2" fmla="*/ 101 w 255"/>
                <a:gd name="T3" fmla="*/ 36 h 241"/>
                <a:gd name="T4" fmla="*/ 94 w 255"/>
                <a:gd name="T5" fmla="*/ 16 h 241"/>
                <a:gd name="T6" fmla="*/ 79 w 255"/>
                <a:gd name="T7" fmla="*/ 0 h 241"/>
                <a:gd name="T8" fmla="*/ 60 w 255"/>
                <a:gd name="T9" fmla="*/ 2 h 241"/>
                <a:gd name="T10" fmla="*/ 53 w 255"/>
                <a:gd name="T11" fmla="*/ 25 h 241"/>
                <a:gd name="T12" fmla="*/ 36 w 255"/>
                <a:gd name="T13" fmla="*/ 45 h 241"/>
                <a:gd name="T14" fmla="*/ 12 w 255"/>
                <a:gd name="T15" fmla="*/ 69 h 241"/>
                <a:gd name="T16" fmla="*/ 0 w 255"/>
                <a:gd name="T17" fmla="*/ 90 h 241"/>
                <a:gd name="T18" fmla="*/ 12 w 255"/>
                <a:gd name="T19" fmla="*/ 110 h 241"/>
                <a:gd name="T20" fmla="*/ 25 w 255"/>
                <a:gd name="T21" fmla="*/ 124 h 241"/>
                <a:gd name="T22" fmla="*/ 43 w 255"/>
                <a:gd name="T23" fmla="*/ 109 h 241"/>
                <a:gd name="T24" fmla="*/ 55 w 255"/>
                <a:gd name="T25" fmla="*/ 125 h 241"/>
                <a:gd name="T26" fmla="*/ 69 w 255"/>
                <a:gd name="T27" fmla="*/ 141 h 241"/>
                <a:gd name="T28" fmla="*/ 88 w 255"/>
                <a:gd name="T29" fmla="*/ 144 h 241"/>
                <a:gd name="T30" fmla="*/ 103 w 255"/>
                <a:gd name="T31" fmla="*/ 158 h 241"/>
                <a:gd name="T32" fmla="*/ 113 w 255"/>
                <a:gd name="T33" fmla="*/ 184 h 241"/>
                <a:gd name="T34" fmla="*/ 111 w 255"/>
                <a:gd name="T35" fmla="*/ 205 h 241"/>
                <a:gd name="T36" fmla="*/ 101 w 255"/>
                <a:gd name="T37" fmla="*/ 240 h 241"/>
                <a:gd name="T38" fmla="*/ 116 w 255"/>
                <a:gd name="T39" fmla="*/ 241 h 241"/>
                <a:gd name="T40" fmla="*/ 125 w 255"/>
                <a:gd name="T41" fmla="*/ 227 h 241"/>
                <a:gd name="T42" fmla="*/ 144 w 255"/>
                <a:gd name="T43" fmla="*/ 221 h 241"/>
                <a:gd name="T44" fmla="*/ 155 w 255"/>
                <a:gd name="T45" fmla="*/ 230 h 241"/>
                <a:gd name="T46" fmla="*/ 171 w 255"/>
                <a:gd name="T47" fmla="*/ 230 h 241"/>
                <a:gd name="T48" fmla="*/ 186 w 255"/>
                <a:gd name="T49" fmla="*/ 215 h 241"/>
                <a:gd name="T50" fmla="*/ 199 w 255"/>
                <a:gd name="T51" fmla="*/ 215 h 241"/>
                <a:gd name="T52" fmla="*/ 202 w 255"/>
                <a:gd name="T53" fmla="*/ 204 h 241"/>
                <a:gd name="T54" fmla="*/ 199 w 255"/>
                <a:gd name="T55" fmla="*/ 192 h 241"/>
                <a:gd name="T56" fmla="*/ 211 w 255"/>
                <a:gd name="T57" fmla="*/ 187 h 241"/>
                <a:gd name="T58" fmla="*/ 225 w 255"/>
                <a:gd name="T59" fmla="*/ 187 h 241"/>
                <a:gd name="T60" fmla="*/ 236 w 255"/>
                <a:gd name="T61" fmla="*/ 198 h 241"/>
                <a:gd name="T62" fmla="*/ 243 w 255"/>
                <a:gd name="T63" fmla="*/ 191 h 241"/>
                <a:gd name="T64" fmla="*/ 247 w 255"/>
                <a:gd name="T65" fmla="*/ 174 h 241"/>
                <a:gd name="T66" fmla="*/ 255 w 255"/>
                <a:gd name="T67" fmla="*/ 167 h 241"/>
                <a:gd name="T68" fmla="*/ 253 w 255"/>
                <a:gd name="T69" fmla="*/ 148 h 241"/>
                <a:gd name="T70" fmla="*/ 240 w 255"/>
                <a:gd name="T71" fmla="*/ 135 h 241"/>
                <a:gd name="T72" fmla="*/ 240 w 255"/>
                <a:gd name="T73" fmla="*/ 120 h 241"/>
                <a:gd name="T74" fmla="*/ 250 w 255"/>
                <a:gd name="T75" fmla="*/ 110 h 241"/>
                <a:gd name="T76" fmla="*/ 250 w 255"/>
                <a:gd name="T77" fmla="*/ 90 h 241"/>
                <a:gd name="T78" fmla="*/ 255 w 255"/>
                <a:gd name="T79" fmla="*/ 71 h 241"/>
                <a:gd name="T80" fmla="*/ 245 w 255"/>
                <a:gd name="T81" fmla="*/ 61 h 241"/>
                <a:gd name="T82" fmla="*/ 246 w 255"/>
                <a:gd name="T83" fmla="*/ 48 h 241"/>
                <a:gd name="T84" fmla="*/ 234 w 255"/>
                <a:gd name="T85" fmla="*/ 28 h 241"/>
                <a:gd name="T86" fmla="*/ 214 w 255"/>
                <a:gd name="T87" fmla="*/ 38 h 241"/>
                <a:gd name="T88" fmla="*/ 197 w 255"/>
                <a:gd name="T89" fmla="*/ 37 h 241"/>
                <a:gd name="T90" fmla="*/ 184 w 255"/>
                <a:gd name="T91" fmla="*/ 58 h 241"/>
                <a:gd name="T92" fmla="*/ 172 w 255"/>
                <a:gd name="T93" fmla="*/ 70 h 241"/>
                <a:gd name="T94" fmla="*/ 172 w 255"/>
                <a:gd name="T95" fmla="*/ 47 h 241"/>
                <a:gd name="T96" fmla="*/ 152 w 255"/>
                <a:gd name="T97" fmla="*/ 37 h 241"/>
                <a:gd name="T98" fmla="*/ 128 w 255"/>
                <a:gd name="T99" fmla="*/ 4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5" h="241">
                  <a:moveTo>
                    <a:pt x="128" y="45"/>
                  </a:moveTo>
                  <a:lnTo>
                    <a:pt x="101" y="36"/>
                  </a:lnTo>
                  <a:lnTo>
                    <a:pt x="94" y="16"/>
                  </a:lnTo>
                  <a:lnTo>
                    <a:pt x="79" y="0"/>
                  </a:lnTo>
                  <a:lnTo>
                    <a:pt x="60" y="2"/>
                  </a:lnTo>
                  <a:lnTo>
                    <a:pt x="53" y="25"/>
                  </a:lnTo>
                  <a:lnTo>
                    <a:pt x="36" y="45"/>
                  </a:lnTo>
                  <a:lnTo>
                    <a:pt x="12" y="69"/>
                  </a:lnTo>
                  <a:lnTo>
                    <a:pt x="0" y="90"/>
                  </a:lnTo>
                  <a:lnTo>
                    <a:pt x="12" y="110"/>
                  </a:lnTo>
                  <a:lnTo>
                    <a:pt x="25" y="124"/>
                  </a:lnTo>
                  <a:lnTo>
                    <a:pt x="43" y="109"/>
                  </a:lnTo>
                  <a:lnTo>
                    <a:pt x="55" y="125"/>
                  </a:lnTo>
                  <a:lnTo>
                    <a:pt x="69" y="141"/>
                  </a:lnTo>
                  <a:lnTo>
                    <a:pt x="88" y="144"/>
                  </a:lnTo>
                  <a:lnTo>
                    <a:pt x="103" y="158"/>
                  </a:lnTo>
                  <a:lnTo>
                    <a:pt x="113" y="184"/>
                  </a:lnTo>
                  <a:lnTo>
                    <a:pt x="111" y="205"/>
                  </a:lnTo>
                  <a:lnTo>
                    <a:pt x="101" y="240"/>
                  </a:lnTo>
                  <a:lnTo>
                    <a:pt x="116" y="241"/>
                  </a:lnTo>
                  <a:lnTo>
                    <a:pt x="125" y="227"/>
                  </a:lnTo>
                  <a:lnTo>
                    <a:pt x="144" y="221"/>
                  </a:lnTo>
                  <a:lnTo>
                    <a:pt x="155" y="230"/>
                  </a:lnTo>
                  <a:lnTo>
                    <a:pt x="171" y="230"/>
                  </a:lnTo>
                  <a:lnTo>
                    <a:pt x="186" y="215"/>
                  </a:lnTo>
                  <a:lnTo>
                    <a:pt x="199" y="215"/>
                  </a:lnTo>
                  <a:lnTo>
                    <a:pt x="202" y="204"/>
                  </a:lnTo>
                  <a:lnTo>
                    <a:pt x="199" y="192"/>
                  </a:lnTo>
                  <a:lnTo>
                    <a:pt x="211" y="187"/>
                  </a:lnTo>
                  <a:lnTo>
                    <a:pt x="225" y="187"/>
                  </a:lnTo>
                  <a:lnTo>
                    <a:pt x="236" y="198"/>
                  </a:lnTo>
                  <a:lnTo>
                    <a:pt x="243" y="191"/>
                  </a:lnTo>
                  <a:lnTo>
                    <a:pt x="247" y="174"/>
                  </a:lnTo>
                  <a:lnTo>
                    <a:pt x="255" y="167"/>
                  </a:lnTo>
                  <a:lnTo>
                    <a:pt x="253" y="148"/>
                  </a:lnTo>
                  <a:lnTo>
                    <a:pt x="240" y="135"/>
                  </a:lnTo>
                  <a:lnTo>
                    <a:pt x="240" y="120"/>
                  </a:lnTo>
                  <a:lnTo>
                    <a:pt x="250" y="110"/>
                  </a:lnTo>
                  <a:lnTo>
                    <a:pt x="250" y="90"/>
                  </a:lnTo>
                  <a:lnTo>
                    <a:pt x="255" y="71"/>
                  </a:lnTo>
                  <a:lnTo>
                    <a:pt x="245" y="61"/>
                  </a:lnTo>
                  <a:lnTo>
                    <a:pt x="246" y="48"/>
                  </a:lnTo>
                  <a:lnTo>
                    <a:pt x="234" y="28"/>
                  </a:lnTo>
                  <a:lnTo>
                    <a:pt x="214" y="38"/>
                  </a:lnTo>
                  <a:lnTo>
                    <a:pt x="197" y="37"/>
                  </a:lnTo>
                  <a:lnTo>
                    <a:pt x="184" y="58"/>
                  </a:lnTo>
                  <a:lnTo>
                    <a:pt x="172" y="70"/>
                  </a:lnTo>
                  <a:lnTo>
                    <a:pt x="172" y="47"/>
                  </a:lnTo>
                  <a:lnTo>
                    <a:pt x="152" y="37"/>
                  </a:lnTo>
                  <a:lnTo>
                    <a:pt x="128" y="45"/>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9" name="Freeform 9">
              <a:extLst>
                <a:ext uri="{FF2B5EF4-FFF2-40B4-BE49-F238E27FC236}">
                  <a16:creationId xmlns:a16="http://schemas.microsoft.com/office/drawing/2014/main" id="{792A4445-4229-4295-AC19-FC856B85A928}"/>
                </a:ext>
              </a:extLst>
            </p:cNvPr>
            <p:cNvSpPr>
              <a:spLocks/>
            </p:cNvSpPr>
            <p:nvPr/>
          </p:nvSpPr>
          <p:spPr bwMode="auto">
            <a:xfrm>
              <a:off x="391" y="2597"/>
              <a:ext cx="240" cy="234"/>
            </a:xfrm>
            <a:custGeom>
              <a:avLst/>
              <a:gdLst>
                <a:gd name="T0" fmla="*/ 29 w 264"/>
                <a:gd name="T1" fmla="*/ 135 h 257"/>
                <a:gd name="T2" fmla="*/ 29 w 264"/>
                <a:gd name="T3" fmla="*/ 108 h 257"/>
                <a:gd name="T4" fmla="*/ 15 w 264"/>
                <a:gd name="T5" fmla="*/ 82 h 257"/>
                <a:gd name="T6" fmla="*/ 0 w 264"/>
                <a:gd name="T7" fmla="*/ 60 h 257"/>
                <a:gd name="T8" fmla="*/ 13 w 264"/>
                <a:gd name="T9" fmla="*/ 49 h 257"/>
                <a:gd name="T10" fmla="*/ 21 w 264"/>
                <a:gd name="T11" fmla="*/ 30 h 257"/>
                <a:gd name="T12" fmla="*/ 37 w 264"/>
                <a:gd name="T13" fmla="*/ 30 h 257"/>
                <a:gd name="T14" fmla="*/ 48 w 264"/>
                <a:gd name="T15" fmla="*/ 19 h 257"/>
                <a:gd name="T16" fmla="*/ 63 w 264"/>
                <a:gd name="T17" fmla="*/ 20 h 257"/>
                <a:gd name="T18" fmla="*/ 72 w 264"/>
                <a:gd name="T19" fmla="*/ 6 h 257"/>
                <a:gd name="T20" fmla="*/ 91 w 264"/>
                <a:gd name="T21" fmla="*/ 0 h 257"/>
                <a:gd name="T22" fmla="*/ 102 w 264"/>
                <a:gd name="T23" fmla="*/ 9 h 257"/>
                <a:gd name="T24" fmla="*/ 118 w 264"/>
                <a:gd name="T25" fmla="*/ 9 h 257"/>
                <a:gd name="T26" fmla="*/ 125 w 264"/>
                <a:gd name="T27" fmla="*/ 20 h 257"/>
                <a:gd name="T28" fmla="*/ 139 w 264"/>
                <a:gd name="T29" fmla="*/ 25 h 257"/>
                <a:gd name="T30" fmla="*/ 149 w 264"/>
                <a:gd name="T31" fmla="*/ 33 h 257"/>
                <a:gd name="T32" fmla="*/ 149 w 264"/>
                <a:gd name="T33" fmla="*/ 54 h 257"/>
                <a:gd name="T34" fmla="*/ 164 w 264"/>
                <a:gd name="T35" fmla="*/ 58 h 257"/>
                <a:gd name="T36" fmla="*/ 168 w 264"/>
                <a:gd name="T37" fmla="*/ 71 h 257"/>
                <a:gd name="T38" fmla="*/ 181 w 264"/>
                <a:gd name="T39" fmla="*/ 77 h 257"/>
                <a:gd name="T40" fmla="*/ 185 w 264"/>
                <a:gd name="T41" fmla="*/ 106 h 257"/>
                <a:gd name="T42" fmla="*/ 200 w 264"/>
                <a:gd name="T43" fmla="*/ 130 h 257"/>
                <a:gd name="T44" fmla="*/ 204 w 264"/>
                <a:gd name="T45" fmla="*/ 160 h 257"/>
                <a:gd name="T46" fmla="*/ 218 w 264"/>
                <a:gd name="T47" fmla="*/ 162 h 257"/>
                <a:gd name="T48" fmla="*/ 229 w 264"/>
                <a:gd name="T49" fmla="*/ 173 h 257"/>
                <a:gd name="T50" fmla="*/ 229 w 264"/>
                <a:gd name="T51" fmla="*/ 195 h 257"/>
                <a:gd name="T52" fmla="*/ 246 w 264"/>
                <a:gd name="T53" fmla="*/ 198 h 257"/>
                <a:gd name="T54" fmla="*/ 264 w 264"/>
                <a:gd name="T55" fmla="*/ 209 h 257"/>
                <a:gd name="T56" fmla="*/ 248 w 264"/>
                <a:gd name="T57" fmla="*/ 225 h 257"/>
                <a:gd name="T58" fmla="*/ 229 w 264"/>
                <a:gd name="T59" fmla="*/ 218 h 257"/>
                <a:gd name="T60" fmla="*/ 216 w 264"/>
                <a:gd name="T61" fmla="*/ 231 h 257"/>
                <a:gd name="T62" fmla="*/ 216 w 264"/>
                <a:gd name="T63" fmla="*/ 250 h 257"/>
                <a:gd name="T64" fmla="*/ 202 w 264"/>
                <a:gd name="T65" fmla="*/ 257 h 257"/>
                <a:gd name="T66" fmla="*/ 196 w 264"/>
                <a:gd name="T67" fmla="*/ 237 h 257"/>
                <a:gd name="T68" fmla="*/ 176 w 264"/>
                <a:gd name="T69" fmla="*/ 217 h 257"/>
                <a:gd name="T70" fmla="*/ 147 w 264"/>
                <a:gd name="T71" fmla="*/ 198 h 257"/>
                <a:gd name="T72" fmla="*/ 129 w 264"/>
                <a:gd name="T73" fmla="*/ 202 h 257"/>
                <a:gd name="T74" fmla="*/ 93 w 264"/>
                <a:gd name="T75" fmla="*/ 195 h 257"/>
                <a:gd name="T76" fmla="*/ 93 w 264"/>
                <a:gd name="T77" fmla="*/ 181 h 257"/>
                <a:gd name="T78" fmla="*/ 74 w 264"/>
                <a:gd name="T79" fmla="*/ 161 h 257"/>
                <a:gd name="T80" fmla="*/ 65 w 264"/>
                <a:gd name="T81" fmla="*/ 170 h 257"/>
                <a:gd name="T82" fmla="*/ 42 w 264"/>
                <a:gd name="T83" fmla="*/ 170 h 257"/>
                <a:gd name="T84" fmla="*/ 16 w 264"/>
                <a:gd name="T85" fmla="*/ 164 h 257"/>
                <a:gd name="T86" fmla="*/ 29 w 264"/>
                <a:gd name="T87" fmla="*/ 1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257">
                  <a:moveTo>
                    <a:pt x="29" y="135"/>
                  </a:moveTo>
                  <a:lnTo>
                    <a:pt x="29" y="108"/>
                  </a:lnTo>
                  <a:lnTo>
                    <a:pt x="15" y="82"/>
                  </a:lnTo>
                  <a:lnTo>
                    <a:pt x="0" y="60"/>
                  </a:lnTo>
                  <a:lnTo>
                    <a:pt x="13" y="49"/>
                  </a:lnTo>
                  <a:lnTo>
                    <a:pt x="21" y="30"/>
                  </a:lnTo>
                  <a:lnTo>
                    <a:pt x="37" y="30"/>
                  </a:lnTo>
                  <a:lnTo>
                    <a:pt x="48" y="19"/>
                  </a:lnTo>
                  <a:lnTo>
                    <a:pt x="63" y="20"/>
                  </a:lnTo>
                  <a:lnTo>
                    <a:pt x="72" y="6"/>
                  </a:lnTo>
                  <a:lnTo>
                    <a:pt x="91" y="0"/>
                  </a:lnTo>
                  <a:lnTo>
                    <a:pt x="102" y="9"/>
                  </a:lnTo>
                  <a:lnTo>
                    <a:pt x="118" y="9"/>
                  </a:lnTo>
                  <a:lnTo>
                    <a:pt x="125" y="20"/>
                  </a:lnTo>
                  <a:lnTo>
                    <a:pt x="139" y="25"/>
                  </a:lnTo>
                  <a:lnTo>
                    <a:pt x="149" y="33"/>
                  </a:lnTo>
                  <a:lnTo>
                    <a:pt x="149" y="54"/>
                  </a:lnTo>
                  <a:lnTo>
                    <a:pt x="164" y="58"/>
                  </a:lnTo>
                  <a:lnTo>
                    <a:pt x="168" y="71"/>
                  </a:lnTo>
                  <a:lnTo>
                    <a:pt x="181" y="77"/>
                  </a:lnTo>
                  <a:lnTo>
                    <a:pt x="185" y="106"/>
                  </a:lnTo>
                  <a:lnTo>
                    <a:pt x="200" y="130"/>
                  </a:lnTo>
                  <a:lnTo>
                    <a:pt x="204" y="160"/>
                  </a:lnTo>
                  <a:lnTo>
                    <a:pt x="218" y="162"/>
                  </a:lnTo>
                  <a:lnTo>
                    <a:pt x="229" y="173"/>
                  </a:lnTo>
                  <a:lnTo>
                    <a:pt x="229" y="195"/>
                  </a:lnTo>
                  <a:lnTo>
                    <a:pt x="246" y="198"/>
                  </a:lnTo>
                  <a:lnTo>
                    <a:pt x="264" y="209"/>
                  </a:lnTo>
                  <a:lnTo>
                    <a:pt x="248" y="225"/>
                  </a:lnTo>
                  <a:lnTo>
                    <a:pt x="229" y="218"/>
                  </a:lnTo>
                  <a:lnTo>
                    <a:pt x="216" y="231"/>
                  </a:lnTo>
                  <a:lnTo>
                    <a:pt x="216" y="250"/>
                  </a:lnTo>
                  <a:lnTo>
                    <a:pt x="202" y="257"/>
                  </a:lnTo>
                  <a:lnTo>
                    <a:pt x="196" y="237"/>
                  </a:lnTo>
                  <a:lnTo>
                    <a:pt x="176" y="217"/>
                  </a:lnTo>
                  <a:lnTo>
                    <a:pt x="147" y="198"/>
                  </a:lnTo>
                  <a:lnTo>
                    <a:pt x="129" y="202"/>
                  </a:lnTo>
                  <a:lnTo>
                    <a:pt x="93" y="195"/>
                  </a:lnTo>
                  <a:lnTo>
                    <a:pt x="93" y="181"/>
                  </a:lnTo>
                  <a:lnTo>
                    <a:pt x="74" y="161"/>
                  </a:lnTo>
                  <a:lnTo>
                    <a:pt x="65" y="170"/>
                  </a:lnTo>
                  <a:lnTo>
                    <a:pt x="42" y="170"/>
                  </a:lnTo>
                  <a:lnTo>
                    <a:pt x="16" y="164"/>
                  </a:lnTo>
                  <a:lnTo>
                    <a:pt x="29" y="135"/>
                  </a:lnTo>
                  <a:close/>
                </a:path>
              </a:pathLst>
            </a:custGeom>
            <a:solidFill>
              <a:srgbClr val="BCD621"/>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20" name="Freeform 10">
              <a:extLst>
                <a:ext uri="{FF2B5EF4-FFF2-40B4-BE49-F238E27FC236}">
                  <a16:creationId xmlns:a16="http://schemas.microsoft.com/office/drawing/2014/main" id="{BB50AF62-E2FD-4BC3-A76F-991495D758BD}"/>
                </a:ext>
              </a:extLst>
            </p:cNvPr>
            <p:cNvSpPr>
              <a:spLocks/>
            </p:cNvSpPr>
            <p:nvPr/>
          </p:nvSpPr>
          <p:spPr bwMode="auto">
            <a:xfrm>
              <a:off x="390" y="2744"/>
              <a:ext cx="194" cy="240"/>
            </a:xfrm>
            <a:custGeom>
              <a:avLst/>
              <a:gdLst>
                <a:gd name="T0" fmla="*/ 137 w 213"/>
                <a:gd name="T1" fmla="*/ 259 h 264"/>
                <a:gd name="T2" fmla="*/ 129 w 213"/>
                <a:gd name="T3" fmla="*/ 229 h 264"/>
                <a:gd name="T4" fmla="*/ 109 w 213"/>
                <a:gd name="T5" fmla="*/ 218 h 264"/>
                <a:gd name="T6" fmla="*/ 89 w 213"/>
                <a:gd name="T7" fmla="*/ 194 h 264"/>
                <a:gd name="T8" fmla="*/ 96 w 213"/>
                <a:gd name="T9" fmla="*/ 167 h 264"/>
                <a:gd name="T10" fmla="*/ 89 w 213"/>
                <a:gd name="T11" fmla="*/ 126 h 264"/>
                <a:gd name="T12" fmla="*/ 64 w 213"/>
                <a:gd name="T13" fmla="*/ 108 h 264"/>
                <a:gd name="T14" fmla="*/ 35 w 213"/>
                <a:gd name="T15" fmla="*/ 86 h 264"/>
                <a:gd name="T16" fmla="*/ 26 w 213"/>
                <a:gd name="T17" fmla="*/ 56 h 264"/>
                <a:gd name="T18" fmla="*/ 6 w 213"/>
                <a:gd name="T19" fmla="*/ 41 h 264"/>
                <a:gd name="T20" fmla="*/ 0 w 213"/>
                <a:gd name="T21" fmla="*/ 22 h 264"/>
                <a:gd name="T22" fmla="*/ 17 w 213"/>
                <a:gd name="T23" fmla="*/ 3 h 264"/>
                <a:gd name="T24" fmla="*/ 43 w 213"/>
                <a:gd name="T25" fmla="*/ 9 h 264"/>
                <a:gd name="T26" fmla="*/ 66 w 213"/>
                <a:gd name="T27" fmla="*/ 9 h 264"/>
                <a:gd name="T28" fmla="*/ 75 w 213"/>
                <a:gd name="T29" fmla="*/ 0 h 264"/>
                <a:gd name="T30" fmla="*/ 94 w 213"/>
                <a:gd name="T31" fmla="*/ 20 h 264"/>
                <a:gd name="T32" fmla="*/ 94 w 213"/>
                <a:gd name="T33" fmla="*/ 34 h 264"/>
                <a:gd name="T34" fmla="*/ 130 w 213"/>
                <a:gd name="T35" fmla="*/ 41 h 264"/>
                <a:gd name="T36" fmla="*/ 148 w 213"/>
                <a:gd name="T37" fmla="*/ 37 h 264"/>
                <a:gd name="T38" fmla="*/ 177 w 213"/>
                <a:gd name="T39" fmla="*/ 56 h 264"/>
                <a:gd name="T40" fmla="*/ 197 w 213"/>
                <a:gd name="T41" fmla="*/ 76 h 264"/>
                <a:gd name="T42" fmla="*/ 203 w 213"/>
                <a:gd name="T43" fmla="*/ 96 h 264"/>
                <a:gd name="T44" fmla="*/ 209 w 213"/>
                <a:gd name="T45" fmla="*/ 113 h 264"/>
                <a:gd name="T46" fmla="*/ 197 w 213"/>
                <a:gd name="T47" fmla="*/ 122 h 264"/>
                <a:gd name="T48" fmla="*/ 213 w 213"/>
                <a:gd name="T49" fmla="*/ 138 h 264"/>
                <a:gd name="T50" fmla="*/ 203 w 213"/>
                <a:gd name="T51" fmla="*/ 157 h 264"/>
                <a:gd name="T52" fmla="*/ 190 w 213"/>
                <a:gd name="T53" fmla="*/ 157 h 264"/>
                <a:gd name="T54" fmla="*/ 190 w 213"/>
                <a:gd name="T55" fmla="*/ 183 h 264"/>
                <a:gd name="T56" fmla="*/ 194 w 213"/>
                <a:gd name="T57" fmla="*/ 202 h 264"/>
                <a:gd name="T58" fmla="*/ 174 w 213"/>
                <a:gd name="T59" fmla="*/ 212 h 264"/>
                <a:gd name="T60" fmla="*/ 174 w 213"/>
                <a:gd name="T61" fmla="*/ 235 h 264"/>
                <a:gd name="T62" fmla="*/ 159 w 213"/>
                <a:gd name="T63" fmla="*/ 235 h 264"/>
                <a:gd name="T64" fmla="*/ 163 w 213"/>
                <a:gd name="T65" fmla="*/ 252 h 264"/>
                <a:gd name="T66" fmla="*/ 141 w 213"/>
                <a:gd name="T67" fmla="*/ 264 h 264"/>
                <a:gd name="T68" fmla="*/ 137 w 213"/>
                <a:gd name="T69" fmla="*/ 2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264">
                  <a:moveTo>
                    <a:pt x="137" y="259"/>
                  </a:moveTo>
                  <a:lnTo>
                    <a:pt x="129" y="229"/>
                  </a:lnTo>
                  <a:lnTo>
                    <a:pt x="109" y="218"/>
                  </a:lnTo>
                  <a:lnTo>
                    <a:pt x="89" y="194"/>
                  </a:lnTo>
                  <a:lnTo>
                    <a:pt x="96" y="167"/>
                  </a:lnTo>
                  <a:lnTo>
                    <a:pt x="89" y="126"/>
                  </a:lnTo>
                  <a:lnTo>
                    <a:pt x="64" y="108"/>
                  </a:lnTo>
                  <a:lnTo>
                    <a:pt x="35" y="86"/>
                  </a:lnTo>
                  <a:lnTo>
                    <a:pt x="26" y="56"/>
                  </a:lnTo>
                  <a:lnTo>
                    <a:pt x="6" y="41"/>
                  </a:lnTo>
                  <a:lnTo>
                    <a:pt x="0" y="22"/>
                  </a:lnTo>
                  <a:lnTo>
                    <a:pt x="17" y="3"/>
                  </a:lnTo>
                  <a:lnTo>
                    <a:pt x="43" y="9"/>
                  </a:lnTo>
                  <a:lnTo>
                    <a:pt x="66" y="9"/>
                  </a:lnTo>
                  <a:lnTo>
                    <a:pt x="75" y="0"/>
                  </a:lnTo>
                  <a:lnTo>
                    <a:pt x="94" y="20"/>
                  </a:lnTo>
                  <a:lnTo>
                    <a:pt x="94" y="34"/>
                  </a:lnTo>
                  <a:lnTo>
                    <a:pt x="130" y="41"/>
                  </a:lnTo>
                  <a:lnTo>
                    <a:pt x="148" y="37"/>
                  </a:lnTo>
                  <a:lnTo>
                    <a:pt x="177" y="56"/>
                  </a:lnTo>
                  <a:lnTo>
                    <a:pt x="197" y="76"/>
                  </a:lnTo>
                  <a:lnTo>
                    <a:pt x="203" y="96"/>
                  </a:lnTo>
                  <a:lnTo>
                    <a:pt x="209" y="113"/>
                  </a:lnTo>
                  <a:lnTo>
                    <a:pt x="197" y="122"/>
                  </a:lnTo>
                  <a:lnTo>
                    <a:pt x="213" y="138"/>
                  </a:lnTo>
                  <a:lnTo>
                    <a:pt x="203" y="157"/>
                  </a:lnTo>
                  <a:lnTo>
                    <a:pt x="190" y="157"/>
                  </a:lnTo>
                  <a:lnTo>
                    <a:pt x="190" y="183"/>
                  </a:lnTo>
                  <a:lnTo>
                    <a:pt x="194" y="202"/>
                  </a:lnTo>
                  <a:lnTo>
                    <a:pt x="174" y="212"/>
                  </a:lnTo>
                  <a:lnTo>
                    <a:pt x="174" y="235"/>
                  </a:lnTo>
                  <a:lnTo>
                    <a:pt x="159" y="235"/>
                  </a:lnTo>
                  <a:lnTo>
                    <a:pt x="163" y="252"/>
                  </a:lnTo>
                  <a:lnTo>
                    <a:pt x="141" y="264"/>
                  </a:lnTo>
                  <a:lnTo>
                    <a:pt x="137" y="259"/>
                  </a:lnTo>
                  <a:close/>
                </a:path>
              </a:pathLst>
            </a:custGeom>
            <a:solidFill>
              <a:schemeClr val="accent5">
                <a:lumMod val="75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21" name="Freeform 11">
              <a:extLst>
                <a:ext uri="{FF2B5EF4-FFF2-40B4-BE49-F238E27FC236}">
                  <a16:creationId xmlns:a16="http://schemas.microsoft.com/office/drawing/2014/main" id="{F00F1FEA-55FC-4E43-934B-E0883AEC6C35}"/>
                </a:ext>
              </a:extLst>
            </p:cNvPr>
            <p:cNvSpPr>
              <a:spLocks/>
            </p:cNvSpPr>
            <p:nvPr/>
          </p:nvSpPr>
          <p:spPr bwMode="auto">
            <a:xfrm>
              <a:off x="518" y="2787"/>
              <a:ext cx="291" cy="285"/>
            </a:xfrm>
            <a:custGeom>
              <a:avLst/>
              <a:gdLst>
                <a:gd name="T0" fmla="*/ 0 w 319"/>
                <a:gd name="T1" fmla="*/ 216 h 312"/>
                <a:gd name="T2" fmla="*/ 22 w 319"/>
                <a:gd name="T3" fmla="*/ 204 h 312"/>
                <a:gd name="T4" fmla="*/ 18 w 319"/>
                <a:gd name="T5" fmla="*/ 187 h 312"/>
                <a:gd name="T6" fmla="*/ 33 w 319"/>
                <a:gd name="T7" fmla="*/ 187 h 312"/>
                <a:gd name="T8" fmla="*/ 33 w 319"/>
                <a:gd name="T9" fmla="*/ 164 h 312"/>
                <a:gd name="T10" fmla="*/ 53 w 319"/>
                <a:gd name="T11" fmla="*/ 154 h 312"/>
                <a:gd name="T12" fmla="*/ 49 w 319"/>
                <a:gd name="T13" fmla="*/ 135 h 312"/>
                <a:gd name="T14" fmla="*/ 49 w 319"/>
                <a:gd name="T15" fmla="*/ 109 h 312"/>
                <a:gd name="T16" fmla="*/ 62 w 319"/>
                <a:gd name="T17" fmla="*/ 109 h 312"/>
                <a:gd name="T18" fmla="*/ 72 w 319"/>
                <a:gd name="T19" fmla="*/ 90 h 312"/>
                <a:gd name="T20" fmla="*/ 63 w 319"/>
                <a:gd name="T21" fmla="*/ 81 h 312"/>
                <a:gd name="T22" fmla="*/ 56 w 319"/>
                <a:gd name="T23" fmla="*/ 74 h 312"/>
                <a:gd name="T24" fmla="*/ 68 w 319"/>
                <a:gd name="T25" fmla="*/ 65 h 312"/>
                <a:gd name="T26" fmla="*/ 62 w 319"/>
                <a:gd name="T27" fmla="*/ 48 h 312"/>
                <a:gd name="T28" fmla="*/ 76 w 319"/>
                <a:gd name="T29" fmla="*/ 41 h 312"/>
                <a:gd name="T30" fmla="*/ 76 w 319"/>
                <a:gd name="T31" fmla="*/ 22 h 312"/>
                <a:gd name="T32" fmla="*/ 89 w 319"/>
                <a:gd name="T33" fmla="*/ 9 h 312"/>
                <a:gd name="T34" fmla="*/ 108 w 319"/>
                <a:gd name="T35" fmla="*/ 16 h 312"/>
                <a:gd name="T36" fmla="*/ 124 w 319"/>
                <a:gd name="T37" fmla="*/ 0 h 312"/>
                <a:gd name="T38" fmla="*/ 147 w 319"/>
                <a:gd name="T39" fmla="*/ 4 h 312"/>
                <a:gd name="T40" fmla="*/ 157 w 319"/>
                <a:gd name="T41" fmla="*/ 24 h 312"/>
                <a:gd name="T42" fmla="*/ 180 w 319"/>
                <a:gd name="T43" fmla="*/ 32 h 312"/>
                <a:gd name="T44" fmla="*/ 175 w 319"/>
                <a:gd name="T45" fmla="*/ 55 h 312"/>
                <a:gd name="T46" fmla="*/ 191 w 319"/>
                <a:gd name="T47" fmla="*/ 71 h 312"/>
                <a:gd name="T48" fmla="*/ 211 w 319"/>
                <a:gd name="T49" fmla="*/ 73 h 312"/>
                <a:gd name="T50" fmla="*/ 230 w 319"/>
                <a:gd name="T51" fmla="*/ 99 h 312"/>
                <a:gd name="T52" fmla="*/ 243 w 319"/>
                <a:gd name="T53" fmla="*/ 112 h 312"/>
                <a:gd name="T54" fmla="*/ 237 w 319"/>
                <a:gd name="T55" fmla="*/ 132 h 312"/>
                <a:gd name="T56" fmla="*/ 252 w 319"/>
                <a:gd name="T57" fmla="*/ 147 h 312"/>
                <a:gd name="T58" fmla="*/ 277 w 319"/>
                <a:gd name="T59" fmla="*/ 157 h 312"/>
                <a:gd name="T60" fmla="*/ 285 w 319"/>
                <a:gd name="T61" fmla="*/ 174 h 312"/>
                <a:gd name="T62" fmla="*/ 300 w 319"/>
                <a:gd name="T63" fmla="*/ 189 h 312"/>
                <a:gd name="T64" fmla="*/ 308 w 319"/>
                <a:gd name="T65" fmla="*/ 215 h 312"/>
                <a:gd name="T66" fmla="*/ 319 w 319"/>
                <a:gd name="T67" fmla="*/ 241 h 312"/>
                <a:gd name="T68" fmla="*/ 309 w 319"/>
                <a:gd name="T69" fmla="*/ 251 h 312"/>
                <a:gd name="T70" fmla="*/ 283 w 319"/>
                <a:gd name="T71" fmla="*/ 251 h 312"/>
                <a:gd name="T72" fmla="*/ 263 w 319"/>
                <a:gd name="T73" fmla="*/ 240 h 312"/>
                <a:gd name="T74" fmla="*/ 258 w 319"/>
                <a:gd name="T75" fmla="*/ 226 h 312"/>
                <a:gd name="T76" fmla="*/ 239 w 319"/>
                <a:gd name="T77" fmla="*/ 222 h 312"/>
                <a:gd name="T78" fmla="*/ 221 w 319"/>
                <a:gd name="T79" fmla="*/ 238 h 312"/>
                <a:gd name="T80" fmla="*/ 184 w 319"/>
                <a:gd name="T81" fmla="*/ 238 h 312"/>
                <a:gd name="T82" fmla="*/ 174 w 319"/>
                <a:gd name="T83" fmla="*/ 270 h 312"/>
                <a:gd name="T84" fmla="*/ 144 w 319"/>
                <a:gd name="T85" fmla="*/ 300 h 312"/>
                <a:gd name="T86" fmla="*/ 110 w 319"/>
                <a:gd name="T87" fmla="*/ 300 h 312"/>
                <a:gd name="T88" fmla="*/ 99 w 319"/>
                <a:gd name="T89" fmla="*/ 312 h 312"/>
                <a:gd name="T90" fmla="*/ 80 w 319"/>
                <a:gd name="T91" fmla="*/ 312 h 312"/>
                <a:gd name="T92" fmla="*/ 71 w 319"/>
                <a:gd name="T93" fmla="*/ 299 h 312"/>
                <a:gd name="T94" fmla="*/ 49 w 319"/>
                <a:gd name="T95" fmla="*/ 299 h 312"/>
                <a:gd name="T96" fmla="*/ 49 w 319"/>
                <a:gd name="T97" fmla="*/ 283 h 312"/>
                <a:gd name="T98" fmla="*/ 39 w 319"/>
                <a:gd name="T99" fmla="*/ 273 h 312"/>
                <a:gd name="T100" fmla="*/ 17 w 319"/>
                <a:gd name="T101" fmla="*/ 262 h 312"/>
                <a:gd name="T102" fmla="*/ 17 w 319"/>
                <a:gd name="T103" fmla="*/ 235 h 312"/>
                <a:gd name="T104" fmla="*/ 0 w 319"/>
                <a:gd name="T105" fmla="*/ 21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9" h="312">
                  <a:moveTo>
                    <a:pt x="0" y="216"/>
                  </a:moveTo>
                  <a:lnTo>
                    <a:pt x="22" y="204"/>
                  </a:lnTo>
                  <a:lnTo>
                    <a:pt x="18" y="187"/>
                  </a:lnTo>
                  <a:lnTo>
                    <a:pt x="33" y="187"/>
                  </a:lnTo>
                  <a:lnTo>
                    <a:pt x="33" y="164"/>
                  </a:lnTo>
                  <a:lnTo>
                    <a:pt x="53" y="154"/>
                  </a:lnTo>
                  <a:lnTo>
                    <a:pt x="49" y="135"/>
                  </a:lnTo>
                  <a:lnTo>
                    <a:pt x="49" y="109"/>
                  </a:lnTo>
                  <a:lnTo>
                    <a:pt x="62" y="109"/>
                  </a:lnTo>
                  <a:lnTo>
                    <a:pt x="72" y="90"/>
                  </a:lnTo>
                  <a:lnTo>
                    <a:pt x="63" y="81"/>
                  </a:lnTo>
                  <a:lnTo>
                    <a:pt x="56" y="74"/>
                  </a:lnTo>
                  <a:lnTo>
                    <a:pt x="68" y="65"/>
                  </a:lnTo>
                  <a:lnTo>
                    <a:pt x="62" y="48"/>
                  </a:lnTo>
                  <a:lnTo>
                    <a:pt x="76" y="41"/>
                  </a:lnTo>
                  <a:lnTo>
                    <a:pt x="76" y="22"/>
                  </a:lnTo>
                  <a:lnTo>
                    <a:pt x="89" y="9"/>
                  </a:lnTo>
                  <a:lnTo>
                    <a:pt x="108" y="16"/>
                  </a:lnTo>
                  <a:lnTo>
                    <a:pt x="124" y="0"/>
                  </a:lnTo>
                  <a:lnTo>
                    <a:pt x="147" y="4"/>
                  </a:lnTo>
                  <a:lnTo>
                    <a:pt x="157" y="24"/>
                  </a:lnTo>
                  <a:lnTo>
                    <a:pt x="180" y="32"/>
                  </a:lnTo>
                  <a:lnTo>
                    <a:pt x="175" y="55"/>
                  </a:lnTo>
                  <a:lnTo>
                    <a:pt x="191" y="71"/>
                  </a:lnTo>
                  <a:lnTo>
                    <a:pt x="211" y="73"/>
                  </a:lnTo>
                  <a:lnTo>
                    <a:pt x="230" y="99"/>
                  </a:lnTo>
                  <a:lnTo>
                    <a:pt x="243" y="112"/>
                  </a:lnTo>
                  <a:lnTo>
                    <a:pt x="237" y="132"/>
                  </a:lnTo>
                  <a:lnTo>
                    <a:pt x="252" y="147"/>
                  </a:lnTo>
                  <a:lnTo>
                    <a:pt x="277" y="157"/>
                  </a:lnTo>
                  <a:lnTo>
                    <a:pt x="285" y="174"/>
                  </a:lnTo>
                  <a:lnTo>
                    <a:pt x="300" y="189"/>
                  </a:lnTo>
                  <a:lnTo>
                    <a:pt x="308" y="215"/>
                  </a:lnTo>
                  <a:lnTo>
                    <a:pt x="319" y="241"/>
                  </a:lnTo>
                  <a:lnTo>
                    <a:pt x="309" y="251"/>
                  </a:lnTo>
                  <a:lnTo>
                    <a:pt x="283" y="251"/>
                  </a:lnTo>
                  <a:lnTo>
                    <a:pt x="263" y="240"/>
                  </a:lnTo>
                  <a:lnTo>
                    <a:pt x="258" y="226"/>
                  </a:lnTo>
                  <a:lnTo>
                    <a:pt x="239" y="222"/>
                  </a:lnTo>
                  <a:lnTo>
                    <a:pt x="221" y="238"/>
                  </a:lnTo>
                  <a:lnTo>
                    <a:pt x="184" y="238"/>
                  </a:lnTo>
                  <a:lnTo>
                    <a:pt x="174" y="270"/>
                  </a:lnTo>
                  <a:lnTo>
                    <a:pt x="144" y="300"/>
                  </a:lnTo>
                  <a:lnTo>
                    <a:pt x="110" y="300"/>
                  </a:lnTo>
                  <a:lnTo>
                    <a:pt x="99" y="312"/>
                  </a:lnTo>
                  <a:lnTo>
                    <a:pt x="80" y="312"/>
                  </a:lnTo>
                  <a:lnTo>
                    <a:pt x="71" y="299"/>
                  </a:lnTo>
                  <a:lnTo>
                    <a:pt x="49" y="299"/>
                  </a:lnTo>
                  <a:lnTo>
                    <a:pt x="49" y="283"/>
                  </a:lnTo>
                  <a:lnTo>
                    <a:pt x="39" y="273"/>
                  </a:lnTo>
                  <a:lnTo>
                    <a:pt x="17" y="262"/>
                  </a:lnTo>
                  <a:lnTo>
                    <a:pt x="17" y="235"/>
                  </a:lnTo>
                  <a:lnTo>
                    <a:pt x="0" y="216"/>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22" name="Freeform 12">
              <a:extLst>
                <a:ext uri="{FF2B5EF4-FFF2-40B4-BE49-F238E27FC236}">
                  <a16:creationId xmlns:a16="http://schemas.microsoft.com/office/drawing/2014/main" id="{74B88AF7-648E-48CE-BC88-8AE1233E1903}"/>
                </a:ext>
              </a:extLst>
            </p:cNvPr>
            <p:cNvSpPr>
              <a:spLocks/>
            </p:cNvSpPr>
            <p:nvPr/>
          </p:nvSpPr>
          <p:spPr bwMode="auto">
            <a:xfrm>
              <a:off x="178" y="3514"/>
              <a:ext cx="150" cy="134"/>
            </a:xfrm>
            <a:custGeom>
              <a:avLst/>
              <a:gdLst>
                <a:gd name="T0" fmla="*/ 83 w 164"/>
                <a:gd name="T1" fmla="*/ 148 h 148"/>
                <a:gd name="T2" fmla="*/ 64 w 164"/>
                <a:gd name="T3" fmla="*/ 139 h 148"/>
                <a:gd name="T4" fmla="*/ 35 w 164"/>
                <a:gd name="T5" fmla="*/ 119 h 148"/>
                <a:gd name="T6" fmla="*/ 26 w 164"/>
                <a:gd name="T7" fmla="*/ 88 h 148"/>
                <a:gd name="T8" fmla="*/ 7 w 164"/>
                <a:gd name="T9" fmla="*/ 58 h 148"/>
                <a:gd name="T10" fmla="*/ 0 w 164"/>
                <a:gd name="T11" fmla="*/ 32 h 148"/>
                <a:gd name="T12" fmla="*/ 16 w 164"/>
                <a:gd name="T13" fmla="*/ 16 h 148"/>
                <a:gd name="T14" fmla="*/ 34 w 164"/>
                <a:gd name="T15" fmla="*/ 13 h 148"/>
                <a:gd name="T16" fmla="*/ 47 w 164"/>
                <a:gd name="T17" fmla="*/ 0 h 148"/>
                <a:gd name="T18" fmla="*/ 60 w 164"/>
                <a:gd name="T19" fmla="*/ 0 h 148"/>
                <a:gd name="T20" fmla="*/ 68 w 164"/>
                <a:gd name="T21" fmla="*/ 16 h 148"/>
                <a:gd name="T22" fmla="*/ 79 w 164"/>
                <a:gd name="T23" fmla="*/ 33 h 148"/>
                <a:gd name="T24" fmla="*/ 104 w 164"/>
                <a:gd name="T25" fmla="*/ 33 h 148"/>
                <a:gd name="T26" fmla="*/ 124 w 164"/>
                <a:gd name="T27" fmla="*/ 8 h 148"/>
                <a:gd name="T28" fmla="*/ 139 w 164"/>
                <a:gd name="T29" fmla="*/ 13 h 148"/>
                <a:gd name="T30" fmla="*/ 139 w 164"/>
                <a:gd name="T31" fmla="*/ 34 h 148"/>
                <a:gd name="T32" fmla="*/ 154 w 164"/>
                <a:gd name="T33" fmla="*/ 43 h 148"/>
                <a:gd name="T34" fmla="*/ 157 w 164"/>
                <a:gd name="T35" fmla="*/ 60 h 148"/>
                <a:gd name="T36" fmla="*/ 164 w 164"/>
                <a:gd name="T37" fmla="*/ 70 h 148"/>
                <a:gd name="T38" fmla="*/ 141 w 164"/>
                <a:gd name="T39" fmla="*/ 70 h 148"/>
                <a:gd name="T40" fmla="*/ 135 w 164"/>
                <a:gd name="T41" fmla="*/ 82 h 148"/>
                <a:gd name="T42" fmla="*/ 145 w 164"/>
                <a:gd name="T43" fmla="*/ 92 h 148"/>
                <a:gd name="T44" fmla="*/ 152 w 164"/>
                <a:gd name="T45" fmla="*/ 104 h 148"/>
                <a:gd name="T46" fmla="*/ 145 w 164"/>
                <a:gd name="T47" fmla="*/ 120 h 148"/>
                <a:gd name="T48" fmla="*/ 127 w 164"/>
                <a:gd name="T49" fmla="*/ 128 h 148"/>
                <a:gd name="T50" fmla="*/ 114 w 164"/>
                <a:gd name="T51" fmla="*/ 126 h 148"/>
                <a:gd name="T52" fmla="*/ 98 w 164"/>
                <a:gd name="T53" fmla="*/ 142 h 148"/>
                <a:gd name="T54" fmla="*/ 83 w 164"/>
                <a:gd name="T5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48">
                  <a:moveTo>
                    <a:pt x="83" y="148"/>
                  </a:moveTo>
                  <a:lnTo>
                    <a:pt x="64" y="139"/>
                  </a:lnTo>
                  <a:lnTo>
                    <a:pt x="35" y="119"/>
                  </a:lnTo>
                  <a:lnTo>
                    <a:pt x="26" y="88"/>
                  </a:lnTo>
                  <a:lnTo>
                    <a:pt x="7" y="58"/>
                  </a:lnTo>
                  <a:lnTo>
                    <a:pt x="0" y="32"/>
                  </a:lnTo>
                  <a:lnTo>
                    <a:pt x="16" y="16"/>
                  </a:lnTo>
                  <a:lnTo>
                    <a:pt x="34" y="13"/>
                  </a:lnTo>
                  <a:lnTo>
                    <a:pt x="47" y="0"/>
                  </a:lnTo>
                  <a:lnTo>
                    <a:pt x="60" y="0"/>
                  </a:lnTo>
                  <a:lnTo>
                    <a:pt x="68" y="16"/>
                  </a:lnTo>
                  <a:lnTo>
                    <a:pt x="79" y="33"/>
                  </a:lnTo>
                  <a:lnTo>
                    <a:pt x="104" y="33"/>
                  </a:lnTo>
                  <a:lnTo>
                    <a:pt x="124" y="8"/>
                  </a:lnTo>
                  <a:lnTo>
                    <a:pt x="139" y="13"/>
                  </a:lnTo>
                  <a:lnTo>
                    <a:pt x="139" y="34"/>
                  </a:lnTo>
                  <a:lnTo>
                    <a:pt x="154" y="43"/>
                  </a:lnTo>
                  <a:lnTo>
                    <a:pt x="157" y="60"/>
                  </a:lnTo>
                  <a:lnTo>
                    <a:pt x="164" y="70"/>
                  </a:lnTo>
                  <a:lnTo>
                    <a:pt x="141" y="70"/>
                  </a:lnTo>
                  <a:lnTo>
                    <a:pt x="135" y="82"/>
                  </a:lnTo>
                  <a:lnTo>
                    <a:pt x="145" y="92"/>
                  </a:lnTo>
                  <a:lnTo>
                    <a:pt x="152" y="104"/>
                  </a:lnTo>
                  <a:lnTo>
                    <a:pt x="145" y="120"/>
                  </a:lnTo>
                  <a:lnTo>
                    <a:pt x="127" y="128"/>
                  </a:lnTo>
                  <a:lnTo>
                    <a:pt x="114" y="126"/>
                  </a:lnTo>
                  <a:lnTo>
                    <a:pt x="98" y="142"/>
                  </a:lnTo>
                  <a:lnTo>
                    <a:pt x="83" y="148"/>
                  </a:lnTo>
                  <a:close/>
                </a:path>
              </a:pathLst>
            </a:custGeom>
            <a:solidFill>
              <a:srgbClr val="FFF500"/>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23" name="Freeform 13">
              <a:extLst>
                <a:ext uri="{FF2B5EF4-FFF2-40B4-BE49-F238E27FC236}">
                  <a16:creationId xmlns:a16="http://schemas.microsoft.com/office/drawing/2014/main" id="{271DB87E-253E-4AE4-80B2-35950115DE8C}"/>
                </a:ext>
              </a:extLst>
            </p:cNvPr>
            <p:cNvSpPr>
              <a:spLocks/>
            </p:cNvSpPr>
            <p:nvPr/>
          </p:nvSpPr>
          <p:spPr bwMode="auto">
            <a:xfrm>
              <a:off x="297" y="3692"/>
              <a:ext cx="137" cy="125"/>
            </a:xfrm>
            <a:custGeom>
              <a:avLst/>
              <a:gdLst>
                <a:gd name="T0" fmla="*/ 0 w 151"/>
                <a:gd name="T1" fmla="*/ 43 h 137"/>
                <a:gd name="T2" fmla="*/ 6 w 151"/>
                <a:gd name="T3" fmla="*/ 85 h 137"/>
                <a:gd name="T4" fmla="*/ 24 w 151"/>
                <a:gd name="T5" fmla="*/ 103 h 137"/>
                <a:gd name="T6" fmla="*/ 52 w 151"/>
                <a:gd name="T7" fmla="*/ 107 h 137"/>
                <a:gd name="T8" fmla="*/ 69 w 151"/>
                <a:gd name="T9" fmla="*/ 123 h 137"/>
                <a:gd name="T10" fmla="*/ 73 w 151"/>
                <a:gd name="T11" fmla="*/ 137 h 137"/>
                <a:gd name="T12" fmla="*/ 86 w 151"/>
                <a:gd name="T13" fmla="*/ 116 h 137"/>
                <a:gd name="T14" fmla="*/ 106 w 151"/>
                <a:gd name="T15" fmla="*/ 116 h 137"/>
                <a:gd name="T16" fmla="*/ 108 w 151"/>
                <a:gd name="T17" fmla="*/ 102 h 137"/>
                <a:gd name="T18" fmla="*/ 102 w 151"/>
                <a:gd name="T19" fmla="*/ 82 h 137"/>
                <a:gd name="T20" fmla="*/ 108 w 151"/>
                <a:gd name="T21" fmla="*/ 51 h 137"/>
                <a:gd name="T22" fmla="*/ 125 w 151"/>
                <a:gd name="T23" fmla="*/ 44 h 137"/>
                <a:gd name="T24" fmla="*/ 151 w 151"/>
                <a:gd name="T25" fmla="*/ 45 h 137"/>
                <a:gd name="T26" fmla="*/ 146 w 151"/>
                <a:gd name="T27" fmla="*/ 23 h 137"/>
                <a:gd name="T28" fmla="*/ 121 w 151"/>
                <a:gd name="T29" fmla="*/ 0 h 137"/>
                <a:gd name="T30" fmla="*/ 111 w 151"/>
                <a:gd name="T31" fmla="*/ 9 h 137"/>
                <a:gd name="T32" fmla="*/ 111 w 151"/>
                <a:gd name="T33" fmla="*/ 25 h 137"/>
                <a:gd name="T34" fmla="*/ 102 w 151"/>
                <a:gd name="T35" fmla="*/ 34 h 137"/>
                <a:gd name="T36" fmla="*/ 78 w 151"/>
                <a:gd name="T37" fmla="*/ 36 h 137"/>
                <a:gd name="T38" fmla="*/ 70 w 151"/>
                <a:gd name="T39" fmla="*/ 43 h 137"/>
                <a:gd name="T40" fmla="*/ 57 w 151"/>
                <a:gd name="T41" fmla="*/ 33 h 137"/>
                <a:gd name="T42" fmla="*/ 41 w 151"/>
                <a:gd name="T43" fmla="*/ 33 h 137"/>
                <a:gd name="T44" fmla="*/ 29 w 151"/>
                <a:gd name="T45" fmla="*/ 40 h 137"/>
                <a:gd name="T46" fmla="*/ 18 w 151"/>
                <a:gd name="T47" fmla="*/ 37 h 137"/>
                <a:gd name="T48" fmla="*/ 0 w 151"/>
                <a:gd name="T49" fmla="*/ 4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37">
                  <a:moveTo>
                    <a:pt x="0" y="43"/>
                  </a:moveTo>
                  <a:lnTo>
                    <a:pt x="6" y="85"/>
                  </a:lnTo>
                  <a:lnTo>
                    <a:pt x="24" y="103"/>
                  </a:lnTo>
                  <a:lnTo>
                    <a:pt x="52" y="107"/>
                  </a:lnTo>
                  <a:lnTo>
                    <a:pt x="69" y="123"/>
                  </a:lnTo>
                  <a:lnTo>
                    <a:pt x="73" y="137"/>
                  </a:lnTo>
                  <a:lnTo>
                    <a:pt x="86" y="116"/>
                  </a:lnTo>
                  <a:lnTo>
                    <a:pt x="106" y="116"/>
                  </a:lnTo>
                  <a:lnTo>
                    <a:pt x="108" y="102"/>
                  </a:lnTo>
                  <a:lnTo>
                    <a:pt x="102" y="82"/>
                  </a:lnTo>
                  <a:lnTo>
                    <a:pt x="108" y="51"/>
                  </a:lnTo>
                  <a:lnTo>
                    <a:pt x="125" y="44"/>
                  </a:lnTo>
                  <a:lnTo>
                    <a:pt x="151" y="45"/>
                  </a:lnTo>
                  <a:lnTo>
                    <a:pt x="146" y="23"/>
                  </a:lnTo>
                  <a:lnTo>
                    <a:pt x="121" y="0"/>
                  </a:lnTo>
                  <a:lnTo>
                    <a:pt x="111" y="9"/>
                  </a:lnTo>
                  <a:lnTo>
                    <a:pt x="111" y="25"/>
                  </a:lnTo>
                  <a:lnTo>
                    <a:pt x="102" y="34"/>
                  </a:lnTo>
                  <a:lnTo>
                    <a:pt x="78" y="36"/>
                  </a:lnTo>
                  <a:lnTo>
                    <a:pt x="70" y="43"/>
                  </a:lnTo>
                  <a:lnTo>
                    <a:pt x="57" y="33"/>
                  </a:lnTo>
                  <a:lnTo>
                    <a:pt x="41" y="33"/>
                  </a:lnTo>
                  <a:lnTo>
                    <a:pt x="29" y="40"/>
                  </a:lnTo>
                  <a:lnTo>
                    <a:pt x="18" y="37"/>
                  </a:lnTo>
                  <a:lnTo>
                    <a:pt x="0" y="43"/>
                  </a:lnTo>
                  <a:close/>
                </a:path>
              </a:pathLst>
            </a:custGeom>
            <a:solidFill>
              <a:srgbClr val="BCD621"/>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24" name="Freeform 14">
              <a:extLst>
                <a:ext uri="{FF2B5EF4-FFF2-40B4-BE49-F238E27FC236}">
                  <a16:creationId xmlns:a16="http://schemas.microsoft.com/office/drawing/2014/main" id="{42104CBB-344C-4C32-90D3-D1E3811D638F}"/>
                </a:ext>
              </a:extLst>
            </p:cNvPr>
            <p:cNvSpPr>
              <a:spLocks/>
            </p:cNvSpPr>
            <p:nvPr/>
          </p:nvSpPr>
          <p:spPr bwMode="auto">
            <a:xfrm>
              <a:off x="363" y="3732"/>
              <a:ext cx="75" cy="109"/>
            </a:xfrm>
            <a:custGeom>
              <a:avLst/>
              <a:gdLst>
                <a:gd name="T0" fmla="*/ 77 w 82"/>
                <a:gd name="T1" fmla="*/ 53 h 119"/>
                <a:gd name="T2" fmla="*/ 64 w 82"/>
                <a:gd name="T3" fmla="*/ 80 h 119"/>
                <a:gd name="T4" fmla="*/ 49 w 82"/>
                <a:gd name="T5" fmla="*/ 105 h 119"/>
                <a:gd name="T6" fmla="*/ 29 w 82"/>
                <a:gd name="T7" fmla="*/ 119 h 119"/>
                <a:gd name="T8" fmla="*/ 22 w 82"/>
                <a:gd name="T9" fmla="*/ 95 h 119"/>
                <a:gd name="T10" fmla="*/ 0 w 82"/>
                <a:gd name="T11" fmla="*/ 93 h 119"/>
                <a:gd name="T12" fmla="*/ 13 w 82"/>
                <a:gd name="T13" fmla="*/ 72 h 119"/>
                <a:gd name="T14" fmla="*/ 33 w 82"/>
                <a:gd name="T15" fmla="*/ 72 h 119"/>
                <a:gd name="T16" fmla="*/ 35 w 82"/>
                <a:gd name="T17" fmla="*/ 58 h 119"/>
                <a:gd name="T18" fmla="*/ 29 w 82"/>
                <a:gd name="T19" fmla="*/ 38 h 119"/>
                <a:gd name="T20" fmla="*/ 35 w 82"/>
                <a:gd name="T21" fmla="*/ 7 h 119"/>
                <a:gd name="T22" fmla="*/ 52 w 82"/>
                <a:gd name="T23" fmla="*/ 0 h 119"/>
                <a:gd name="T24" fmla="*/ 61 w 82"/>
                <a:gd name="T25" fmla="*/ 17 h 119"/>
                <a:gd name="T26" fmla="*/ 82 w 82"/>
                <a:gd name="T27" fmla="*/ 33 h 119"/>
                <a:gd name="T28" fmla="*/ 77 w 82"/>
                <a:gd name="T29" fmla="*/ 5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19">
                  <a:moveTo>
                    <a:pt x="77" y="53"/>
                  </a:moveTo>
                  <a:lnTo>
                    <a:pt x="64" y="80"/>
                  </a:lnTo>
                  <a:lnTo>
                    <a:pt x="49" y="105"/>
                  </a:lnTo>
                  <a:lnTo>
                    <a:pt x="29" y="119"/>
                  </a:lnTo>
                  <a:lnTo>
                    <a:pt x="22" y="95"/>
                  </a:lnTo>
                  <a:lnTo>
                    <a:pt x="0" y="93"/>
                  </a:lnTo>
                  <a:lnTo>
                    <a:pt x="13" y="72"/>
                  </a:lnTo>
                  <a:lnTo>
                    <a:pt x="33" y="72"/>
                  </a:lnTo>
                  <a:lnTo>
                    <a:pt x="35" y="58"/>
                  </a:lnTo>
                  <a:lnTo>
                    <a:pt x="29" y="38"/>
                  </a:lnTo>
                  <a:lnTo>
                    <a:pt x="35" y="7"/>
                  </a:lnTo>
                  <a:lnTo>
                    <a:pt x="52" y="0"/>
                  </a:lnTo>
                  <a:lnTo>
                    <a:pt x="61" y="17"/>
                  </a:lnTo>
                  <a:lnTo>
                    <a:pt x="82" y="33"/>
                  </a:lnTo>
                  <a:lnTo>
                    <a:pt x="77" y="53"/>
                  </a:lnTo>
                  <a:close/>
                </a:path>
              </a:pathLst>
            </a:custGeom>
            <a:solidFill>
              <a:srgbClr val="FFF500"/>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25" name="Freeform 15">
              <a:extLst>
                <a:ext uri="{FF2B5EF4-FFF2-40B4-BE49-F238E27FC236}">
                  <a16:creationId xmlns:a16="http://schemas.microsoft.com/office/drawing/2014/main" id="{B8FC1896-F997-423B-A30E-6E7062AAE4F8}"/>
                </a:ext>
              </a:extLst>
            </p:cNvPr>
            <p:cNvSpPr>
              <a:spLocks/>
            </p:cNvSpPr>
            <p:nvPr/>
          </p:nvSpPr>
          <p:spPr bwMode="auto">
            <a:xfrm>
              <a:off x="390" y="3662"/>
              <a:ext cx="223" cy="406"/>
            </a:xfrm>
            <a:custGeom>
              <a:avLst/>
              <a:gdLst>
                <a:gd name="T0" fmla="*/ 237 w 245"/>
                <a:gd name="T1" fmla="*/ 71 h 446"/>
                <a:gd name="T2" fmla="*/ 223 w 245"/>
                <a:gd name="T3" fmla="*/ 84 h 446"/>
                <a:gd name="T4" fmla="*/ 223 w 245"/>
                <a:gd name="T5" fmla="*/ 105 h 446"/>
                <a:gd name="T6" fmla="*/ 237 w 245"/>
                <a:gd name="T7" fmla="*/ 119 h 446"/>
                <a:gd name="T8" fmla="*/ 245 w 245"/>
                <a:gd name="T9" fmla="*/ 144 h 446"/>
                <a:gd name="T10" fmla="*/ 238 w 245"/>
                <a:gd name="T11" fmla="*/ 169 h 446"/>
                <a:gd name="T12" fmla="*/ 233 w 245"/>
                <a:gd name="T13" fmla="*/ 191 h 446"/>
                <a:gd name="T14" fmla="*/ 218 w 245"/>
                <a:gd name="T15" fmla="*/ 206 h 446"/>
                <a:gd name="T16" fmla="*/ 218 w 245"/>
                <a:gd name="T17" fmla="*/ 215 h 446"/>
                <a:gd name="T18" fmla="*/ 205 w 245"/>
                <a:gd name="T19" fmla="*/ 227 h 446"/>
                <a:gd name="T20" fmla="*/ 176 w 245"/>
                <a:gd name="T21" fmla="*/ 274 h 446"/>
                <a:gd name="T22" fmla="*/ 176 w 245"/>
                <a:gd name="T23" fmla="*/ 311 h 446"/>
                <a:gd name="T24" fmla="*/ 184 w 245"/>
                <a:gd name="T25" fmla="*/ 355 h 446"/>
                <a:gd name="T26" fmla="*/ 178 w 245"/>
                <a:gd name="T27" fmla="*/ 389 h 446"/>
                <a:gd name="T28" fmla="*/ 181 w 245"/>
                <a:gd name="T29" fmla="*/ 430 h 446"/>
                <a:gd name="T30" fmla="*/ 150 w 245"/>
                <a:gd name="T31" fmla="*/ 445 h 446"/>
                <a:gd name="T32" fmla="*/ 129 w 245"/>
                <a:gd name="T33" fmla="*/ 436 h 446"/>
                <a:gd name="T34" fmla="*/ 99 w 245"/>
                <a:gd name="T35" fmla="*/ 446 h 446"/>
                <a:gd name="T36" fmla="*/ 70 w 245"/>
                <a:gd name="T37" fmla="*/ 440 h 446"/>
                <a:gd name="T38" fmla="*/ 66 w 245"/>
                <a:gd name="T39" fmla="*/ 415 h 446"/>
                <a:gd name="T40" fmla="*/ 52 w 245"/>
                <a:gd name="T41" fmla="*/ 372 h 446"/>
                <a:gd name="T42" fmla="*/ 49 w 245"/>
                <a:gd name="T43" fmla="*/ 341 h 446"/>
                <a:gd name="T44" fmla="*/ 29 w 245"/>
                <a:gd name="T45" fmla="*/ 326 h 446"/>
                <a:gd name="T46" fmla="*/ 29 w 245"/>
                <a:gd name="T47" fmla="*/ 309 h 446"/>
                <a:gd name="T48" fmla="*/ 18 w 245"/>
                <a:gd name="T49" fmla="*/ 282 h 446"/>
                <a:gd name="T50" fmla="*/ 0 w 245"/>
                <a:gd name="T51" fmla="*/ 258 h 446"/>
                <a:gd name="T52" fmla="*/ 12 w 245"/>
                <a:gd name="T53" fmla="*/ 239 h 446"/>
                <a:gd name="T54" fmla="*/ 34 w 245"/>
                <a:gd name="T55" fmla="*/ 236 h 446"/>
                <a:gd name="T56" fmla="*/ 48 w 245"/>
                <a:gd name="T57" fmla="*/ 225 h 446"/>
                <a:gd name="T58" fmla="*/ 70 w 245"/>
                <a:gd name="T59" fmla="*/ 227 h 446"/>
                <a:gd name="T60" fmla="*/ 84 w 245"/>
                <a:gd name="T61" fmla="*/ 217 h 446"/>
                <a:gd name="T62" fmla="*/ 105 w 245"/>
                <a:gd name="T63" fmla="*/ 229 h 446"/>
                <a:gd name="T64" fmla="*/ 113 w 245"/>
                <a:gd name="T65" fmla="*/ 199 h 446"/>
                <a:gd name="T66" fmla="*/ 136 w 245"/>
                <a:gd name="T67" fmla="*/ 171 h 446"/>
                <a:gd name="T68" fmla="*/ 160 w 245"/>
                <a:gd name="T69" fmla="*/ 158 h 446"/>
                <a:gd name="T70" fmla="*/ 173 w 245"/>
                <a:gd name="T71" fmla="*/ 153 h 446"/>
                <a:gd name="T72" fmla="*/ 171 w 245"/>
                <a:gd name="T73" fmla="*/ 124 h 446"/>
                <a:gd name="T74" fmla="*/ 144 w 245"/>
                <a:gd name="T75" fmla="*/ 121 h 446"/>
                <a:gd name="T76" fmla="*/ 130 w 245"/>
                <a:gd name="T77" fmla="*/ 101 h 446"/>
                <a:gd name="T78" fmla="*/ 111 w 245"/>
                <a:gd name="T79" fmla="*/ 81 h 446"/>
                <a:gd name="T80" fmla="*/ 119 w 245"/>
                <a:gd name="T81" fmla="*/ 60 h 446"/>
                <a:gd name="T82" fmla="*/ 105 w 245"/>
                <a:gd name="T83" fmla="*/ 54 h 446"/>
                <a:gd name="T84" fmla="*/ 105 w 245"/>
                <a:gd name="T85" fmla="*/ 43 h 446"/>
                <a:gd name="T86" fmla="*/ 121 w 245"/>
                <a:gd name="T87" fmla="*/ 43 h 446"/>
                <a:gd name="T88" fmla="*/ 130 w 245"/>
                <a:gd name="T89" fmla="*/ 34 h 446"/>
                <a:gd name="T90" fmla="*/ 124 w 245"/>
                <a:gd name="T91" fmla="*/ 24 h 446"/>
                <a:gd name="T92" fmla="*/ 134 w 245"/>
                <a:gd name="T93" fmla="*/ 14 h 446"/>
                <a:gd name="T94" fmla="*/ 151 w 245"/>
                <a:gd name="T95" fmla="*/ 19 h 446"/>
                <a:gd name="T96" fmla="*/ 171 w 245"/>
                <a:gd name="T97" fmla="*/ 13 h 446"/>
                <a:gd name="T98" fmla="*/ 191 w 245"/>
                <a:gd name="T99" fmla="*/ 0 h 446"/>
                <a:gd name="T100" fmla="*/ 209 w 245"/>
                <a:gd name="T101" fmla="*/ 13 h 446"/>
                <a:gd name="T102" fmla="*/ 218 w 245"/>
                <a:gd name="T103" fmla="*/ 26 h 446"/>
                <a:gd name="T104" fmla="*/ 232 w 245"/>
                <a:gd name="T105" fmla="*/ 31 h 446"/>
                <a:gd name="T106" fmla="*/ 238 w 245"/>
                <a:gd name="T107" fmla="*/ 48 h 446"/>
                <a:gd name="T108" fmla="*/ 237 w 245"/>
                <a:gd name="T109" fmla="*/ 7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5" h="446">
                  <a:moveTo>
                    <a:pt x="237" y="71"/>
                  </a:moveTo>
                  <a:lnTo>
                    <a:pt x="223" y="84"/>
                  </a:lnTo>
                  <a:lnTo>
                    <a:pt x="223" y="105"/>
                  </a:lnTo>
                  <a:lnTo>
                    <a:pt x="237" y="119"/>
                  </a:lnTo>
                  <a:lnTo>
                    <a:pt x="245" y="144"/>
                  </a:lnTo>
                  <a:lnTo>
                    <a:pt x="238" y="169"/>
                  </a:lnTo>
                  <a:lnTo>
                    <a:pt x="233" y="191"/>
                  </a:lnTo>
                  <a:lnTo>
                    <a:pt x="218" y="206"/>
                  </a:lnTo>
                  <a:lnTo>
                    <a:pt x="218" y="215"/>
                  </a:lnTo>
                  <a:lnTo>
                    <a:pt x="205" y="227"/>
                  </a:lnTo>
                  <a:lnTo>
                    <a:pt x="176" y="274"/>
                  </a:lnTo>
                  <a:lnTo>
                    <a:pt x="176" y="311"/>
                  </a:lnTo>
                  <a:lnTo>
                    <a:pt x="184" y="355"/>
                  </a:lnTo>
                  <a:lnTo>
                    <a:pt x="178" y="389"/>
                  </a:lnTo>
                  <a:lnTo>
                    <a:pt x="181" y="430"/>
                  </a:lnTo>
                  <a:lnTo>
                    <a:pt x="150" y="445"/>
                  </a:lnTo>
                  <a:lnTo>
                    <a:pt x="129" y="436"/>
                  </a:lnTo>
                  <a:lnTo>
                    <a:pt x="99" y="446"/>
                  </a:lnTo>
                  <a:lnTo>
                    <a:pt x="70" y="440"/>
                  </a:lnTo>
                  <a:lnTo>
                    <a:pt x="66" y="415"/>
                  </a:lnTo>
                  <a:lnTo>
                    <a:pt x="52" y="372"/>
                  </a:lnTo>
                  <a:lnTo>
                    <a:pt x="49" y="341"/>
                  </a:lnTo>
                  <a:lnTo>
                    <a:pt x="29" y="326"/>
                  </a:lnTo>
                  <a:lnTo>
                    <a:pt x="29" y="309"/>
                  </a:lnTo>
                  <a:lnTo>
                    <a:pt x="18" y="282"/>
                  </a:lnTo>
                  <a:lnTo>
                    <a:pt x="0" y="258"/>
                  </a:lnTo>
                  <a:lnTo>
                    <a:pt x="12" y="239"/>
                  </a:lnTo>
                  <a:lnTo>
                    <a:pt x="34" y="236"/>
                  </a:lnTo>
                  <a:lnTo>
                    <a:pt x="48" y="225"/>
                  </a:lnTo>
                  <a:lnTo>
                    <a:pt x="70" y="227"/>
                  </a:lnTo>
                  <a:lnTo>
                    <a:pt x="84" y="217"/>
                  </a:lnTo>
                  <a:lnTo>
                    <a:pt x="105" y="229"/>
                  </a:lnTo>
                  <a:lnTo>
                    <a:pt x="113" y="199"/>
                  </a:lnTo>
                  <a:lnTo>
                    <a:pt x="136" y="171"/>
                  </a:lnTo>
                  <a:lnTo>
                    <a:pt x="160" y="158"/>
                  </a:lnTo>
                  <a:lnTo>
                    <a:pt x="173" y="153"/>
                  </a:lnTo>
                  <a:lnTo>
                    <a:pt x="171" y="124"/>
                  </a:lnTo>
                  <a:lnTo>
                    <a:pt x="144" y="121"/>
                  </a:lnTo>
                  <a:lnTo>
                    <a:pt x="130" y="101"/>
                  </a:lnTo>
                  <a:lnTo>
                    <a:pt x="111" y="81"/>
                  </a:lnTo>
                  <a:lnTo>
                    <a:pt x="119" y="60"/>
                  </a:lnTo>
                  <a:lnTo>
                    <a:pt x="105" y="54"/>
                  </a:lnTo>
                  <a:lnTo>
                    <a:pt x="105" y="43"/>
                  </a:lnTo>
                  <a:lnTo>
                    <a:pt x="121" y="43"/>
                  </a:lnTo>
                  <a:lnTo>
                    <a:pt x="130" y="34"/>
                  </a:lnTo>
                  <a:lnTo>
                    <a:pt x="124" y="24"/>
                  </a:lnTo>
                  <a:lnTo>
                    <a:pt x="134" y="14"/>
                  </a:lnTo>
                  <a:lnTo>
                    <a:pt x="151" y="19"/>
                  </a:lnTo>
                  <a:lnTo>
                    <a:pt x="171" y="13"/>
                  </a:lnTo>
                  <a:lnTo>
                    <a:pt x="191" y="0"/>
                  </a:lnTo>
                  <a:lnTo>
                    <a:pt x="209" y="13"/>
                  </a:lnTo>
                  <a:lnTo>
                    <a:pt x="218" y="26"/>
                  </a:lnTo>
                  <a:lnTo>
                    <a:pt x="232" y="31"/>
                  </a:lnTo>
                  <a:lnTo>
                    <a:pt x="238" y="48"/>
                  </a:lnTo>
                  <a:lnTo>
                    <a:pt x="237" y="71"/>
                  </a:lnTo>
                  <a:close/>
                </a:path>
              </a:pathLst>
            </a:custGeom>
            <a:solidFill>
              <a:schemeClr val="accent6">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26" name="Freeform 16">
              <a:extLst>
                <a:ext uri="{FF2B5EF4-FFF2-40B4-BE49-F238E27FC236}">
                  <a16:creationId xmlns:a16="http://schemas.microsoft.com/office/drawing/2014/main" id="{7C8BF47A-55EF-42F4-A2FD-6FC8395A2F1B}"/>
                </a:ext>
              </a:extLst>
            </p:cNvPr>
            <p:cNvSpPr>
              <a:spLocks/>
            </p:cNvSpPr>
            <p:nvPr/>
          </p:nvSpPr>
          <p:spPr bwMode="auto">
            <a:xfrm>
              <a:off x="390" y="3334"/>
              <a:ext cx="389" cy="396"/>
            </a:xfrm>
            <a:custGeom>
              <a:avLst/>
              <a:gdLst>
                <a:gd name="T0" fmla="*/ 280 w 427"/>
                <a:gd name="T1" fmla="*/ 427 h 435"/>
                <a:gd name="T2" fmla="*/ 327 w 427"/>
                <a:gd name="T3" fmla="*/ 401 h 435"/>
                <a:gd name="T4" fmla="*/ 345 w 427"/>
                <a:gd name="T5" fmla="*/ 375 h 435"/>
                <a:gd name="T6" fmla="*/ 313 w 427"/>
                <a:gd name="T7" fmla="*/ 365 h 435"/>
                <a:gd name="T8" fmla="*/ 352 w 427"/>
                <a:gd name="T9" fmla="*/ 325 h 435"/>
                <a:gd name="T10" fmla="*/ 344 w 427"/>
                <a:gd name="T11" fmla="*/ 304 h 435"/>
                <a:gd name="T12" fmla="*/ 334 w 427"/>
                <a:gd name="T13" fmla="*/ 276 h 435"/>
                <a:gd name="T14" fmla="*/ 359 w 427"/>
                <a:gd name="T15" fmla="*/ 272 h 435"/>
                <a:gd name="T16" fmla="*/ 371 w 427"/>
                <a:gd name="T17" fmla="*/ 282 h 435"/>
                <a:gd name="T18" fmla="*/ 401 w 427"/>
                <a:gd name="T19" fmla="*/ 267 h 435"/>
                <a:gd name="T20" fmla="*/ 396 w 427"/>
                <a:gd name="T21" fmla="*/ 233 h 435"/>
                <a:gd name="T22" fmla="*/ 420 w 427"/>
                <a:gd name="T23" fmla="*/ 192 h 435"/>
                <a:gd name="T24" fmla="*/ 427 w 427"/>
                <a:gd name="T25" fmla="*/ 160 h 435"/>
                <a:gd name="T26" fmla="*/ 386 w 427"/>
                <a:gd name="T27" fmla="*/ 143 h 435"/>
                <a:gd name="T28" fmla="*/ 388 w 427"/>
                <a:gd name="T29" fmla="*/ 98 h 435"/>
                <a:gd name="T30" fmla="*/ 376 w 427"/>
                <a:gd name="T31" fmla="*/ 66 h 435"/>
                <a:gd name="T32" fmla="*/ 345 w 427"/>
                <a:gd name="T33" fmla="*/ 35 h 435"/>
                <a:gd name="T34" fmla="*/ 331 w 427"/>
                <a:gd name="T35" fmla="*/ 5 h 435"/>
                <a:gd name="T36" fmla="*/ 309 w 427"/>
                <a:gd name="T37" fmla="*/ 26 h 435"/>
                <a:gd name="T38" fmla="*/ 283 w 427"/>
                <a:gd name="T39" fmla="*/ 18 h 435"/>
                <a:gd name="T40" fmla="*/ 253 w 427"/>
                <a:gd name="T41" fmla="*/ 10 h 435"/>
                <a:gd name="T42" fmla="*/ 230 w 427"/>
                <a:gd name="T43" fmla="*/ 60 h 435"/>
                <a:gd name="T44" fmla="*/ 265 w 427"/>
                <a:gd name="T45" fmla="*/ 50 h 435"/>
                <a:gd name="T46" fmla="*/ 252 w 427"/>
                <a:gd name="T47" fmla="*/ 96 h 435"/>
                <a:gd name="T48" fmla="*/ 196 w 427"/>
                <a:gd name="T49" fmla="*/ 115 h 435"/>
                <a:gd name="T50" fmla="*/ 153 w 427"/>
                <a:gd name="T51" fmla="*/ 140 h 435"/>
                <a:gd name="T52" fmla="*/ 132 w 427"/>
                <a:gd name="T53" fmla="*/ 141 h 435"/>
                <a:gd name="T54" fmla="*/ 113 w 427"/>
                <a:gd name="T55" fmla="*/ 92 h 435"/>
                <a:gd name="T56" fmla="*/ 85 w 427"/>
                <a:gd name="T57" fmla="*/ 75 h 435"/>
                <a:gd name="T58" fmla="*/ 78 w 427"/>
                <a:gd name="T59" fmla="*/ 40 h 435"/>
                <a:gd name="T60" fmla="*/ 63 w 427"/>
                <a:gd name="T61" fmla="*/ 52 h 435"/>
                <a:gd name="T62" fmla="*/ 30 w 427"/>
                <a:gd name="T63" fmla="*/ 62 h 435"/>
                <a:gd name="T64" fmla="*/ 0 w 427"/>
                <a:gd name="T65" fmla="*/ 66 h 435"/>
                <a:gd name="T66" fmla="*/ 21 w 427"/>
                <a:gd name="T67" fmla="*/ 90 h 435"/>
                <a:gd name="T68" fmla="*/ 45 w 427"/>
                <a:gd name="T69" fmla="*/ 87 h 435"/>
                <a:gd name="T70" fmla="*/ 61 w 427"/>
                <a:gd name="T71" fmla="*/ 114 h 435"/>
                <a:gd name="T72" fmla="*/ 99 w 427"/>
                <a:gd name="T73" fmla="*/ 116 h 435"/>
                <a:gd name="T74" fmla="*/ 114 w 427"/>
                <a:gd name="T75" fmla="*/ 149 h 435"/>
                <a:gd name="T76" fmla="*/ 130 w 427"/>
                <a:gd name="T77" fmla="*/ 178 h 435"/>
                <a:gd name="T78" fmla="*/ 130 w 427"/>
                <a:gd name="T79" fmla="*/ 219 h 435"/>
                <a:gd name="T80" fmla="*/ 153 w 427"/>
                <a:gd name="T81" fmla="*/ 251 h 435"/>
                <a:gd name="T82" fmla="*/ 163 w 427"/>
                <a:gd name="T83" fmla="*/ 280 h 435"/>
                <a:gd name="T84" fmla="*/ 180 w 427"/>
                <a:gd name="T85" fmla="*/ 314 h 435"/>
                <a:gd name="T86" fmla="*/ 191 w 427"/>
                <a:gd name="T87" fmla="*/ 360 h 435"/>
                <a:gd name="T88" fmla="*/ 218 w 427"/>
                <a:gd name="T89" fmla="*/ 386 h 435"/>
                <a:gd name="T90" fmla="*/ 238 w 427"/>
                <a:gd name="T91" fmla="*/ 408 h 435"/>
                <a:gd name="T92" fmla="*/ 253 w 427"/>
                <a:gd name="T93"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435">
                  <a:moveTo>
                    <a:pt x="253" y="435"/>
                  </a:moveTo>
                  <a:lnTo>
                    <a:pt x="280" y="427"/>
                  </a:lnTo>
                  <a:lnTo>
                    <a:pt x="305" y="427"/>
                  </a:lnTo>
                  <a:lnTo>
                    <a:pt x="327" y="401"/>
                  </a:lnTo>
                  <a:lnTo>
                    <a:pt x="345" y="393"/>
                  </a:lnTo>
                  <a:lnTo>
                    <a:pt x="345" y="375"/>
                  </a:lnTo>
                  <a:lnTo>
                    <a:pt x="331" y="365"/>
                  </a:lnTo>
                  <a:lnTo>
                    <a:pt x="313" y="365"/>
                  </a:lnTo>
                  <a:lnTo>
                    <a:pt x="310" y="354"/>
                  </a:lnTo>
                  <a:lnTo>
                    <a:pt x="352" y="325"/>
                  </a:lnTo>
                  <a:lnTo>
                    <a:pt x="352" y="312"/>
                  </a:lnTo>
                  <a:lnTo>
                    <a:pt x="344" y="304"/>
                  </a:lnTo>
                  <a:lnTo>
                    <a:pt x="344" y="288"/>
                  </a:lnTo>
                  <a:lnTo>
                    <a:pt x="334" y="276"/>
                  </a:lnTo>
                  <a:lnTo>
                    <a:pt x="345" y="265"/>
                  </a:lnTo>
                  <a:lnTo>
                    <a:pt x="359" y="272"/>
                  </a:lnTo>
                  <a:lnTo>
                    <a:pt x="362" y="282"/>
                  </a:lnTo>
                  <a:lnTo>
                    <a:pt x="371" y="282"/>
                  </a:lnTo>
                  <a:lnTo>
                    <a:pt x="374" y="265"/>
                  </a:lnTo>
                  <a:lnTo>
                    <a:pt x="401" y="267"/>
                  </a:lnTo>
                  <a:lnTo>
                    <a:pt x="409" y="246"/>
                  </a:lnTo>
                  <a:lnTo>
                    <a:pt x="396" y="233"/>
                  </a:lnTo>
                  <a:lnTo>
                    <a:pt x="405" y="200"/>
                  </a:lnTo>
                  <a:lnTo>
                    <a:pt x="420" y="192"/>
                  </a:lnTo>
                  <a:lnTo>
                    <a:pt x="424" y="177"/>
                  </a:lnTo>
                  <a:lnTo>
                    <a:pt x="427" y="160"/>
                  </a:lnTo>
                  <a:lnTo>
                    <a:pt x="398" y="159"/>
                  </a:lnTo>
                  <a:lnTo>
                    <a:pt x="386" y="143"/>
                  </a:lnTo>
                  <a:lnTo>
                    <a:pt x="383" y="118"/>
                  </a:lnTo>
                  <a:lnTo>
                    <a:pt x="388" y="98"/>
                  </a:lnTo>
                  <a:lnTo>
                    <a:pt x="391" y="76"/>
                  </a:lnTo>
                  <a:lnTo>
                    <a:pt x="376" y="66"/>
                  </a:lnTo>
                  <a:lnTo>
                    <a:pt x="369" y="40"/>
                  </a:lnTo>
                  <a:lnTo>
                    <a:pt x="345" y="35"/>
                  </a:lnTo>
                  <a:lnTo>
                    <a:pt x="331" y="21"/>
                  </a:lnTo>
                  <a:lnTo>
                    <a:pt x="331" y="5"/>
                  </a:lnTo>
                  <a:lnTo>
                    <a:pt x="319" y="0"/>
                  </a:lnTo>
                  <a:lnTo>
                    <a:pt x="309" y="26"/>
                  </a:lnTo>
                  <a:lnTo>
                    <a:pt x="296" y="31"/>
                  </a:lnTo>
                  <a:lnTo>
                    <a:pt x="283" y="18"/>
                  </a:lnTo>
                  <a:lnTo>
                    <a:pt x="267" y="24"/>
                  </a:lnTo>
                  <a:lnTo>
                    <a:pt x="253" y="10"/>
                  </a:lnTo>
                  <a:lnTo>
                    <a:pt x="230" y="31"/>
                  </a:lnTo>
                  <a:lnTo>
                    <a:pt x="230" y="60"/>
                  </a:lnTo>
                  <a:lnTo>
                    <a:pt x="246" y="61"/>
                  </a:lnTo>
                  <a:lnTo>
                    <a:pt x="265" y="50"/>
                  </a:lnTo>
                  <a:lnTo>
                    <a:pt x="265" y="69"/>
                  </a:lnTo>
                  <a:lnTo>
                    <a:pt x="252" y="96"/>
                  </a:lnTo>
                  <a:lnTo>
                    <a:pt x="226" y="115"/>
                  </a:lnTo>
                  <a:lnTo>
                    <a:pt x="196" y="115"/>
                  </a:lnTo>
                  <a:lnTo>
                    <a:pt x="168" y="144"/>
                  </a:lnTo>
                  <a:lnTo>
                    <a:pt x="153" y="140"/>
                  </a:lnTo>
                  <a:lnTo>
                    <a:pt x="146" y="146"/>
                  </a:lnTo>
                  <a:lnTo>
                    <a:pt x="132" y="141"/>
                  </a:lnTo>
                  <a:lnTo>
                    <a:pt x="122" y="131"/>
                  </a:lnTo>
                  <a:lnTo>
                    <a:pt x="113" y="92"/>
                  </a:lnTo>
                  <a:lnTo>
                    <a:pt x="97" y="88"/>
                  </a:lnTo>
                  <a:lnTo>
                    <a:pt x="85" y="75"/>
                  </a:lnTo>
                  <a:lnTo>
                    <a:pt x="85" y="58"/>
                  </a:lnTo>
                  <a:lnTo>
                    <a:pt x="78" y="40"/>
                  </a:lnTo>
                  <a:lnTo>
                    <a:pt x="63" y="40"/>
                  </a:lnTo>
                  <a:lnTo>
                    <a:pt x="63" y="52"/>
                  </a:lnTo>
                  <a:lnTo>
                    <a:pt x="54" y="62"/>
                  </a:lnTo>
                  <a:lnTo>
                    <a:pt x="30" y="62"/>
                  </a:lnTo>
                  <a:lnTo>
                    <a:pt x="17" y="53"/>
                  </a:lnTo>
                  <a:lnTo>
                    <a:pt x="0" y="66"/>
                  </a:lnTo>
                  <a:lnTo>
                    <a:pt x="15" y="73"/>
                  </a:lnTo>
                  <a:lnTo>
                    <a:pt x="21" y="90"/>
                  </a:lnTo>
                  <a:lnTo>
                    <a:pt x="34" y="90"/>
                  </a:lnTo>
                  <a:lnTo>
                    <a:pt x="45" y="87"/>
                  </a:lnTo>
                  <a:lnTo>
                    <a:pt x="51" y="104"/>
                  </a:lnTo>
                  <a:lnTo>
                    <a:pt x="61" y="114"/>
                  </a:lnTo>
                  <a:lnTo>
                    <a:pt x="84" y="110"/>
                  </a:lnTo>
                  <a:lnTo>
                    <a:pt x="99" y="116"/>
                  </a:lnTo>
                  <a:lnTo>
                    <a:pt x="102" y="135"/>
                  </a:lnTo>
                  <a:lnTo>
                    <a:pt x="114" y="149"/>
                  </a:lnTo>
                  <a:lnTo>
                    <a:pt x="118" y="166"/>
                  </a:lnTo>
                  <a:lnTo>
                    <a:pt x="130" y="178"/>
                  </a:lnTo>
                  <a:lnTo>
                    <a:pt x="139" y="202"/>
                  </a:lnTo>
                  <a:lnTo>
                    <a:pt x="130" y="219"/>
                  </a:lnTo>
                  <a:lnTo>
                    <a:pt x="139" y="237"/>
                  </a:lnTo>
                  <a:lnTo>
                    <a:pt x="153" y="251"/>
                  </a:lnTo>
                  <a:lnTo>
                    <a:pt x="163" y="264"/>
                  </a:lnTo>
                  <a:lnTo>
                    <a:pt x="163" y="280"/>
                  </a:lnTo>
                  <a:lnTo>
                    <a:pt x="177" y="294"/>
                  </a:lnTo>
                  <a:lnTo>
                    <a:pt x="180" y="314"/>
                  </a:lnTo>
                  <a:lnTo>
                    <a:pt x="191" y="330"/>
                  </a:lnTo>
                  <a:lnTo>
                    <a:pt x="191" y="360"/>
                  </a:lnTo>
                  <a:lnTo>
                    <a:pt x="209" y="373"/>
                  </a:lnTo>
                  <a:lnTo>
                    <a:pt x="218" y="386"/>
                  </a:lnTo>
                  <a:lnTo>
                    <a:pt x="232" y="391"/>
                  </a:lnTo>
                  <a:lnTo>
                    <a:pt x="238" y="408"/>
                  </a:lnTo>
                  <a:lnTo>
                    <a:pt x="237" y="431"/>
                  </a:lnTo>
                  <a:lnTo>
                    <a:pt x="253" y="435"/>
                  </a:lnTo>
                  <a:close/>
                </a:path>
              </a:pathLst>
            </a:custGeom>
            <a:solidFill>
              <a:schemeClr val="tx2">
                <a:lumMod val="20000"/>
                <a:lumOff val="8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27" name="Freeform 17">
              <a:extLst>
                <a:ext uri="{FF2B5EF4-FFF2-40B4-BE49-F238E27FC236}">
                  <a16:creationId xmlns:a16="http://schemas.microsoft.com/office/drawing/2014/main" id="{EAA3EC5E-BCDE-4A6B-8A61-5CAE003FFE4A}"/>
                </a:ext>
              </a:extLst>
            </p:cNvPr>
            <p:cNvSpPr>
              <a:spLocks/>
            </p:cNvSpPr>
            <p:nvPr/>
          </p:nvSpPr>
          <p:spPr bwMode="auto">
            <a:xfrm>
              <a:off x="1253" y="3103"/>
              <a:ext cx="587" cy="572"/>
            </a:xfrm>
            <a:custGeom>
              <a:avLst/>
              <a:gdLst>
                <a:gd name="T0" fmla="*/ 590 w 644"/>
                <a:gd name="T1" fmla="*/ 514 h 628"/>
                <a:gd name="T2" fmla="*/ 621 w 644"/>
                <a:gd name="T3" fmla="*/ 544 h 628"/>
                <a:gd name="T4" fmla="*/ 644 w 644"/>
                <a:gd name="T5" fmla="*/ 585 h 628"/>
                <a:gd name="T6" fmla="*/ 609 w 644"/>
                <a:gd name="T7" fmla="*/ 626 h 628"/>
                <a:gd name="T8" fmla="*/ 551 w 644"/>
                <a:gd name="T9" fmla="*/ 628 h 628"/>
                <a:gd name="T10" fmla="*/ 525 w 644"/>
                <a:gd name="T11" fmla="*/ 592 h 628"/>
                <a:gd name="T12" fmla="*/ 498 w 644"/>
                <a:gd name="T13" fmla="*/ 606 h 628"/>
                <a:gd name="T14" fmla="*/ 450 w 644"/>
                <a:gd name="T15" fmla="*/ 581 h 628"/>
                <a:gd name="T16" fmla="*/ 426 w 644"/>
                <a:gd name="T17" fmla="*/ 547 h 628"/>
                <a:gd name="T18" fmla="*/ 409 w 644"/>
                <a:gd name="T19" fmla="*/ 497 h 628"/>
                <a:gd name="T20" fmla="*/ 355 w 644"/>
                <a:gd name="T21" fmla="*/ 506 h 628"/>
                <a:gd name="T22" fmla="*/ 321 w 644"/>
                <a:gd name="T23" fmla="*/ 467 h 628"/>
                <a:gd name="T24" fmla="*/ 269 w 644"/>
                <a:gd name="T25" fmla="*/ 470 h 628"/>
                <a:gd name="T26" fmla="*/ 219 w 644"/>
                <a:gd name="T27" fmla="*/ 467 h 628"/>
                <a:gd name="T28" fmla="*/ 181 w 644"/>
                <a:gd name="T29" fmla="*/ 418 h 628"/>
                <a:gd name="T30" fmla="*/ 149 w 644"/>
                <a:gd name="T31" fmla="*/ 444 h 628"/>
                <a:gd name="T32" fmla="*/ 165 w 644"/>
                <a:gd name="T33" fmla="*/ 407 h 628"/>
                <a:gd name="T34" fmla="*/ 141 w 644"/>
                <a:gd name="T35" fmla="*/ 351 h 628"/>
                <a:gd name="T36" fmla="*/ 116 w 644"/>
                <a:gd name="T37" fmla="*/ 293 h 628"/>
                <a:gd name="T38" fmla="*/ 76 w 644"/>
                <a:gd name="T39" fmla="*/ 259 h 628"/>
                <a:gd name="T40" fmla="*/ 28 w 644"/>
                <a:gd name="T41" fmla="*/ 247 h 628"/>
                <a:gd name="T42" fmla="*/ 10 w 644"/>
                <a:gd name="T43" fmla="*/ 222 h 628"/>
                <a:gd name="T44" fmla="*/ 1 w 644"/>
                <a:gd name="T45" fmla="*/ 181 h 628"/>
                <a:gd name="T46" fmla="*/ 61 w 644"/>
                <a:gd name="T47" fmla="*/ 154 h 628"/>
                <a:gd name="T48" fmla="*/ 100 w 644"/>
                <a:gd name="T49" fmla="*/ 140 h 628"/>
                <a:gd name="T50" fmla="*/ 144 w 644"/>
                <a:gd name="T51" fmla="*/ 117 h 628"/>
                <a:gd name="T52" fmla="*/ 192 w 644"/>
                <a:gd name="T53" fmla="*/ 59 h 628"/>
                <a:gd name="T54" fmla="*/ 223 w 644"/>
                <a:gd name="T55" fmla="*/ 0 h 628"/>
                <a:gd name="T56" fmla="*/ 266 w 644"/>
                <a:gd name="T57" fmla="*/ 22 h 628"/>
                <a:gd name="T58" fmla="*/ 264 w 644"/>
                <a:gd name="T59" fmla="*/ 49 h 628"/>
                <a:gd name="T60" fmla="*/ 271 w 644"/>
                <a:gd name="T61" fmla="*/ 98 h 628"/>
                <a:gd name="T62" fmla="*/ 274 w 644"/>
                <a:gd name="T63" fmla="*/ 143 h 628"/>
                <a:gd name="T64" fmla="*/ 306 w 644"/>
                <a:gd name="T65" fmla="*/ 170 h 628"/>
                <a:gd name="T66" fmla="*/ 317 w 644"/>
                <a:gd name="T67" fmla="*/ 227 h 628"/>
                <a:gd name="T68" fmla="*/ 318 w 644"/>
                <a:gd name="T69" fmla="*/ 263 h 628"/>
                <a:gd name="T70" fmla="*/ 313 w 644"/>
                <a:gd name="T71" fmla="*/ 300 h 628"/>
                <a:gd name="T72" fmla="*/ 341 w 644"/>
                <a:gd name="T73" fmla="*/ 295 h 628"/>
                <a:gd name="T74" fmla="*/ 371 w 644"/>
                <a:gd name="T75" fmla="*/ 310 h 628"/>
                <a:gd name="T76" fmla="*/ 342 w 644"/>
                <a:gd name="T77" fmla="*/ 338 h 628"/>
                <a:gd name="T78" fmla="*/ 361 w 644"/>
                <a:gd name="T79" fmla="*/ 351 h 628"/>
                <a:gd name="T80" fmla="*/ 349 w 644"/>
                <a:gd name="T81" fmla="*/ 385 h 628"/>
                <a:gd name="T82" fmla="*/ 365 w 644"/>
                <a:gd name="T83" fmla="*/ 405 h 628"/>
                <a:gd name="T84" fmla="*/ 384 w 644"/>
                <a:gd name="T85" fmla="*/ 432 h 628"/>
                <a:gd name="T86" fmla="*/ 411 w 644"/>
                <a:gd name="T87" fmla="*/ 413 h 628"/>
                <a:gd name="T88" fmla="*/ 430 w 644"/>
                <a:gd name="T89" fmla="*/ 433 h 628"/>
                <a:gd name="T90" fmla="*/ 460 w 644"/>
                <a:gd name="T91" fmla="*/ 448 h 628"/>
                <a:gd name="T92" fmla="*/ 488 w 644"/>
                <a:gd name="T93" fmla="*/ 409 h 628"/>
                <a:gd name="T94" fmla="*/ 534 w 644"/>
                <a:gd name="T95" fmla="*/ 409 h 628"/>
                <a:gd name="T96" fmla="*/ 570 w 644"/>
                <a:gd name="T97" fmla="*/ 413 h 628"/>
                <a:gd name="T98" fmla="*/ 593 w 644"/>
                <a:gd name="T99" fmla="*/ 429 h 628"/>
                <a:gd name="T100" fmla="*/ 562 w 644"/>
                <a:gd name="T101" fmla="*/ 458 h 628"/>
                <a:gd name="T102" fmla="*/ 578 w 644"/>
                <a:gd name="T103" fmla="*/ 474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4" h="628">
                  <a:moveTo>
                    <a:pt x="581" y="495"/>
                  </a:moveTo>
                  <a:lnTo>
                    <a:pt x="590" y="514"/>
                  </a:lnTo>
                  <a:lnTo>
                    <a:pt x="608" y="532"/>
                  </a:lnTo>
                  <a:lnTo>
                    <a:pt x="621" y="544"/>
                  </a:lnTo>
                  <a:lnTo>
                    <a:pt x="626" y="566"/>
                  </a:lnTo>
                  <a:lnTo>
                    <a:pt x="644" y="585"/>
                  </a:lnTo>
                  <a:lnTo>
                    <a:pt x="626" y="609"/>
                  </a:lnTo>
                  <a:lnTo>
                    <a:pt x="609" y="626"/>
                  </a:lnTo>
                  <a:lnTo>
                    <a:pt x="580" y="626"/>
                  </a:lnTo>
                  <a:lnTo>
                    <a:pt x="551" y="628"/>
                  </a:lnTo>
                  <a:lnTo>
                    <a:pt x="536" y="613"/>
                  </a:lnTo>
                  <a:lnTo>
                    <a:pt x="525" y="592"/>
                  </a:lnTo>
                  <a:lnTo>
                    <a:pt x="512" y="592"/>
                  </a:lnTo>
                  <a:lnTo>
                    <a:pt x="498" y="606"/>
                  </a:lnTo>
                  <a:lnTo>
                    <a:pt x="475" y="606"/>
                  </a:lnTo>
                  <a:lnTo>
                    <a:pt x="450" y="581"/>
                  </a:lnTo>
                  <a:lnTo>
                    <a:pt x="445" y="566"/>
                  </a:lnTo>
                  <a:lnTo>
                    <a:pt x="426" y="547"/>
                  </a:lnTo>
                  <a:lnTo>
                    <a:pt x="426" y="514"/>
                  </a:lnTo>
                  <a:lnTo>
                    <a:pt x="409" y="497"/>
                  </a:lnTo>
                  <a:lnTo>
                    <a:pt x="380" y="497"/>
                  </a:lnTo>
                  <a:lnTo>
                    <a:pt x="355" y="506"/>
                  </a:lnTo>
                  <a:lnTo>
                    <a:pt x="346" y="487"/>
                  </a:lnTo>
                  <a:lnTo>
                    <a:pt x="321" y="467"/>
                  </a:lnTo>
                  <a:lnTo>
                    <a:pt x="299" y="456"/>
                  </a:lnTo>
                  <a:lnTo>
                    <a:pt x="269" y="470"/>
                  </a:lnTo>
                  <a:lnTo>
                    <a:pt x="241" y="474"/>
                  </a:lnTo>
                  <a:lnTo>
                    <a:pt x="219" y="467"/>
                  </a:lnTo>
                  <a:lnTo>
                    <a:pt x="204" y="437"/>
                  </a:lnTo>
                  <a:lnTo>
                    <a:pt x="181" y="418"/>
                  </a:lnTo>
                  <a:lnTo>
                    <a:pt x="166" y="444"/>
                  </a:lnTo>
                  <a:lnTo>
                    <a:pt x="149" y="444"/>
                  </a:lnTo>
                  <a:lnTo>
                    <a:pt x="149" y="423"/>
                  </a:lnTo>
                  <a:lnTo>
                    <a:pt x="165" y="407"/>
                  </a:lnTo>
                  <a:lnTo>
                    <a:pt x="154" y="385"/>
                  </a:lnTo>
                  <a:lnTo>
                    <a:pt x="141" y="351"/>
                  </a:lnTo>
                  <a:lnTo>
                    <a:pt x="136" y="316"/>
                  </a:lnTo>
                  <a:lnTo>
                    <a:pt x="116" y="293"/>
                  </a:lnTo>
                  <a:lnTo>
                    <a:pt x="85" y="281"/>
                  </a:lnTo>
                  <a:lnTo>
                    <a:pt x="76" y="259"/>
                  </a:lnTo>
                  <a:lnTo>
                    <a:pt x="59" y="242"/>
                  </a:lnTo>
                  <a:lnTo>
                    <a:pt x="28" y="247"/>
                  </a:lnTo>
                  <a:lnTo>
                    <a:pt x="10" y="247"/>
                  </a:lnTo>
                  <a:lnTo>
                    <a:pt x="10" y="222"/>
                  </a:lnTo>
                  <a:lnTo>
                    <a:pt x="0" y="196"/>
                  </a:lnTo>
                  <a:lnTo>
                    <a:pt x="1" y="181"/>
                  </a:lnTo>
                  <a:lnTo>
                    <a:pt x="48" y="181"/>
                  </a:lnTo>
                  <a:lnTo>
                    <a:pt x="61" y="154"/>
                  </a:lnTo>
                  <a:lnTo>
                    <a:pt x="86" y="137"/>
                  </a:lnTo>
                  <a:lnTo>
                    <a:pt x="100" y="140"/>
                  </a:lnTo>
                  <a:lnTo>
                    <a:pt x="108" y="123"/>
                  </a:lnTo>
                  <a:lnTo>
                    <a:pt x="144" y="117"/>
                  </a:lnTo>
                  <a:lnTo>
                    <a:pt x="162" y="75"/>
                  </a:lnTo>
                  <a:lnTo>
                    <a:pt x="192" y="59"/>
                  </a:lnTo>
                  <a:lnTo>
                    <a:pt x="214" y="36"/>
                  </a:lnTo>
                  <a:lnTo>
                    <a:pt x="223" y="0"/>
                  </a:lnTo>
                  <a:lnTo>
                    <a:pt x="244" y="0"/>
                  </a:lnTo>
                  <a:lnTo>
                    <a:pt x="266" y="22"/>
                  </a:lnTo>
                  <a:lnTo>
                    <a:pt x="250" y="37"/>
                  </a:lnTo>
                  <a:lnTo>
                    <a:pt x="264" y="49"/>
                  </a:lnTo>
                  <a:lnTo>
                    <a:pt x="272" y="64"/>
                  </a:lnTo>
                  <a:lnTo>
                    <a:pt x="271" y="98"/>
                  </a:lnTo>
                  <a:lnTo>
                    <a:pt x="281" y="107"/>
                  </a:lnTo>
                  <a:lnTo>
                    <a:pt x="274" y="143"/>
                  </a:lnTo>
                  <a:lnTo>
                    <a:pt x="288" y="152"/>
                  </a:lnTo>
                  <a:lnTo>
                    <a:pt x="306" y="170"/>
                  </a:lnTo>
                  <a:lnTo>
                    <a:pt x="317" y="199"/>
                  </a:lnTo>
                  <a:lnTo>
                    <a:pt x="317" y="227"/>
                  </a:lnTo>
                  <a:lnTo>
                    <a:pt x="325" y="245"/>
                  </a:lnTo>
                  <a:lnTo>
                    <a:pt x="318" y="263"/>
                  </a:lnTo>
                  <a:lnTo>
                    <a:pt x="318" y="288"/>
                  </a:lnTo>
                  <a:lnTo>
                    <a:pt x="313" y="300"/>
                  </a:lnTo>
                  <a:lnTo>
                    <a:pt x="328" y="309"/>
                  </a:lnTo>
                  <a:lnTo>
                    <a:pt x="341" y="295"/>
                  </a:lnTo>
                  <a:lnTo>
                    <a:pt x="363" y="295"/>
                  </a:lnTo>
                  <a:lnTo>
                    <a:pt x="371" y="310"/>
                  </a:lnTo>
                  <a:lnTo>
                    <a:pt x="363" y="329"/>
                  </a:lnTo>
                  <a:lnTo>
                    <a:pt x="342" y="338"/>
                  </a:lnTo>
                  <a:lnTo>
                    <a:pt x="347" y="348"/>
                  </a:lnTo>
                  <a:lnTo>
                    <a:pt x="361" y="351"/>
                  </a:lnTo>
                  <a:lnTo>
                    <a:pt x="357" y="377"/>
                  </a:lnTo>
                  <a:lnTo>
                    <a:pt x="349" y="385"/>
                  </a:lnTo>
                  <a:lnTo>
                    <a:pt x="353" y="405"/>
                  </a:lnTo>
                  <a:lnTo>
                    <a:pt x="365" y="405"/>
                  </a:lnTo>
                  <a:lnTo>
                    <a:pt x="368" y="417"/>
                  </a:lnTo>
                  <a:lnTo>
                    <a:pt x="384" y="432"/>
                  </a:lnTo>
                  <a:lnTo>
                    <a:pt x="399" y="425"/>
                  </a:lnTo>
                  <a:lnTo>
                    <a:pt x="411" y="413"/>
                  </a:lnTo>
                  <a:lnTo>
                    <a:pt x="424" y="420"/>
                  </a:lnTo>
                  <a:lnTo>
                    <a:pt x="430" y="433"/>
                  </a:lnTo>
                  <a:lnTo>
                    <a:pt x="443" y="443"/>
                  </a:lnTo>
                  <a:lnTo>
                    <a:pt x="460" y="448"/>
                  </a:lnTo>
                  <a:lnTo>
                    <a:pt x="476" y="435"/>
                  </a:lnTo>
                  <a:lnTo>
                    <a:pt x="488" y="409"/>
                  </a:lnTo>
                  <a:lnTo>
                    <a:pt x="509" y="409"/>
                  </a:lnTo>
                  <a:lnTo>
                    <a:pt x="534" y="409"/>
                  </a:lnTo>
                  <a:lnTo>
                    <a:pt x="549" y="403"/>
                  </a:lnTo>
                  <a:lnTo>
                    <a:pt x="570" y="413"/>
                  </a:lnTo>
                  <a:lnTo>
                    <a:pt x="584" y="413"/>
                  </a:lnTo>
                  <a:lnTo>
                    <a:pt x="593" y="429"/>
                  </a:lnTo>
                  <a:lnTo>
                    <a:pt x="586" y="446"/>
                  </a:lnTo>
                  <a:lnTo>
                    <a:pt x="562" y="458"/>
                  </a:lnTo>
                  <a:lnTo>
                    <a:pt x="564" y="474"/>
                  </a:lnTo>
                  <a:lnTo>
                    <a:pt x="578" y="474"/>
                  </a:lnTo>
                  <a:lnTo>
                    <a:pt x="581" y="495"/>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28" name="Freeform 18">
              <a:extLst>
                <a:ext uri="{FF2B5EF4-FFF2-40B4-BE49-F238E27FC236}">
                  <a16:creationId xmlns:a16="http://schemas.microsoft.com/office/drawing/2014/main" id="{914AFA38-6543-4C18-938D-EB64CCBA6EE4}"/>
                </a:ext>
              </a:extLst>
            </p:cNvPr>
            <p:cNvSpPr>
              <a:spLocks/>
            </p:cNvSpPr>
            <p:nvPr/>
          </p:nvSpPr>
          <p:spPr bwMode="auto">
            <a:xfrm>
              <a:off x="1698" y="3107"/>
              <a:ext cx="364" cy="447"/>
            </a:xfrm>
            <a:custGeom>
              <a:avLst/>
              <a:gdLst>
                <a:gd name="T0" fmla="*/ 338 w 400"/>
                <a:gd name="T1" fmla="*/ 322 h 490"/>
                <a:gd name="T2" fmla="*/ 294 w 400"/>
                <a:gd name="T3" fmla="*/ 310 h 490"/>
                <a:gd name="T4" fmla="*/ 237 w 400"/>
                <a:gd name="T5" fmla="*/ 294 h 490"/>
                <a:gd name="T6" fmla="*/ 237 w 400"/>
                <a:gd name="T7" fmla="*/ 342 h 490"/>
                <a:gd name="T8" fmla="*/ 233 w 400"/>
                <a:gd name="T9" fmla="*/ 370 h 490"/>
                <a:gd name="T10" fmla="*/ 265 w 400"/>
                <a:gd name="T11" fmla="*/ 402 h 490"/>
                <a:gd name="T12" fmla="*/ 230 w 400"/>
                <a:gd name="T13" fmla="*/ 418 h 490"/>
                <a:gd name="T14" fmla="*/ 174 w 400"/>
                <a:gd name="T15" fmla="*/ 397 h 490"/>
                <a:gd name="T16" fmla="*/ 161 w 400"/>
                <a:gd name="T17" fmla="*/ 439 h 490"/>
                <a:gd name="T18" fmla="*/ 130 w 400"/>
                <a:gd name="T19" fmla="*/ 469 h 490"/>
                <a:gd name="T20" fmla="*/ 93 w 400"/>
                <a:gd name="T21" fmla="*/ 490 h 490"/>
                <a:gd name="T22" fmla="*/ 76 w 400"/>
                <a:gd name="T23" fmla="*/ 469 h 490"/>
                <a:gd name="T24" fmla="*/ 98 w 400"/>
                <a:gd name="T25" fmla="*/ 441 h 490"/>
                <a:gd name="T26" fmla="*/ 96 w 400"/>
                <a:gd name="T27" fmla="*/ 408 h 490"/>
                <a:gd name="T28" fmla="*/ 61 w 400"/>
                <a:gd name="T29" fmla="*/ 398 h 490"/>
                <a:gd name="T30" fmla="*/ 0 w 400"/>
                <a:gd name="T31" fmla="*/ 404 h 490"/>
                <a:gd name="T32" fmla="*/ 28 w 400"/>
                <a:gd name="T33" fmla="*/ 381 h 490"/>
                <a:gd name="T34" fmla="*/ 49 w 400"/>
                <a:gd name="T35" fmla="*/ 330 h 490"/>
                <a:gd name="T36" fmla="*/ 63 w 400"/>
                <a:gd name="T37" fmla="*/ 307 h 490"/>
                <a:gd name="T38" fmla="*/ 80 w 400"/>
                <a:gd name="T39" fmla="*/ 270 h 490"/>
                <a:gd name="T40" fmla="*/ 127 w 400"/>
                <a:gd name="T41" fmla="*/ 236 h 490"/>
                <a:gd name="T42" fmla="*/ 149 w 400"/>
                <a:gd name="T43" fmla="*/ 225 h 490"/>
                <a:gd name="T44" fmla="*/ 173 w 400"/>
                <a:gd name="T45" fmla="*/ 237 h 490"/>
                <a:gd name="T46" fmla="*/ 164 w 400"/>
                <a:gd name="T47" fmla="*/ 184 h 490"/>
                <a:gd name="T48" fmla="*/ 119 w 400"/>
                <a:gd name="T49" fmla="*/ 183 h 490"/>
                <a:gd name="T50" fmla="*/ 70 w 400"/>
                <a:gd name="T51" fmla="*/ 153 h 490"/>
                <a:gd name="T52" fmla="*/ 53 w 400"/>
                <a:gd name="T53" fmla="*/ 106 h 490"/>
                <a:gd name="T54" fmla="*/ 76 w 400"/>
                <a:gd name="T55" fmla="*/ 59 h 490"/>
                <a:gd name="T56" fmla="*/ 117 w 400"/>
                <a:gd name="T57" fmla="*/ 76 h 490"/>
                <a:gd name="T58" fmla="*/ 132 w 400"/>
                <a:gd name="T59" fmla="*/ 108 h 490"/>
                <a:gd name="T60" fmla="*/ 176 w 400"/>
                <a:gd name="T61" fmla="*/ 101 h 490"/>
                <a:gd name="T62" fmla="*/ 206 w 400"/>
                <a:gd name="T63" fmla="*/ 78 h 490"/>
                <a:gd name="T64" fmla="*/ 228 w 400"/>
                <a:gd name="T65" fmla="*/ 29 h 490"/>
                <a:gd name="T66" fmla="*/ 240 w 400"/>
                <a:gd name="T67" fmla="*/ 0 h 490"/>
                <a:gd name="T68" fmla="*/ 269 w 400"/>
                <a:gd name="T69" fmla="*/ 28 h 490"/>
                <a:gd name="T70" fmla="*/ 298 w 400"/>
                <a:gd name="T71" fmla="*/ 46 h 490"/>
                <a:gd name="T72" fmla="*/ 332 w 400"/>
                <a:gd name="T73" fmla="*/ 65 h 490"/>
                <a:gd name="T74" fmla="*/ 368 w 400"/>
                <a:gd name="T75" fmla="*/ 59 h 490"/>
                <a:gd name="T76" fmla="*/ 395 w 400"/>
                <a:gd name="T77" fmla="*/ 87 h 490"/>
                <a:gd name="T78" fmla="*/ 400 w 400"/>
                <a:gd name="T79" fmla="*/ 149 h 490"/>
                <a:gd name="T80" fmla="*/ 365 w 400"/>
                <a:gd name="T81" fmla="*/ 169 h 490"/>
                <a:gd name="T82" fmla="*/ 360 w 400"/>
                <a:gd name="T83" fmla="*/ 206 h 490"/>
                <a:gd name="T84" fmla="*/ 330 w 400"/>
                <a:gd name="T85" fmla="*/ 219 h 490"/>
                <a:gd name="T86" fmla="*/ 341 w 400"/>
                <a:gd name="T87" fmla="*/ 252 h 490"/>
                <a:gd name="T88" fmla="*/ 360 w 400"/>
                <a:gd name="T89" fmla="*/ 264 h 490"/>
                <a:gd name="T90" fmla="*/ 397 w 400"/>
                <a:gd name="T91" fmla="*/ 290 h 490"/>
                <a:gd name="T92" fmla="*/ 371 w 400"/>
                <a:gd name="T93" fmla="*/ 32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0" h="490">
                  <a:moveTo>
                    <a:pt x="371" y="328"/>
                  </a:moveTo>
                  <a:lnTo>
                    <a:pt x="338" y="322"/>
                  </a:lnTo>
                  <a:lnTo>
                    <a:pt x="315" y="328"/>
                  </a:lnTo>
                  <a:lnTo>
                    <a:pt x="294" y="310"/>
                  </a:lnTo>
                  <a:lnTo>
                    <a:pt x="264" y="294"/>
                  </a:lnTo>
                  <a:lnTo>
                    <a:pt x="237" y="294"/>
                  </a:lnTo>
                  <a:lnTo>
                    <a:pt x="228" y="323"/>
                  </a:lnTo>
                  <a:lnTo>
                    <a:pt x="237" y="342"/>
                  </a:lnTo>
                  <a:lnTo>
                    <a:pt x="219" y="361"/>
                  </a:lnTo>
                  <a:lnTo>
                    <a:pt x="233" y="370"/>
                  </a:lnTo>
                  <a:lnTo>
                    <a:pt x="247" y="384"/>
                  </a:lnTo>
                  <a:lnTo>
                    <a:pt x="265" y="402"/>
                  </a:lnTo>
                  <a:lnTo>
                    <a:pt x="248" y="418"/>
                  </a:lnTo>
                  <a:lnTo>
                    <a:pt x="230" y="418"/>
                  </a:lnTo>
                  <a:lnTo>
                    <a:pt x="208" y="396"/>
                  </a:lnTo>
                  <a:lnTo>
                    <a:pt x="174" y="397"/>
                  </a:lnTo>
                  <a:lnTo>
                    <a:pt x="152" y="406"/>
                  </a:lnTo>
                  <a:lnTo>
                    <a:pt x="161" y="439"/>
                  </a:lnTo>
                  <a:lnTo>
                    <a:pt x="152" y="462"/>
                  </a:lnTo>
                  <a:lnTo>
                    <a:pt x="130" y="469"/>
                  </a:lnTo>
                  <a:lnTo>
                    <a:pt x="104" y="462"/>
                  </a:lnTo>
                  <a:lnTo>
                    <a:pt x="93" y="490"/>
                  </a:lnTo>
                  <a:lnTo>
                    <a:pt x="90" y="469"/>
                  </a:lnTo>
                  <a:lnTo>
                    <a:pt x="76" y="469"/>
                  </a:lnTo>
                  <a:lnTo>
                    <a:pt x="74" y="453"/>
                  </a:lnTo>
                  <a:lnTo>
                    <a:pt x="98" y="441"/>
                  </a:lnTo>
                  <a:lnTo>
                    <a:pt x="105" y="424"/>
                  </a:lnTo>
                  <a:lnTo>
                    <a:pt x="96" y="408"/>
                  </a:lnTo>
                  <a:lnTo>
                    <a:pt x="82" y="408"/>
                  </a:lnTo>
                  <a:lnTo>
                    <a:pt x="61" y="398"/>
                  </a:lnTo>
                  <a:lnTo>
                    <a:pt x="46" y="404"/>
                  </a:lnTo>
                  <a:lnTo>
                    <a:pt x="0" y="404"/>
                  </a:lnTo>
                  <a:lnTo>
                    <a:pt x="8" y="391"/>
                  </a:lnTo>
                  <a:lnTo>
                    <a:pt x="28" y="381"/>
                  </a:lnTo>
                  <a:lnTo>
                    <a:pt x="31" y="362"/>
                  </a:lnTo>
                  <a:lnTo>
                    <a:pt x="49" y="330"/>
                  </a:lnTo>
                  <a:lnTo>
                    <a:pt x="63" y="330"/>
                  </a:lnTo>
                  <a:lnTo>
                    <a:pt x="63" y="307"/>
                  </a:lnTo>
                  <a:lnTo>
                    <a:pt x="80" y="284"/>
                  </a:lnTo>
                  <a:lnTo>
                    <a:pt x="80" y="270"/>
                  </a:lnTo>
                  <a:lnTo>
                    <a:pt x="107" y="243"/>
                  </a:lnTo>
                  <a:lnTo>
                    <a:pt x="127" y="236"/>
                  </a:lnTo>
                  <a:lnTo>
                    <a:pt x="127" y="227"/>
                  </a:lnTo>
                  <a:lnTo>
                    <a:pt x="149" y="225"/>
                  </a:lnTo>
                  <a:lnTo>
                    <a:pt x="158" y="237"/>
                  </a:lnTo>
                  <a:lnTo>
                    <a:pt x="173" y="237"/>
                  </a:lnTo>
                  <a:lnTo>
                    <a:pt x="173" y="212"/>
                  </a:lnTo>
                  <a:lnTo>
                    <a:pt x="164" y="184"/>
                  </a:lnTo>
                  <a:lnTo>
                    <a:pt x="133" y="174"/>
                  </a:lnTo>
                  <a:lnTo>
                    <a:pt x="119" y="183"/>
                  </a:lnTo>
                  <a:lnTo>
                    <a:pt x="86" y="180"/>
                  </a:lnTo>
                  <a:lnTo>
                    <a:pt x="70" y="153"/>
                  </a:lnTo>
                  <a:lnTo>
                    <a:pt x="66" y="118"/>
                  </a:lnTo>
                  <a:lnTo>
                    <a:pt x="53" y="106"/>
                  </a:lnTo>
                  <a:lnTo>
                    <a:pt x="48" y="81"/>
                  </a:lnTo>
                  <a:lnTo>
                    <a:pt x="76" y="59"/>
                  </a:lnTo>
                  <a:lnTo>
                    <a:pt x="96" y="65"/>
                  </a:lnTo>
                  <a:lnTo>
                    <a:pt x="117" y="76"/>
                  </a:lnTo>
                  <a:lnTo>
                    <a:pt x="132" y="91"/>
                  </a:lnTo>
                  <a:lnTo>
                    <a:pt x="132" y="108"/>
                  </a:lnTo>
                  <a:lnTo>
                    <a:pt x="159" y="118"/>
                  </a:lnTo>
                  <a:lnTo>
                    <a:pt x="176" y="101"/>
                  </a:lnTo>
                  <a:lnTo>
                    <a:pt x="206" y="94"/>
                  </a:lnTo>
                  <a:lnTo>
                    <a:pt x="206" y="78"/>
                  </a:lnTo>
                  <a:lnTo>
                    <a:pt x="222" y="49"/>
                  </a:lnTo>
                  <a:lnTo>
                    <a:pt x="228" y="29"/>
                  </a:lnTo>
                  <a:lnTo>
                    <a:pt x="222" y="7"/>
                  </a:lnTo>
                  <a:lnTo>
                    <a:pt x="240" y="0"/>
                  </a:lnTo>
                  <a:lnTo>
                    <a:pt x="262" y="15"/>
                  </a:lnTo>
                  <a:lnTo>
                    <a:pt x="269" y="28"/>
                  </a:lnTo>
                  <a:lnTo>
                    <a:pt x="293" y="36"/>
                  </a:lnTo>
                  <a:lnTo>
                    <a:pt x="298" y="46"/>
                  </a:lnTo>
                  <a:lnTo>
                    <a:pt x="315" y="48"/>
                  </a:lnTo>
                  <a:lnTo>
                    <a:pt x="332" y="65"/>
                  </a:lnTo>
                  <a:lnTo>
                    <a:pt x="349" y="49"/>
                  </a:lnTo>
                  <a:lnTo>
                    <a:pt x="368" y="59"/>
                  </a:lnTo>
                  <a:lnTo>
                    <a:pt x="382" y="74"/>
                  </a:lnTo>
                  <a:lnTo>
                    <a:pt x="395" y="87"/>
                  </a:lnTo>
                  <a:lnTo>
                    <a:pt x="396" y="116"/>
                  </a:lnTo>
                  <a:lnTo>
                    <a:pt x="400" y="149"/>
                  </a:lnTo>
                  <a:lnTo>
                    <a:pt x="388" y="169"/>
                  </a:lnTo>
                  <a:lnTo>
                    <a:pt x="365" y="169"/>
                  </a:lnTo>
                  <a:lnTo>
                    <a:pt x="352" y="181"/>
                  </a:lnTo>
                  <a:lnTo>
                    <a:pt x="360" y="206"/>
                  </a:lnTo>
                  <a:lnTo>
                    <a:pt x="347" y="219"/>
                  </a:lnTo>
                  <a:lnTo>
                    <a:pt x="330" y="219"/>
                  </a:lnTo>
                  <a:lnTo>
                    <a:pt x="325" y="237"/>
                  </a:lnTo>
                  <a:lnTo>
                    <a:pt x="341" y="252"/>
                  </a:lnTo>
                  <a:lnTo>
                    <a:pt x="357" y="252"/>
                  </a:lnTo>
                  <a:lnTo>
                    <a:pt x="360" y="264"/>
                  </a:lnTo>
                  <a:lnTo>
                    <a:pt x="386" y="264"/>
                  </a:lnTo>
                  <a:lnTo>
                    <a:pt x="397" y="290"/>
                  </a:lnTo>
                  <a:lnTo>
                    <a:pt x="378" y="309"/>
                  </a:lnTo>
                  <a:lnTo>
                    <a:pt x="371" y="328"/>
                  </a:lnTo>
                  <a:close/>
                </a:path>
              </a:pathLst>
            </a:custGeom>
            <a:solidFill>
              <a:srgbClr val="7EA64B"/>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29" name="Freeform 19">
              <a:extLst>
                <a:ext uri="{FF2B5EF4-FFF2-40B4-BE49-F238E27FC236}">
                  <a16:creationId xmlns:a16="http://schemas.microsoft.com/office/drawing/2014/main" id="{92271A91-303C-4EEA-9805-ABE24CEA45DC}"/>
                </a:ext>
              </a:extLst>
            </p:cNvPr>
            <p:cNvSpPr>
              <a:spLocks/>
            </p:cNvSpPr>
            <p:nvPr/>
          </p:nvSpPr>
          <p:spPr bwMode="auto">
            <a:xfrm>
              <a:off x="2488" y="3126"/>
              <a:ext cx="356" cy="542"/>
            </a:xfrm>
            <a:custGeom>
              <a:avLst/>
              <a:gdLst>
                <a:gd name="T0" fmla="*/ 262 w 391"/>
                <a:gd name="T1" fmla="*/ 566 h 594"/>
                <a:gd name="T2" fmla="*/ 194 w 391"/>
                <a:gd name="T3" fmla="*/ 594 h 594"/>
                <a:gd name="T4" fmla="*/ 153 w 391"/>
                <a:gd name="T5" fmla="*/ 586 h 594"/>
                <a:gd name="T6" fmla="*/ 138 w 391"/>
                <a:gd name="T7" fmla="*/ 551 h 594"/>
                <a:gd name="T8" fmla="*/ 170 w 391"/>
                <a:gd name="T9" fmla="*/ 518 h 594"/>
                <a:gd name="T10" fmla="*/ 120 w 391"/>
                <a:gd name="T11" fmla="*/ 504 h 594"/>
                <a:gd name="T12" fmla="*/ 80 w 391"/>
                <a:gd name="T13" fmla="*/ 510 h 594"/>
                <a:gd name="T14" fmla="*/ 69 w 391"/>
                <a:gd name="T15" fmla="*/ 461 h 594"/>
                <a:gd name="T16" fmla="*/ 15 w 391"/>
                <a:gd name="T17" fmla="*/ 469 h 594"/>
                <a:gd name="T18" fmla="*/ 24 w 391"/>
                <a:gd name="T19" fmla="*/ 430 h 594"/>
                <a:gd name="T20" fmla="*/ 30 w 391"/>
                <a:gd name="T21" fmla="*/ 387 h 594"/>
                <a:gd name="T22" fmla="*/ 0 w 391"/>
                <a:gd name="T23" fmla="*/ 345 h 594"/>
                <a:gd name="T24" fmla="*/ 8 w 391"/>
                <a:gd name="T25" fmla="*/ 314 h 594"/>
                <a:gd name="T26" fmla="*/ 21 w 391"/>
                <a:gd name="T27" fmla="*/ 283 h 594"/>
                <a:gd name="T28" fmla="*/ 45 w 391"/>
                <a:gd name="T29" fmla="*/ 268 h 594"/>
                <a:gd name="T30" fmla="*/ 51 w 391"/>
                <a:gd name="T31" fmla="*/ 231 h 594"/>
                <a:gd name="T32" fmla="*/ 108 w 391"/>
                <a:gd name="T33" fmla="*/ 194 h 594"/>
                <a:gd name="T34" fmla="*/ 118 w 391"/>
                <a:gd name="T35" fmla="*/ 167 h 594"/>
                <a:gd name="T36" fmla="*/ 92 w 391"/>
                <a:gd name="T37" fmla="*/ 141 h 594"/>
                <a:gd name="T38" fmla="*/ 62 w 391"/>
                <a:gd name="T39" fmla="*/ 120 h 594"/>
                <a:gd name="T40" fmla="*/ 82 w 391"/>
                <a:gd name="T41" fmla="*/ 96 h 594"/>
                <a:gd name="T42" fmla="*/ 76 w 391"/>
                <a:gd name="T43" fmla="*/ 49 h 594"/>
                <a:gd name="T44" fmla="*/ 103 w 391"/>
                <a:gd name="T45" fmla="*/ 14 h 594"/>
                <a:gd name="T46" fmla="*/ 143 w 391"/>
                <a:gd name="T47" fmla="*/ 20 h 594"/>
                <a:gd name="T48" fmla="*/ 130 w 391"/>
                <a:gd name="T49" fmla="*/ 49 h 594"/>
                <a:gd name="T50" fmla="*/ 170 w 391"/>
                <a:gd name="T51" fmla="*/ 62 h 594"/>
                <a:gd name="T52" fmla="*/ 202 w 391"/>
                <a:gd name="T53" fmla="*/ 79 h 594"/>
                <a:gd name="T54" fmla="*/ 237 w 391"/>
                <a:gd name="T55" fmla="*/ 66 h 594"/>
                <a:gd name="T56" fmla="*/ 279 w 391"/>
                <a:gd name="T57" fmla="*/ 84 h 594"/>
                <a:gd name="T58" fmla="*/ 336 w 391"/>
                <a:gd name="T59" fmla="*/ 72 h 594"/>
                <a:gd name="T60" fmla="*/ 369 w 391"/>
                <a:gd name="T61" fmla="*/ 34 h 594"/>
                <a:gd name="T62" fmla="*/ 366 w 391"/>
                <a:gd name="T63" fmla="*/ 63 h 594"/>
                <a:gd name="T64" fmla="*/ 358 w 391"/>
                <a:gd name="T65" fmla="*/ 107 h 594"/>
                <a:gd name="T66" fmla="*/ 369 w 391"/>
                <a:gd name="T67" fmla="*/ 155 h 594"/>
                <a:gd name="T68" fmla="*/ 391 w 391"/>
                <a:gd name="T69" fmla="*/ 207 h 594"/>
                <a:gd name="T70" fmla="*/ 391 w 391"/>
                <a:gd name="T71" fmla="*/ 270 h 594"/>
                <a:gd name="T72" fmla="*/ 375 w 391"/>
                <a:gd name="T73" fmla="*/ 305 h 594"/>
                <a:gd name="T74" fmla="*/ 365 w 391"/>
                <a:gd name="T75" fmla="*/ 334 h 594"/>
                <a:gd name="T76" fmla="*/ 330 w 391"/>
                <a:gd name="T77" fmla="*/ 334 h 594"/>
                <a:gd name="T78" fmla="*/ 291 w 391"/>
                <a:gd name="T79" fmla="*/ 399 h 594"/>
                <a:gd name="T80" fmla="*/ 296 w 391"/>
                <a:gd name="T81" fmla="*/ 471 h 594"/>
                <a:gd name="T82" fmla="*/ 310 w 391"/>
                <a:gd name="T83" fmla="*/ 499 h 594"/>
                <a:gd name="T84" fmla="*/ 284 w 391"/>
                <a:gd name="T85" fmla="*/ 545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1" h="594">
                  <a:moveTo>
                    <a:pt x="284" y="545"/>
                  </a:moveTo>
                  <a:lnTo>
                    <a:pt x="262" y="566"/>
                  </a:lnTo>
                  <a:lnTo>
                    <a:pt x="226" y="577"/>
                  </a:lnTo>
                  <a:lnTo>
                    <a:pt x="194" y="594"/>
                  </a:lnTo>
                  <a:lnTo>
                    <a:pt x="180" y="573"/>
                  </a:lnTo>
                  <a:lnTo>
                    <a:pt x="153" y="586"/>
                  </a:lnTo>
                  <a:lnTo>
                    <a:pt x="131" y="586"/>
                  </a:lnTo>
                  <a:lnTo>
                    <a:pt x="138" y="551"/>
                  </a:lnTo>
                  <a:lnTo>
                    <a:pt x="170" y="536"/>
                  </a:lnTo>
                  <a:lnTo>
                    <a:pt x="170" y="518"/>
                  </a:lnTo>
                  <a:lnTo>
                    <a:pt x="144" y="518"/>
                  </a:lnTo>
                  <a:lnTo>
                    <a:pt x="120" y="504"/>
                  </a:lnTo>
                  <a:lnTo>
                    <a:pt x="106" y="518"/>
                  </a:lnTo>
                  <a:lnTo>
                    <a:pt x="80" y="510"/>
                  </a:lnTo>
                  <a:lnTo>
                    <a:pt x="88" y="480"/>
                  </a:lnTo>
                  <a:lnTo>
                    <a:pt x="69" y="461"/>
                  </a:lnTo>
                  <a:lnTo>
                    <a:pt x="43" y="476"/>
                  </a:lnTo>
                  <a:lnTo>
                    <a:pt x="15" y="469"/>
                  </a:lnTo>
                  <a:lnTo>
                    <a:pt x="7" y="446"/>
                  </a:lnTo>
                  <a:lnTo>
                    <a:pt x="24" y="430"/>
                  </a:lnTo>
                  <a:lnTo>
                    <a:pt x="24" y="405"/>
                  </a:lnTo>
                  <a:lnTo>
                    <a:pt x="30" y="387"/>
                  </a:lnTo>
                  <a:lnTo>
                    <a:pt x="20" y="354"/>
                  </a:lnTo>
                  <a:lnTo>
                    <a:pt x="0" y="345"/>
                  </a:lnTo>
                  <a:lnTo>
                    <a:pt x="0" y="329"/>
                  </a:lnTo>
                  <a:lnTo>
                    <a:pt x="8" y="314"/>
                  </a:lnTo>
                  <a:lnTo>
                    <a:pt x="21" y="301"/>
                  </a:lnTo>
                  <a:lnTo>
                    <a:pt x="21" y="283"/>
                  </a:lnTo>
                  <a:lnTo>
                    <a:pt x="32" y="281"/>
                  </a:lnTo>
                  <a:lnTo>
                    <a:pt x="45" y="268"/>
                  </a:lnTo>
                  <a:lnTo>
                    <a:pt x="51" y="254"/>
                  </a:lnTo>
                  <a:lnTo>
                    <a:pt x="51" y="231"/>
                  </a:lnTo>
                  <a:lnTo>
                    <a:pt x="83" y="198"/>
                  </a:lnTo>
                  <a:lnTo>
                    <a:pt x="108" y="194"/>
                  </a:lnTo>
                  <a:lnTo>
                    <a:pt x="118" y="185"/>
                  </a:lnTo>
                  <a:lnTo>
                    <a:pt x="118" y="167"/>
                  </a:lnTo>
                  <a:lnTo>
                    <a:pt x="98" y="156"/>
                  </a:lnTo>
                  <a:lnTo>
                    <a:pt x="92" y="141"/>
                  </a:lnTo>
                  <a:lnTo>
                    <a:pt x="79" y="129"/>
                  </a:lnTo>
                  <a:lnTo>
                    <a:pt x="62" y="120"/>
                  </a:lnTo>
                  <a:lnTo>
                    <a:pt x="62" y="105"/>
                  </a:lnTo>
                  <a:lnTo>
                    <a:pt x="82" y="96"/>
                  </a:lnTo>
                  <a:lnTo>
                    <a:pt x="74" y="69"/>
                  </a:lnTo>
                  <a:lnTo>
                    <a:pt x="76" y="49"/>
                  </a:lnTo>
                  <a:lnTo>
                    <a:pt x="94" y="29"/>
                  </a:lnTo>
                  <a:lnTo>
                    <a:pt x="103" y="14"/>
                  </a:lnTo>
                  <a:lnTo>
                    <a:pt x="122" y="0"/>
                  </a:lnTo>
                  <a:lnTo>
                    <a:pt x="143" y="20"/>
                  </a:lnTo>
                  <a:lnTo>
                    <a:pt x="130" y="33"/>
                  </a:lnTo>
                  <a:lnTo>
                    <a:pt x="130" y="49"/>
                  </a:lnTo>
                  <a:lnTo>
                    <a:pt x="148" y="55"/>
                  </a:lnTo>
                  <a:lnTo>
                    <a:pt x="170" y="62"/>
                  </a:lnTo>
                  <a:lnTo>
                    <a:pt x="185" y="68"/>
                  </a:lnTo>
                  <a:lnTo>
                    <a:pt x="202" y="79"/>
                  </a:lnTo>
                  <a:lnTo>
                    <a:pt x="228" y="79"/>
                  </a:lnTo>
                  <a:lnTo>
                    <a:pt x="237" y="66"/>
                  </a:lnTo>
                  <a:lnTo>
                    <a:pt x="259" y="78"/>
                  </a:lnTo>
                  <a:lnTo>
                    <a:pt x="279" y="84"/>
                  </a:lnTo>
                  <a:lnTo>
                    <a:pt x="310" y="84"/>
                  </a:lnTo>
                  <a:lnTo>
                    <a:pt x="336" y="72"/>
                  </a:lnTo>
                  <a:lnTo>
                    <a:pt x="357" y="51"/>
                  </a:lnTo>
                  <a:lnTo>
                    <a:pt x="369" y="34"/>
                  </a:lnTo>
                  <a:lnTo>
                    <a:pt x="373" y="47"/>
                  </a:lnTo>
                  <a:lnTo>
                    <a:pt x="366" y="63"/>
                  </a:lnTo>
                  <a:lnTo>
                    <a:pt x="358" y="81"/>
                  </a:lnTo>
                  <a:lnTo>
                    <a:pt x="358" y="107"/>
                  </a:lnTo>
                  <a:lnTo>
                    <a:pt x="373" y="123"/>
                  </a:lnTo>
                  <a:lnTo>
                    <a:pt x="369" y="155"/>
                  </a:lnTo>
                  <a:lnTo>
                    <a:pt x="383" y="185"/>
                  </a:lnTo>
                  <a:lnTo>
                    <a:pt x="391" y="207"/>
                  </a:lnTo>
                  <a:lnTo>
                    <a:pt x="391" y="240"/>
                  </a:lnTo>
                  <a:lnTo>
                    <a:pt x="391" y="270"/>
                  </a:lnTo>
                  <a:lnTo>
                    <a:pt x="370" y="291"/>
                  </a:lnTo>
                  <a:lnTo>
                    <a:pt x="375" y="305"/>
                  </a:lnTo>
                  <a:lnTo>
                    <a:pt x="375" y="324"/>
                  </a:lnTo>
                  <a:lnTo>
                    <a:pt x="365" y="334"/>
                  </a:lnTo>
                  <a:lnTo>
                    <a:pt x="346" y="327"/>
                  </a:lnTo>
                  <a:lnTo>
                    <a:pt x="330" y="334"/>
                  </a:lnTo>
                  <a:lnTo>
                    <a:pt x="305" y="362"/>
                  </a:lnTo>
                  <a:lnTo>
                    <a:pt x="291" y="399"/>
                  </a:lnTo>
                  <a:lnTo>
                    <a:pt x="296" y="445"/>
                  </a:lnTo>
                  <a:lnTo>
                    <a:pt x="296" y="471"/>
                  </a:lnTo>
                  <a:lnTo>
                    <a:pt x="310" y="484"/>
                  </a:lnTo>
                  <a:lnTo>
                    <a:pt x="310" y="499"/>
                  </a:lnTo>
                  <a:lnTo>
                    <a:pt x="295" y="514"/>
                  </a:lnTo>
                  <a:lnTo>
                    <a:pt x="284" y="545"/>
                  </a:lnTo>
                  <a:close/>
                </a:path>
              </a:pathLst>
            </a:custGeom>
            <a:solidFill>
              <a:schemeClr val="accent1">
                <a:lumMod val="60000"/>
                <a:lumOff val="4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30" name="Freeform 20">
              <a:extLst>
                <a:ext uri="{FF2B5EF4-FFF2-40B4-BE49-F238E27FC236}">
                  <a16:creationId xmlns:a16="http://schemas.microsoft.com/office/drawing/2014/main" id="{82A02DE8-7E33-48BC-ADB4-8D329C6B0C7B}"/>
                </a:ext>
              </a:extLst>
            </p:cNvPr>
            <p:cNvSpPr>
              <a:spLocks/>
            </p:cNvSpPr>
            <p:nvPr/>
          </p:nvSpPr>
          <p:spPr bwMode="auto">
            <a:xfrm>
              <a:off x="2747" y="3315"/>
              <a:ext cx="579" cy="437"/>
            </a:xfrm>
            <a:custGeom>
              <a:avLst/>
              <a:gdLst>
                <a:gd name="T0" fmla="*/ 116 w 636"/>
                <a:gd name="T1" fmla="*/ 436 h 480"/>
                <a:gd name="T2" fmla="*/ 85 w 636"/>
                <a:gd name="T3" fmla="*/ 388 h 480"/>
                <a:gd name="T4" fmla="*/ 63 w 636"/>
                <a:gd name="T5" fmla="*/ 355 h 480"/>
                <a:gd name="T6" fmla="*/ 97 w 636"/>
                <a:gd name="T7" fmla="*/ 335 h 480"/>
                <a:gd name="T8" fmla="*/ 67 w 636"/>
                <a:gd name="T9" fmla="*/ 316 h 480"/>
                <a:gd name="T10" fmla="*/ 20 w 636"/>
                <a:gd name="T11" fmla="*/ 337 h 480"/>
                <a:gd name="T12" fmla="*/ 11 w 636"/>
                <a:gd name="T13" fmla="*/ 307 h 480"/>
                <a:gd name="T14" fmla="*/ 26 w 636"/>
                <a:gd name="T15" fmla="*/ 277 h 480"/>
                <a:gd name="T16" fmla="*/ 12 w 636"/>
                <a:gd name="T17" fmla="*/ 238 h 480"/>
                <a:gd name="T18" fmla="*/ 21 w 636"/>
                <a:gd name="T19" fmla="*/ 155 h 480"/>
                <a:gd name="T20" fmla="*/ 62 w 636"/>
                <a:gd name="T21" fmla="*/ 120 h 480"/>
                <a:gd name="T22" fmla="*/ 91 w 636"/>
                <a:gd name="T23" fmla="*/ 117 h 480"/>
                <a:gd name="T24" fmla="*/ 86 w 636"/>
                <a:gd name="T25" fmla="*/ 84 h 480"/>
                <a:gd name="T26" fmla="*/ 107 w 636"/>
                <a:gd name="T27" fmla="*/ 0 h 480"/>
                <a:gd name="T28" fmla="*/ 151 w 636"/>
                <a:gd name="T29" fmla="*/ 23 h 480"/>
                <a:gd name="T30" fmla="*/ 219 w 636"/>
                <a:gd name="T31" fmla="*/ 27 h 480"/>
                <a:gd name="T32" fmla="*/ 283 w 636"/>
                <a:gd name="T33" fmla="*/ 58 h 480"/>
                <a:gd name="T34" fmla="*/ 323 w 636"/>
                <a:gd name="T35" fmla="*/ 97 h 480"/>
                <a:gd name="T36" fmla="*/ 405 w 636"/>
                <a:gd name="T37" fmla="*/ 133 h 480"/>
                <a:gd name="T38" fmla="*/ 454 w 636"/>
                <a:gd name="T39" fmla="*/ 164 h 480"/>
                <a:gd name="T40" fmla="*/ 504 w 636"/>
                <a:gd name="T41" fmla="*/ 138 h 480"/>
                <a:gd name="T42" fmla="*/ 525 w 636"/>
                <a:gd name="T43" fmla="*/ 179 h 480"/>
                <a:gd name="T44" fmla="*/ 536 w 636"/>
                <a:gd name="T45" fmla="*/ 214 h 480"/>
                <a:gd name="T46" fmla="*/ 538 w 636"/>
                <a:gd name="T47" fmla="*/ 240 h 480"/>
                <a:gd name="T48" fmla="*/ 571 w 636"/>
                <a:gd name="T49" fmla="*/ 204 h 480"/>
                <a:gd name="T50" fmla="*/ 608 w 636"/>
                <a:gd name="T51" fmla="*/ 249 h 480"/>
                <a:gd name="T52" fmla="*/ 624 w 636"/>
                <a:gd name="T53" fmla="*/ 307 h 480"/>
                <a:gd name="T54" fmla="*/ 636 w 636"/>
                <a:gd name="T55" fmla="*/ 387 h 480"/>
                <a:gd name="T56" fmla="*/ 567 w 636"/>
                <a:gd name="T57" fmla="*/ 411 h 480"/>
                <a:gd name="T58" fmla="*/ 532 w 636"/>
                <a:gd name="T59" fmla="*/ 415 h 480"/>
                <a:gd name="T60" fmla="*/ 499 w 636"/>
                <a:gd name="T61" fmla="*/ 417 h 480"/>
                <a:gd name="T62" fmla="*/ 463 w 636"/>
                <a:gd name="T63" fmla="*/ 472 h 480"/>
                <a:gd name="T64" fmla="*/ 428 w 636"/>
                <a:gd name="T65" fmla="*/ 454 h 480"/>
                <a:gd name="T66" fmla="*/ 401 w 636"/>
                <a:gd name="T67" fmla="*/ 437 h 480"/>
                <a:gd name="T68" fmla="*/ 378 w 636"/>
                <a:gd name="T69" fmla="*/ 395 h 480"/>
                <a:gd name="T70" fmla="*/ 339 w 636"/>
                <a:gd name="T71" fmla="*/ 384 h 480"/>
                <a:gd name="T72" fmla="*/ 263 w 636"/>
                <a:gd name="T73" fmla="*/ 425 h 480"/>
                <a:gd name="T74" fmla="*/ 194 w 636"/>
                <a:gd name="T75" fmla="*/ 436 h 480"/>
                <a:gd name="T76" fmla="*/ 160 w 636"/>
                <a:gd name="T77" fmla="*/ 428 h 480"/>
                <a:gd name="T78" fmla="*/ 131 w 636"/>
                <a:gd name="T79" fmla="*/ 45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480">
                  <a:moveTo>
                    <a:pt x="131" y="451"/>
                  </a:moveTo>
                  <a:lnTo>
                    <a:pt x="116" y="436"/>
                  </a:lnTo>
                  <a:lnTo>
                    <a:pt x="101" y="404"/>
                  </a:lnTo>
                  <a:lnTo>
                    <a:pt x="85" y="388"/>
                  </a:lnTo>
                  <a:lnTo>
                    <a:pt x="63" y="379"/>
                  </a:lnTo>
                  <a:lnTo>
                    <a:pt x="63" y="355"/>
                  </a:lnTo>
                  <a:lnTo>
                    <a:pt x="81" y="355"/>
                  </a:lnTo>
                  <a:lnTo>
                    <a:pt x="97" y="335"/>
                  </a:lnTo>
                  <a:lnTo>
                    <a:pt x="90" y="316"/>
                  </a:lnTo>
                  <a:lnTo>
                    <a:pt x="67" y="316"/>
                  </a:lnTo>
                  <a:lnTo>
                    <a:pt x="47" y="336"/>
                  </a:lnTo>
                  <a:lnTo>
                    <a:pt x="20" y="337"/>
                  </a:lnTo>
                  <a:lnTo>
                    <a:pt x="0" y="338"/>
                  </a:lnTo>
                  <a:lnTo>
                    <a:pt x="11" y="307"/>
                  </a:lnTo>
                  <a:lnTo>
                    <a:pt x="26" y="292"/>
                  </a:lnTo>
                  <a:lnTo>
                    <a:pt x="26" y="277"/>
                  </a:lnTo>
                  <a:lnTo>
                    <a:pt x="12" y="264"/>
                  </a:lnTo>
                  <a:lnTo>
                    <a:pt x="12" y="238"/>
                  </a:lnTo>
                  <a:lnTo>
                    <a:pt x="7" y="192"/>
                  </a:lnTo>
                  <a:lnTo>
                    <a:pt x="21" y="155"/>
                  </a:lnTo>
                  <a:lnTo>
                    <a:pt x="46" y="127"/>
                  </a:lnTo>
                  <a:lnTo>
                    <a:pt x="62" y="120"/>
                  </a:lnTo>
                  <a:lnTo>
                    <a:pt x="81" y="127"/>
                  </a:lnTo>
                  <a:lnTo>
                    <a:pt x="91" y="117"/>
                  </a:lnTo>
                  <a:lnTo>
                    <a:pt x="91" y="98"/>
                  </a:lnTo>
                  <a:lnTo>
                    <a:pt x="86" y="84"/>
                  </a:lnTo>
                  <a:lnTo>
                    <a:pt x="107" y="63"/>
                  </a:lnTo>
                  <a:lnTo>
                    <a:pt x="107" y="0"/>
                  </a:lnTo>
                  <a:lnTo>
                    <a:pt x="136" y="7"/>
                  </a:lnTo>
                  <a:lnTo>
                    <a:pt x="151" y="23"/>
                  </a:lnTo>
                  <a:lnTo>
                    <a:pt x="183" y="23"/>
                  </a:lnTo>
                  <a:lnTo>
                    <a:pt x="219" y="27"/>
                  </a:lnTo>
                  <a:lnTo>
                    <a:pt x="248" y="43"/>
                  </a:lnTo>
                  <a:lnTo>
                    <a:pt x="283" y="58"/>
                  </a:lnTo>
                  <a:lnTo>
                    <a:pt x="305" y="80"/>
                  </a:lnTo>
                  <a:lnTo>
                    <a:pt x="323" y="97"/>
                  </a:lnTo>
                  <a:lnTo>
                    <a:pt x="349" y="133"/>
                  </a:lnTo>
                  <a:lnTo>
                    <a:pt x="405" y="133"/>
                  </a:lnTo>
                  <a:lnTo>
                    <a:pt x="428" y="164"/>
                  </a:lnTo>
                  <a:lnTo>
                    <a:pt x="454" y="164"/>
                  </a:lnTo>
                  <a:lnTo>
                    <a:pt x="485" y="156"/>
                  </a:lnTo>
                  <a:lnTo>
                    <a:pt x="504" y="138"/>
                  </a:lnTo>
                  <a:lnTo>
                    <a:pt x="520" y="146"/>
                  </a:lnTo>
                  <a:lnTo>
                    <a:pt x="525" y="179"/>
                  </a:lnTo>
                  <a:lnTo>
                    <a:pt x="525" y="203"/>
                  </a:lnTo>
                  <a:lnTo>
                    <a:pt x="536" y="214"/>
                  </a:lnTo>
                  <a:lnTo>
                    <a:pt x="523" y="226"/>
                  </a:lnTo>
                  <a:lnTo>
                    <a:pt x="538" y="240"/>
                  </a:lnTo>
                  <a:lnTo>
                    <a:pt x="554" y="223"/>
                  </a:lnTo>
                  <a:lnTo>
                    <a:pt x="571" y="204"/>
                  </a:lnTo>
                  <a:lnTo>
                    <a:pt x="605" y="206"/>
                  </a:lnTo>
                  <a:lnTo>
                    <a:pt x="608" y="249"/>
                  </a:lnTo>
                  <a:lnTo>
                    <a:pt x="617" y="268"/>
                  </a:lnTo>
                  <a:lnTo>
                    <a:pt x="624" y="307"/>
                  </a:lnTo>
                  <a:lnTo>
                    <a:pt x="619" y="363"/>
                  </a:lnTo>
                  <a:lnTo>
                    <a:pt x="636" y="387"/>
                  </a:lnTo>
                  <a:lnTo>
                    <a:pt x="593" y="411"/>
                  </a:lnTo>
                  <a:lnTo>
                    <a:pt x="567" y="411"/>
                  </a:lnTo>
                  <a:lnTo>
                    <a:pt x="550" y="425"/>
                  </a:lnTo>
                  <a:lnTo>
                    <a:pt x="532" y="415"/>
                  </a:lnTo>
                  <a:lnTo>
                    <a:pt x="515" y="433"/>
                  </a:lnTo>
                  <a:lnTo>
                    <a:pt x="499" y="417"/>
                  </a:lnTo>
                  <a:lnTo>
                    <a:pt x="474" y="442"/>
                  </a:lnTo>
                  <a:lnTo>
                    <a:pt x="463" y="472"/>
                  </a:lnTo>
                  <a:lnTo>
                    <a:pt x="445" y="480"/>
                  </a:lnTo>
                  <a:lnTo>
                    <a:pt x="428" y="454"/>
                  </a:lnTo>
                  <a:lnTo>
                    <a:pt x="413" y="454"/>
                  </a:lnTo>
                  <a:lnTo>
                    <a:pt x="401" y="437"/>
                  </a:lnTo>
                  <a:lnTo>
                    <a:pt x="401" y="418"/>
                  </a:lnTo>
                  <a:lnTo>
                    <a:pt x="378" y="395"/>
                  </a:lnTo>
                  <a:lnTo>
                    <a:pt x="366" y="383"/>
                  </a:lnTo>
                  <a:lnTo>
                    <a:pt x="339" y="384"/>
                  </a:lnTo>
                  <a:lnTo>
                    <a:pt x="301" y="397"/>
                  </a:lnTo>
                  <a:lnTo>
                    <a:pt x="263" y="425"/>
                  </a:lnTo>
                  <a:lnTo>
                    <a:pt x="220" y="425"/>
                  </a:lnTo>
                  <a:lnTo>
                    <a:pt x="194" y="436"/>
                  </a:lnTo>
                  <a:lnTo>
                    <a:pt x="175" y="443"/>
                  </a:lnTo>
                  <a:lnTo>
                    <a:pt x="160" y="428"/>
                  </a:lnTo>
                  <a:lnTo>
                    <a:pt x="151" y="441"/>
                  </a:lnTo>
                  <a:lnTo>
                    <a:pt x="131" y="451"/>
                  </a:lnTo>
                  <a:close/>
                </a:path>
              </a:pathLst>
            </a:custGeom>
            <a:solidFill>
              <a:schemeClr val="accent6">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21">
              <a:extLst>
                <a:ext uri="{FF2B5EF4-FFF2-40B4-BE49-F238E27FC236}">
                  <a16:creationId xmlns:a16="http://schemas.microsoft.com/office/drawing/2014/main" id="{5B919733-716B-42AE-988E-723A33591DA3}"/>
                </a:ext>
              </a:extLst>
            </p:cNvPr>
            <p:cNvSpPr>
              <a:spLocks/>
            </p:cNvSpPr>
            <p:nvPr/>
          </p:nvSpPr>
          <p:spPr bwMode="auto">
            <a:xfrm>
              <a:off x="2866" y="3664"/>
              <a:ext cx="568" cy="389"/>
            </a:xfrm>
            <a:custGeom>
              <a:avLst/>
              <a:gdLst>
                <a:gd name="T0" fmla="*/ 385 w 623"/>
                <a:gd name="T1" fmla="*/ 410 h 427"/>
                <a:gd name="T2" fmla="*/ 345 w 623"/>
                <a:gd name="T3" fmla="*/ 383 h 427"/>
                <a:gd name="T4" fmla="*/ 295 w 623"/>
                <a:gd name="T5" fmla="*/ 400 h 427"/>
                <a:gd name="T6" fmla="*/ 250 w 623"/>
                <a:gd name="T7" fmla="*/ 392 h 427"/>
                <a:gd name="T8" fmla="*/ 205 w 623"/>
                <a:gd name="T9" fmla="*/ 382 h 427"/>
                <a:gd name="T10" fmla="*/ 191 w 623"/>
                <a:gd name="T11" fmla="*/ 348 h 427"/>
                <a:gd name="T12" fmla="*/ 156 w 623"/>
                <a:gd name="T13" fmla="*/ 337 h 427"/>
                <a:gd name="T14" fmla="*/ 113 w 623"/>
                <a:gd name="T15" fmla="*/ 372 h 427"/>
                <a:gd name="T16" fmla="*/ 87 w 623"/>
                <a:gd name="T17" fmla="*/ 309 h 427"/>
                <a:gd name="T18" fmla="*/ 58 w 623"/>
                <a:gd name="T19" fmla="*/ 236 h 427"/>
                <a:gd name="T20" fmla="*/ 37 w 623"/>
                <a:gd name="T21" fmla="*/ 185 h 427"/>
                <a:gd name="T22" fmla="*/ 22 w 623"/>
                <a:gd name="T23" fmla="*/ 90 h 427"/>
                <a:gd name="T24" fmla="*/ 15 w 623"/>
                <a:gd name="T25" fmla="*/ 60 h 427"/>
                <a:gd name="T26" fmla="*/ 44 w 623"/>
                <a:gd name="T27" fmla="*/ 60 h 427"/>
                <a:gd name="T28" fmla="*/ 132 w 623"/>
                <a:gd name="T29" fmla="*/ 42 h 427"/>
                <a:gd name="T30" fmla="*/ 208 w 623"/>
                <a:gd name="T31" fmla="*/ 1 h 427"/>
                <a:gd name="T32" fmla="*/ 270 w 623"/>
                <a:gd name="T33" fmla="*/ 35 h 427"/>
                <a:gd name="T34" fmla="*/ 282 w 623"/>
                <a:gd name="T35" fmla="*/ 71 h 427"/>
                <a:gd name="T36" fmla="*/ 314 w 623"/>
                <a:gd name="T37" fmla="*/ 97 h 427"/>
                <a:gd name="T38" fmla="*/ 343 w 623"/>
                <a:gd name="T39" fmla="*/ 59 h 427"/>
                <a:gd name="T40" fmla="*/ 384 w 623"/>
                <a:gd name="T41" fmla="*/ 50 h 427"/>
                <a:gd name="T42" fmla="*/ 419 w 623"/>
                <a:gd name="T43" fmla="*/ 42 h 427"/>
                <a:gd name="T44" fmla="*/ 462 w 623"/>
                <a:gd name="T45" fmla="*/ 28 h 427"/>
                <a:gd name="T46" fmla="*/ 520 w 623"/>
                <a:gd name="T47" fmla="*/ 34 h 427"/>
                <a:gd name="T48" fmla="*/ 560 w 623"/>
                <a:gd name="T49" fmla="*/ 67 h 427"/>
                <a:gd name="T50" fmla="*/ 580 w 623"/>
                <a:gd name="T51" fmla="*/ 106 h 427"/>
                <a:gd name="T52" fmla="*/ 620 w 623"/>
                <a:gd name="T53" fmla="*/ 118 h 427"/>
                <a:gd name="T54" fmla="*/ 602 w 623"/>
                <a:gd name="T55" fmla="*/ 145 h 427"/>
                <a:gd name="T56" fmla="*/ 615 w 623"/>
                <a:gd name="T57" fmla="*/ 190 h 427"/>
                <a:gd name="T58" fmla="*/ 602 w 623"/>
                <a:gd name="T59" fmla="*/ 221 h 427"/>
                <a:gd name="T60" fmla="*/ 605 w 623"/>
                <a:gd name="T61" fmla="*/ 256 h 427"/>
                <a:gd name="T62" fmla="*/ 581 w 623"/>
                <a:gd name="T63" fmla="*/ 271 h 427"/>
                <a:gd name="T64" fmla="*/ 544 w 623"/>
                <a:gd name="T65" fmla="*/ 272 h 427"/>
                <a:gd name="T66" fmla="*/ 528 w 623"/>
                <a:gd name="T67" fmla="*/ 307 h 427"/>
                <a:gd name="T68" fmla="*/ 497 w 623"/>
                <a:gd name="T69" fmla="*/ 339 h 427"/>
                <a:gd name="T70" fmla="*/ 440 w 623"/>
                <a:gd name="T71" fmla="*/ 352 h 427"/>
                <a:gd name="T72" fmla="*/ 400 w 623"/>
                <a:gd name="T73" fmla="*/ 373 h 427"/>
                <a:gd name="T74" fmla="*/ 429 w 623"/>
                <a:gd name="T75" fmla="*/ 402 h 427"/>
                <a:gd name="T76" fmla="*/ 403 w 623"/>
                <a:gd name="T7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 h="427">
                  <a:moveTo>
                    <a:pt x="403" y="427"/>
                  </a:moveTo>
                  <a:lnTo>
                    <a:pt x="385" y="410"/>
                  </a:lnTo>
                  <a:lnTo>
                    <a:pt x="361" y="399"/>
                  </a:lnTo>
                  <a:lnTo>
                    <a:pt x="345" y="383"/>
                  </a:lnTo>
                  <a:lnTo>
                    <a:pt x="312" y="383"/>
                  </a:lnTo>
                  <a:lnTo>
                    <a:pt x="295" y="400"/>
                  </a:lnTo>
                  <a:lnTo>
                    <a:pt x="263" y="405"/>
                  </a:lnTo>
                  <a:lnTo>
                    <a:pt x="250" y="392"/>
                  </a:lnTo>
                  <a:lnTo>
                    <a:pt x="221" y="397"/>
                  </a:lnTo>
                  <a:lnTo>
                    <a:pt x="205" y="382"/>
                  </a:lnTo>
                  <a:lnTo>
                    <a:pt x="191" y="367"/>
                  </a:lnTo>
                  <a:lnTo>
                    <a:pt x="191" y="348"/>
                  </a:lnTo>
                  <a:lnTo>
                    <a:pt x="177" y="331"/>
                  </a:lnTo>
                  <a:lnTo>
                    <a:pt x="156" y="337"/>
                  </a:lnTo>
                  <a:lnTo>
                    <a:pt x="142" y="367"/>
                  </a:lnTo>
                  <a:lnTo>
                    <a:pt x="113" y="372"/>
                  </a:lnTo>
                  <a:lnTo>
                    <a:pt x="96" y="339"/>
                  </a:lnTo>
                  <a:lnTo>
                    <a:pt x="87" y="309"/>
                  </a:lnTo>
                  <a:lnTo>
                    <a:pt x="80" y="275"/>
                  </a:lnTo>
                  <a:lnTo>
                    <a:pt x="58" y="236"/>
                  </a:lnTo>
                  <a:lnTo>
                    <a:pt x="58" y="204"/>
                  </a:lnTo>
                  <a:lnTo>
                    <a:pt x="37" y="185"/>
                  </a:lnTo>
                  <a:lnTo>
                    <a:pt x="37" y="142"/>
                  </a:lnTo>
                  <a:lnTo>
                    <a:pt x="22" y="90"/>
                  </a:lnTo>
                  <a:lnTo>
                    <a:pt x="0" y="68"/>
                  </a:lnTo>
                  <a:lnTo>
                    <a:pt x="15" y="60"/>
                  </a:lnTo>
                  <a:lnTo>
                    <a:pt x="29" y="45"/>
                  </a:lnTo>
                  <a:lnTo>
                    <a:pt x="44" y="60"/>
                  </a:lnTo>
                  <a:lnTo>
                    <a:pt x="89" y="42"/>
                  </a:lnTo>
                  <a:lnTo>
                    <a:pt x="132" y="42"/>
                  </a:lnTo>
                  <a:lnTo>
                    <a:pt x="170" y="14"/>
                  </a:lnTo>
                  <a:lnTo>
                    <a:pt x="208" y="1"/>
                  </a:lnTo>
                  <a:lnTo>
                    <a:pt x="235" y="0"/>
                  </a:lnTo>
                  <a:lnTo>
                    <a:pt x="270" y="35"/>
                  </a:lnTo>
                  <a:lnTo>
                    <a:pt x="270" y="54"/>
                  </a:lnTo>
                  <a:lnTo>
                    <a:pt x="282" y="71"/>
                  </a:lnTo>
                  <a:lnTo>
                    <a:pt x="297" y="71"/>
                  </a:lnTo>
                  <a:lnTo>
                    <a:pt x="314" y="97"/>
                  </a:lnTo>
                  <a:lnTo>
                    <a:pt x="332" y="89"/>
                  </a:lnTo>
                  <a:lnTo>
                    <a:pt x="343" y="59"/>
                  </a:lnTo>
                  <a:lnTo>
                    <a:pt x="368" y="34"/>
                  </a:lnTo>
                  <a:lnTo>
                    <a:pt x="384" y="50"/>
                  </a:lnTo>
                  <a:lnTo>
                    <a:pt x="401" y="32"/>
                  </a:lnTo>
                  <a:lnTo>
                    <a:pt x="419" y="42"/>
                  </a:lnTo>
                  <a:lnTo>
                    <a:pt x="436" y="28"/>
                  </a:lnTo>
                  <a:lnTo>
                    <a:pt x="462" y="28"/>
                  </a:lnTo>
                  <a:lnTo>
                    <a:pt x="505" y="4"/>
                  </a:lnTo>
                  <a:lnTo>
                    <a:pt x="520" y="34"/>
                  </a:lnTo>
                  <a:lnTo>
                    <a:pt x="544" y="34"/>
                  </a:lnTo>
                  <a:lnTo>
                    <a:pt x="560" y="67"/>
                  </a:lnTo>
                  <a:lnTo>
                    <a:pt x="575" y="81"/>
                  </a:lnTo>
                  <a:lnTo>
                    <a:pt x="580" y="106"/>
                  </a:lnTo>
                  <a:lnTo>
                    <a:pt x="601" y="118"/>
                  </a:lnTo>
                  <a:lnTo>
                    <a:pt x="620" y="118"/>
                  </a:lnTo>
                  <a:lnTo>
                    <a:pt x="621" y="136"/>
                  </a:lnTo>
                  <a:lnTo>
                    <a:pt x="602" y="145"/>
                  </a:lnTo>
                  <a:lnTo>
                    <a:pt x="615" y="169"/>
                  </a:lnTo>
                  <a:lnTo>
                    <a:pt x="615" y="190"/>
                  </a:lnTo>
                  <a:lnTo>
                    <a:pt x="623" y="211"/>
                  </a:lnTo>
                  <a:lnTo>
                    <a:pt x="602" y="221"/>
                  </a:lnTo>
                  <a:lnTo>
                    <a:pt x="591" y="241"/>
                  </a:lnTo>
                  <a:lnTo>
                    <a:pt x="605" y="256"/>
                  </a:lnTo>
                  <a:lnTo>
                    <a:pt x="595" y="271"/>
                  </a:lnTo>
                  <a:lnTo>
                    <a:pt x="581" y="271"/>
                  </a:lnTo>
                  <a:lnTo>
                    <a:pt x="568" y="287"/>
                  </a:lnTo>
                  <a:lnTo>
                    <a:pt x="544" y="272"/>
                  </a:lnTo>
                  <a:lnTo>
                    <a:pt x="528" y="287"/>
                  </a:lnTo>
                  <a:lnTo>
                    <a:pt x="528" y="307"/>
                  </a:lnTo>
                  <a:lnTo>
                    <a:pt x="514" y="322"/>
                  </a:lnTo>
                  <a:lnTo>
                    <a:pt x="497" y="339"/>
                  </a:lnTo>
                  <a:lnTo>
                    <a:pt x="474" y="339"/>
                  </a:lnTo>
                  <a:lnTo>
                    <a:pt x="440" y="352"/>
                  </a:lnTo>
                  <a:lnTo>
                    <a:pt x="413" y="361"/>
                  </a:lnTo>
                  <a:lnTo>
                    <a:pt x="400" y="373"/>
                  </a:lnTo>
                  <a:lnTo>
                    <a:pt x="418" y="391"/>
                  </a:lnTo>
                  <a:lnTo>
                    <a:pt x="429" y="402"/>
                  </a:lnTo>
                  <a:lnTo>
                    <a:pt x="429" y="425"/>
                  </a:lnTo>
                  <a:lnTo>
                    <a:pt x="403" y="427"/>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22">
              <a:extLst>
                <a:ext uri="{FF2B5EF4-FFF2-40B4-BE49-F238E27FC236}">
                  <a16:creationId xmlns:a16="http://schemas.microsoft.com/office/drawing/2014/main" id="{0074B861-78AB-4633-A7A1-DF7A0DFF4854}"/>
                </a:ext>
              </a:extLst>
            </p:cNvPr>
            <p:cNvSpPr>
              <a:spLocks/>
            </p:cNvSpPr>
            <p:nvPr/>
          </p:nvSpPr>
          <p:spPr bwMode="auto">
            <a:xfrm>
              <a:off x="3230" y="3856"/>
              <a:ext cx="373" cy="364"/>
            </a:xfrm>
            <a:custGeom>
              <a:avLst/>
              <a:gdLst>
                <a:gd name="T0" fmla="*/ 401 w 409"/>
                <a:gd name="T1" fmla="*/ 336 h 399"/>
                <a:gd name="T2" fmla="*/ 370 w 409"/>
                <a:gd name="T3" fmla="*/ 343 h 399"/>
                <a:gd name="T4" fmla="*/ 349 w 409"/>
                <a:gd name="T5" fmla="*/ 365 h 399"/>
                <a:gd name="T6" fmla="*/ 310 w 409"/>
                <a:gd name="T7" fmla="*/ 363 h 399"/>
                <a:gd name="T8" fmla="*/ 277 w 409"/>
                <a:gd name="T9" fmla="*/ 382 h 399"/>
                <a:gd name="T10" fmla="*/ 260 w 409"/>
                <a:gd name="T11" fmla="*/ 399 h 399"/>
                <a:gd name="T12" fmla="*/ 222 w 409"/>
                <a:gd name="T13" fmla="*/ 392 h 399"/>
                <a:gd name="T14" fmla="*/ 211 w 409"/>
                <a:gd name="T15" fmla="*/ 372 h 399"/>
                <a:gd name="T16" fmla="*/ 196 w 409"/>
                <a:gd name="T17" fmla="*/ 346 h 399"/>
                <a:gd name="T18" fmla="*/ 189 w 409"/>
                <a:gd name="T19" fmla="*/ 320 h 399"/>
                <a:gd name="T20" fmla="*/ 169 w 409"/>
                <a:gd name="T21" fmla="*/ 340 h 399"/>
                <a:gd name="T22" fmla="*/ 135 w 409"/>
                <a:gd name="T23" fmla="*/ 353 h 399"/>
                <a:gd name="T24" fmla="*/ 104 w 409"/>
                <a:gd name="T25" fmla="*/ 342 h 399"/>
                <a:gd name="T26" fmla="*/ 69 w 409"/>
                <a:gd name="T27" fmla="*/ 333 h 399"/>
                <a:gd name="T28" fmla="*/ 69 w 409"/>
                <a:gd name="T29" fmla="*/ 302 h 399"/>
                <a:gd name="T30" fmla="*/ 41 w 409"/>
                <a:gd name="T31" fmla="*/ 285 h 399"/>
                <a:gd name="T32" fmla="*/ 31 w 409"/>
                <a:gd name="T33" fmla="*/ 262 h 399"/>
                <a:gd name="T34" fmla="*/ 9 w 409"/>
                <a:gd name="T35" fmla="*/ 247 h 399"/>
                <a:gd name="T36" fmla="*/ 3 w 409"/>
                <a:gd name="T37" fmla="*/ 216 h 399"/>
                <a:gd name="T38" fmla="*/ 29 w 409"/>
                <a:gd name="T39" fmla="*/ 214 h 399"/>
                <a:gd name="T40" fmla="*/ 29 w 409"/>
                <a:gd name="T41" fmla="*/ 191 h 399"/>
                <a:gd name="T42" fmla="*/ 18 w 409"/>
                <a:gd name="T43" fmla="*/ 180 h 399"/>
                <a:gd name="T44" fmla="*/ 0 w 409"/>
                <a:gd name="T45" fmla="*/ 162 h 399"/>
                <a:gd name="T46" fmla="*/ 13 w 409"/>
                <a:gd name="T47" fmla="*/ 150 h 399"/>
                <a:gd name="T48" fmla="*/ 40 w 409"/>
                <a:gd name="T49" fmla="*/ 141 h 399"/>
                <a:gd name="T50" fmla="*/ 74 w 409"/>
                <a:gd name="T51" fmla="*/ 128 h 399"/>
                <a:gd name="T52" fmla="*/ 97 w 409"/>
                <a:gd name="T53" fmla="*/ 128 h 399"/>
                <a:gd name="T54" fmla="*/ 128 w 409"/>
                <a:gd name="T55" fmla="*/ 96 h 399"/>
                <a:gd name="T56" fmla="*/ 128 w 409"/>
                <a:gd name="T57" fmla="*/ 76 h 399"/>
                <a:gd name="T58" fmla="*/ 144 w 409"/>
                <a:gd name="T59" fmla="*/ 61 h 399"/>
                <a:gd name="T60" fmla="*/ 168 w 409"/>
                <a:gd name="T61" fmla="*/ 76 h 399"/>
                <a:gd name="T62" fmla="*/ 181 w 409"/>
                <a:gd name="T63" fmla="*/ 60 h 399"/>
                <a:gd name="T64" fmla="*/ 195 w 409"/>
                <a:gd name="T65" fmla="*/ 60 h 399"/>
                <a:gd name="T66" fmla="*/ 205 w 409"/>
                <a:gd name="T67" fmla="*/ 45 h 399"/>
                <a:gd name="T68" fmla="*/ 191 w 409"/>
                <a:gd name="T69" fmla="*/ 30 h 399"/>
                <a:gd name="T70" fmla="*/ 202 w 409"/>
                <a:gd name="T71" fmla="*/ 10 h 399"/>
                <a:gd name="T72" fmla="*/ 223 w 409"/>
                <a:gd name="T73" fmla="*/ 0 h 399"/>
                <a:gd name="T74" fmla="*/ 248 w 409"/>
                <a:gd name="T75" fmla="*/ 23 h 399"/>
                <a:gd name="T76" fmla="*/ 274 w 409"/>
                <a:gd name="T77" fmla="*/ 23 h 399"/>
                <a:gd name="T78" fmla="*/ 296 w 409"/>
                <a:gd name="T79" fmla="*/ 34 h 399"/>
                <a:gd name="T80" fmla="*/ 309 w 409"/>
                <a:gd name="T81" fmla="*/ 34 h 399"/>
                <a:gd name="T82" fmla="*/ 310 w 409"/>
                <a:gd name="T83" fmla="*/ 58 h 399"/>
                <a:gd name="T84" fmla="*/ 294 w 409"/>
                <a:gd name="T85" fmla="*/ 74 h 399"/>
                <a:gd name="T86" fmla="*/ 275 w 409"/>
                <a:gd name="T87" fmla="*/ 93 h 399"/>
                <a:gd name="T88" fmla="*/ 281 w 409"/>
                <a:gd name="T89" fmla="*/ 118 h 399"/>
                <a:gd name="T90" fmla="*/ 268 w 409"/>
                <a:gd name="T91" fmla="*/ 131 h 399"/>
                <a:gd name="T92" fmla="*/ 295 w 409"/>
                <a:gd name="T93" fmla="*/ 158 h 399"/>
                <a:gd name="T94" fmla="*/ 316 w 409"/>
                <a:gd name="T95" fmla="*/ 158 h 399"/>
                <a:gd name="T96" fmla="*/ 329 w 409"/>
                <a:gd name="T97" fmla="*/ 132 h 399"/>
                <a:gd name="T98" fmla="*/ 342 w 409"/>
                <a:gd name="T99" fmla="*/ 132 h 399"/>
                <a:gd name="T100" fmla="*/ 346 w 409"/>
                <a:gd name="T101" fmla="*/ 162 h 399"/>
                <a:gd name="T102" fmla="*/ 355 w 409"/>
                <a:gd name="T103" fmla="*/ 191 h 399"/>
                <a:gd name="T104" fmla="*/ 385 w 409"/>
                <a:gd name="T105" fmla="*/ 221 h 399"/>
                <a:gd name="T106" fmla="*/ 409 w 409"/>
                <a:gd name="T107" fmla="*/ 243 h 399"/>
                <a:gd name="T108" fmla="*/ 403 w 409"/>
                <a:gd name="T109" fmla="*/ 262 h 399"/>
                <a:gd name="T110" fmla="*/ 381 w 409"/>
                <a:gd name="T111" fmla="*/ 267 h 399"/>
                <a:gd name="T112" fmla="*/ 372 w 409"/>
                <a:gd name="T113" fmla="*/ 277 h 399"/>
                <a:gd name="T114" fmla="*/ 391 w 409"/>
                <a:gd name="T115" fmla="*/ 296 h 399"/>
                <a:gd name="T116" fmla="*/ 391 w 409"/>
                <a:gd name="T117" fmla="*/ 318 h 399"/>
                <a:gd name="T118" fmla="*/ 401 w 409"/>
                <a:gd name="T119" fmla="*/ 33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9" h="399">
                  <a:moveTo>
                    <a:pt x="401" y="336"/>
                  </a:moveTo>
                  <a:lnTo>
                    <a:pt x="370" y="343"/>
                  </a:lnTo>
                  <a:lnTo>
                    <a:pt x="349" y="365"/>
                  </a:lnTo>
                  <a:lnTo>
                    <a:pt x="310" y="363"/>
                  </a:lnTo>
                  <a:lnTo>
                    <a:pt x="277" y="382"/>
                  </a:lnTo>
                  <a:lnTo>
                    <a:pt x="260" y="399"/>
                  </a:lnTo>
                  <a:lnTo>
                    <a:pt x="222" y="392"/>
                  </a:lnTo>
                  <a:lnTo>
                    <a:pt x="211" y="372"/>
                  </a:lnTo>
                  <a:lnTo>
                    <a:pt x="196" y="346"/>
                  </a:lnTo>
                  <a:lnTo>
                    <a:pt x="189" y="320"/>
                  </a:lnTo>
                  <a:lnTo>
                    <a:pt x="169" y="340"/>
                  </a:lnTo>
                  <a:lnTo>
                    <a:pt x="135" y="353"/>
                  </a:lnTo>
                  <a:lnTo>
                    <a:pt x="104" y="342"/>
                  </a:lnTo>
                  <a:lnTo>
                    <a:pt x="69" y="333"/>
                  </a:lnTo>
                  <a:lnTo>
                    <a:pt x="69" y="302"/>
                  </a:lnTo>
                  <a:lnTo>
                    <a:pt x="41" y="285"/>
                  </a:lnTo>
                  <a:lnTo>
                    <a:pt x="31" y="262"/>
                  </a:lnTo>
                  <a:lnTo>
                    <a:pt x="9" y="247"/>
                  </a:lnTo>
                  <a:lnTo>
                    <a:pt x="3" y="216"/>
                  </a:lnTo>
                  <a:lnTo>
                    <a:pt x="29" y="214"/>
                  </a:lnTo>
                  <a:lnTo>
                    <a:pt x="29" y="191"/>
                  </a:lnTo>
                  <a:lnTo>
                    <a:pt x="18" y="180"/>
                  </a:lnTo>
                  <a:lnTo>
                    <a:pt x="0" y="162"/>
                  </a:lnTo>
                  <a:lnTo>
                    <a:pt x="13" y="150"/>
                  </a:lnTo>
                  <a:lnTo>
                    <a:pt x="40" y="141"/>
                  </a:lnTo>
                  <a:lnTo>
                    <a:pt x="74" y="128"/>
                  </a:lnTo>
                  <a:lnTo>
                    <a:pt x="97" y="128"/>
                  </a:lnTo>
                  <a:lnTo>
                    <a:pt x="128" y="96"/>
                  </a:lnTo>
                  <a:lnTo>
                    <a:pt x="128" y="76"/>
                  </a:lnTo>
                  <a:lnTo>
                    <a:pt x="144" y="61"/>
                  </a:lnTo>
                  <a:lnTo>
                    <a:pt x="168" y="76"/>
                  </a:lnTo>
                  <a:lnTo>
                    <a:pt x="181" y="60"/>
                  </a:lnTo>
                  <a:lnTo>
                    <a:pt x="195" y="60"/>
                  </a:lnTo>
                  <a:lnTo>
                    <a:pt x="205" y="45"/>
                  </a:lnTo>
                  <a:lnTo>
                    <a:pt x="191" y="30"/>
                  </a:lnTo>
                  <a:lnTo>
                    <a:pt x="202" y="10"/>
                  </a:lnTo>
                  <a:lnTo>
                    <a:pt x="223" y="0"/>
                  </a:lnTo>
                  <a:lnTo>
                    <a:pt x="248" y="23"/>
                  </a:lnTo>
                  <a:lnTo>
                    <a:pt x="274" y="23"/>
                  </a:lnTo>
                  <a:lnTo>
                    <a:pt x="296" y="34"/>
                  </a:lnTo>
                  <a:lnTo>
                    <a:pt x="309" y="34"/>
                  </a:lnTo>
                  <a:lnTo>
                    <a:pt x="310" y="58"/>
                  </a:lnTo>
                  <a:lnTo>
                    <a:pt x="294" y="74"/>
                  </a:lnTo>
                  <a:lnTo>
                    <a:pt x="275" y="93"/>
                  </a:lnTo>
                  <a:lnTo>
                    <a:pt x="281" y="118"/>
                  </a:lnTo>
                  <a:lnTo>
                    <a:pt x="268" y="131"/>
                  </a:lnTo>
                  <a:lnTo>
                    <a:pt x="295" y="158"/>
                  </a:lnTo>
                  <a:lnTo>
                    <a:pt x="316" y="158"/>
                  </a:lnTo>
                  <a:lnTo>
                    <a:pt x="329" y="132"/>
                  </a:lnTo>
                  <a:lnTo>
                    <a:pt x="342" y="132"/>
                  </a:lnTo>
                  <a:lnTo>
                    <a:pt x="346" y="162"/>
                  </a:lnTo>
                  <a:lnTo>
                    <a:pt x="355" y="191"/>
                  </a:lnTo>
                  <a:lnTo>
                    <a:pt x="385" y="221"/>
                  </a:lnTo>
                  <a:lnTo>
                    <a:pt x="409" y="243"/>
                  </a:lnTo>
                  <a:lnTo>
                    <a:pt x="403" y="262"/>
                  </a:lnTo>
                  <a:lnTo>
                    <a:pt x="381" y="267"/>
                  </a:lnTo>
                  <a:lnTo>
                    <a:pt x="372" y="277"/>
                  </a:lnTo>
                  <a:lnTo>
                    <a:pt x="391" y="296"/>
                  </a:lnTo>
                  <a:lnTo>
                    <a:pt x="391" y="318"/>
                  </a:lnTo>
                  <a:lnTo>
                    <a:pt x="401" y="336"/>
                  </a:lnTo>
                  <a:close/>
                </a:path>
              </a:pathLst>
            </a:custGeom>
            <a:solidFill>
              <a:schemeClr val="accent5">
                <a:lumMod val="75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33" name="Freeform 23">
              <a:extLst>
                <a:ext uri="{FF2B5EF4-FFF2-40B4-BE49-F238E27FC236}">
                  <a16:creationId xmlns:a16="http://schemas.microsoft.com/office/drawing/2014/main" id="{9A5BC23B-2062-473B-86D0-E461EEA77EC0}"/>
                </a:ext>
              </a:extLst>
            </p:cNvPr>
            <p:cNvSpPr>
              <a:spLocks/>
            </p:cNvSpPr>
            <p:nvPr/>
          </p:nvSpPr>
          <p:spPr bwMode="auto">
            <a:xfrm>
              <a:off x="3542" y="3740"/>
              <a:ext cx="640" cy="422"/>
            </a:xfrm>
            <a:custGeom>
              <a:avLst/>
              <a:gdLst>
                <a:gd name="T0" fmla="*/ 672 w 703"/>
                <a:gd name="T1" fmla="*/ 194 h 464"/>
                <a:gd name="T2" fmla="*/ 639 w 703"/>
                <a:gd name="T3" fmla="*/ 245 h 464"/>
                <a:gd name="T4" fmla="*/ 650 w 703"/>
                <a:gd name="T5" fmla="*/ 299 h 464"/>
                <a:gd name="T6" fmla="*/ 672 w 703"/>
                <a:gd name="T7" fmla="*/ 351 h 464"/>
                <a:gd name="T8" fmla="*/ 642 w 703"/>
                <a:gd name="T9" fmla="*/ 402 h 464"/>
                <a:gd name="T10" fmla="*/ 588 w 703"/>
                <a:gd name="T11" fmla="*/ 431 h 464"/>
                <a:gd name="T12" fmla="*/ 515 w 703"/>
                <a:gd name="T13" fmla="*/ 422 h 464"/>
                <a:gd name="T14" fmla="*/ 452 w 703"/>
                <a:gd name="T15" fmla="*/ 421 h 464"/>
                <a:gd name="T16" fmla="*/ 394 w 703"/>
                <a:gd name="T17" fmla="*/ 387 h 464"/>
                <a:gd name="T18" fmla="*/ 339 w 703"/>
                <a:gd name="T19" fmla="*/ 353 h 464"/>
                <a:gd name="T20" fmla="*/ 282 w 703"/>
                <a:gd name="T21" fmla="*/ 345 h 464"/>
                <a:gd name="T22" fmla="*/ 231 w 703"/>
                <a:gd name="T23" fmla="*/ 356 h 464"/>
                <a:gd name="T24" fmla="*/ 193 w 703"/>
                <a:gd name="T25" fmla="*/ 383 h 464"/>
                <a:gd name="T26" fmla="*/ 116 w 703"/>
                <a:gd name="T27" fmla="*/ 411 h 464"/>
                <a:gd name="T28" fmla="*/ 64 w 703"/>
                <a:gd name="T29" fmla="*/ 437 h 464"/>
                <a:gd name="T30" fmla="*/ 49 w 703"/>
                <a:gd name="T31" fmla="*/ 446 h 464"/>
                <a:gd name="T32" fmla="*/ 30 w 703"/>
                <a:gd name="T33" fmla="*/ 405 h 464"/>
                <a:gd name="T34" fmla="*/ 61 w 703"/>
                <a:gd name="T35" fmla="*/ 390 h 464"/>
                <a:gd name="T36" fmla="*/ 43 w 703"/>
                <a:gd name="T37" fmla="*/ 349 h 464"/>
                <a:gd name="T38" fmla="*/ 4 w 703"/>
                <a:gd name="T39" fmla="*/ 290 h 464"/>
                <a:gd name="T40" fmla="*/ 12 w 703"/>
                <a:gd name="T41" fmla="*/ 248 h 464"/>
                <a:gd name="T42" fmla="*/ 60 w 703"/>
                <a:gd name="T43" fmla="*/ 256 h 464"/>
                <a:gd name="T44" fmla="*/ 85 w 703"/>
                <a:gd name="T45" fmla="*/ 202 h 464"/>
                <a:gd name="T46" fmla="*/ 135 w 703"/>
                <a:gd name="T47" fmla="*/ 210 h 464"/>
                <a:gd name="T48" fmla="*/ 195 w 703"/>
                <a:gd name="T49" fmla="*/ 221 h 464"/>
                <a:gd name="T50" fmla="*/ 242 w 703"/>
                <a:gd name="T51" fmla="*/ 235 h 464"/>
                <a:gd name="T52" fmla="*/ 307 w 703"/>
                <a:gd name="T53" fmla="*/ 190 h 464"/>
                <a:gd name="T54" fmla="*/ 334 w 703"/>
                <a:gd name="T55" fmla="*/ 149 h 464"/>
                <a:gd name="T56" fmla="*/ 354 w 703"/>
                <a:gd name="T57" fmla="*/ 108 h 464"/>
                <a:gd name="T58" fmla="*/ 392 w 703"/>
                <a:gd name="T59" fmla="*/ 53 h 464"/>
                <a:gd name="T60" fmla="*/ 439 w 703"/>
                <a:gd name="T61" fmla="*/ 46 h 464"/>
                <a:gd name="T62" fmla="*/ 493 w 703"/>
                <a:gd name="T63" fmla="*/ 23 h 464"/>
                <a:gd name="T64" fmla="*/ 518 w 703"/>
                <a:gd name="T65" fmla="*/ 17 h 464"/>
                <a:gd name="T66" fmla="*/ 548 w 703"/>
                <a:gd name="T67" fmla="*/ 0 h 464"/>
                <a:gd name="T68" fmla="*/ 597 w 703"/>
                <a:gd name="T69" fmla="*/ 19 h 464"/>
                <a:gd name="T70" fmla="*/ 638 w 703"/>
                <a:gd name="T71" fmla="*/ 50 h 464"/>
                <a:gd name="T72" fmla="*/ 678 w 703"/>
                <a:gd name="T73" fmla="*/ 38 h 464"/>
                <a:gd name="T74" fmla="*/ 703 w 703"/>
                <a:gd name="T75" fmla="*/ 63 h 464"/>
                <a:gd name="T76" fmla="*/ 688 w 703"/>
                <a:gd name="T77" fmla="*/ 101 h 464"/>
                <a:gd name="T78" fmla="*/ 678 w 703"/>
                <a:gd name="T79" fmla="*/ 137 h 464"/>
                <a:gd name="T80" fmla="*/ 693 w 703"/>
                <a:gd name="T81" fmla="*/ 17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464">
                  <a:moveTo>
                    <a:pt x="693" y="174"/>
                  </a:moveTo>
                  <a:lnTo>
                    <a:pt x="672" y="194"/>
                  </a:lnTo>
                  <a:lnTo>
                    <a:pt x="656" y="228"/>
                  </a:lnTo>
                  <a:lnTo>
                    <a:pt x="639" y="245"/>
                  </a:lnTo>
                  <a:lnTo>
                    <a:pt x="633" y="279"/>
                  </a:lnTo>
                  <a:lnTo>
                    <a:pt x="650" y="299"/>
                  </a:lnTo>
                  <a:lnTo>
                    <a:pt x="650" y="328"/>
                  </a:lnTo>
                  <a:lnTo>
                    <a:pt x="672" y="351"/>
                  </a:lnTo>
                  <a:lnTo>
                    <a:pt x="672" y="382"/>
                  </a:lnTo>
                  <a:lnTo>
                    <a:pt x="642" y="402"/>
                  </a:lnTo>
                  <a:lnTo>
                    <a:pt x="613" y="431"/>
                  </a:lnTo>
                  <a:lnTo>
                    <a:pt x="588" y="431"/>
                  </a:lnTo>
                  <a:lnTo>
                    <a:pt x="550" y="431"/>
                  </a:lnTo>
                  <a:lnTo>
                    <a:pt x="515" y="422"/>
                  </a:lnTo>
                  <a:lnTo>
                    <a:pt x="478" y="429"/>
                  </a:lnTo>
                  <a:lnTo>
                    <a:pt x="452" y="421"/>
                  </a:lnTo>
                  <a:lnTo>
                    <a:pt x="415" y="408"/>
                  </a:lnTo>
                  <a:lnTo>
                    <a:pt x="394" y="387"/>
                  </a:lnTo>
                  <a:lnTo>
                    <a:pt x="369" y="362"/>
                  </a:lnTo>
                  <a:lnTo>
                    <a:pt x="339" y="353"/>
                  </a:lnTo>
                  <a:lnTo>
                    <a:pt x="304" y="368"/>
                  </a:lnTo>
                  <a:lnTo>
                    <a:pt x="282" y="345"/>
                  </a:lnTo>
                  <a:lnTo>
                    <a:pt x="254" y="333"/>
                  </a:lnTo>
                  <a:lnTo>
                    <a:pt x="231" y="356"/>
                  </a:lnTo>
                  <a:lnTo>
                    <a:pt x="202" y="356"/>
                  </a:lnTo>
                  <a:lnTo>
                    <a:pt x="193" y="383"/>
                  </a:lnTo>
                  <a:lnTo>
                    <a:pt x="159" y="383"/>
                  </a:lnTo>
                  <a:lnTo>
                    <a:pt x="116" y="411"/>
                  </a:lnTo>
                  <a:lnTo>
                    <a:pt x="90" y="437"/>
                  </a:lnTo>
                  <a:lnTo>
                    <a:pt x="64" y="437"/>
                  </a:lnTo>
                  <a:lnTo>
                    <a:pt x="59" y="464"/>
                  </a:lnTo>
                  <a:lnTo>
                    <a:pt x="49" y="446"/>
                  </a:lnTo>
                  <a:lnTo>
                    <a:pt x="49" y="424"/>
                  </a:lnTo>
                  <a:lnTo>
                    <a:pt x="30" y="405"/>
                  </a:lnTo>
                  <a:lnTo>
                    <a:pt x="39" y="395"/>
                  </a:lnTo>
                  <a:lnTo>
                    <a:pt x="61" y="390"/>
                  </a:lnTo>
                  <a:lnTo>
                    <a:pt x="67" y="371"/>
                  </a:lnTo>
                  <a:lnTo>
                    <a:pt x="43" y="349"/>
                  </a:lnTo>
                  <a:lnTo>
                    <a:pt x="13" y="319"/>
                  </a:lnTo>
                  <a:lnTo>
                    <a:pt x="4" y="290"/>
                  </a:lnTo>
                  <a:lnTo>
                    <a:pt x="0" y="260"/>
                  </a:lnTo>
                  <a:lnTo>
                    <a:pt x="12" y="248"/>
                  </a:lnTo>
                  <a:lnTo>
                    <a:pt x="34" y="254"/>
                  </a:lnTo>
                  <a:lnTo>
                    <a:pt x="60" y="256"/>
                  </a:lnTo>
                  <a:lnTo>
                    <a:pt x="85" y="231"/>
                  </a:lnTo>
                  <a:lnTo>
                    <a:pt x="85" y="202"/>
                  </a:lnTo>
                  <a:lnTo>
                    <a:pt x="113" y="188"/>
                  </a:lnTo>
                  <a:lnTo>
                    <a:pt x="135" y="210"/>
                  </a:lnTo>
                  <a:lnTo>
                    <a:pt x="165" y="221"/>
                  </a:lnTo>
                  <a:lnTo>
                    <a:pt x="195" y="221"/>
                  </a:lnTo>
                  <a:lnTo>
                    <a:pt x="221" y="235"/>
                  </a:lnTo>
                  <a:lnTo>
                    <a:pt x="242" y="235"/>
                  </a:lnTo>
                  <a:lnTo>
                    <a:pt x="269" y="223"/>
                  </a:lnTo>
                  <a:lnTo>
                    <a:pt x="307" y="190"/>
                  </a:lnTo>
                  <a:lnTo>
                    <a:pt x="334" y="182"/>
                  </a:lnTo>
                  <a:lnTo>
                    <a:pt x="334" y="149"/>
                  </a:lnTo>
                  <a:lnTo>
                    <a:pt x="354" y="129"/>
                  </a:lnTo>
                  <a:lnTo>
                    <a:pt x="354" y="108"/>
                  </a:lnTo>
                  <a:lnTo>
                    <a:pt x="384" y="100"/>
                  </a:lnTo>
                  <a:lnTo>
                    <a:pt x="392" y="53"/>
                  </a:lnTo>
                  <a:lnTo>
                    <a:pt x="405" y="40"/>
                  </a:lnTo>
                  <a:lnTo>
                    <a:pt x="439" y="46"/>
                  </a:lnTo>
                  <a:lnTo>
                    <a:pt x="464" y="21"/>
                  </a:lnTo>
                  <a:lnTo>
                    <a:pt x="493" y="23"/>
                  </a:lnTo>
                  <a:lnTo>
                    <a:pt x="504" y="11"/>
                  </a:lnTo>
                  <a:lnTo>
                    <a:pt x="518" y="17"/>
                  </a:lnTo>
                  <a:lnTo>
                    <a:pt x="525" y="0"/>
                  </a:lnTo>
                  <a:lnTo>
                    <a:pt x="548" y="0"/>
                  </a:lnTo>
                  <a:lnTo>
                    <a:pt x="568" y="15"/>
                  </a:lnTo>
                  <a:lnTo>
                    <a:pt x="597" y="19"/>
                  </a:lnTo>
                  <a:lnTo>
                    <a:pt x="622" y="42"/>
                  </a:lnTo>
                  <a:lnTo>
                    <a:pt x="638" y="50"/>
                  </a:lnTo>
                  <a:lnTo>
                    <a:pt x="667" y="50"/>
                  </a:lnTo>
                  <a:lnTo>
                    <a:pt x="678" y="38"/>
                  </a:lnTo>
                  <a:lnTo>
                    <a:pt x="692" y="52"/>
                  </a:lnTo>
                  <a:lnTo>
                    <a:pt x="703" y="63"/>
                  </a:lnTo>
                  <a:lnTo>
                    <a:pt x="688" y="78"/>
                  </a:lnTo>
                  <a:lnTo>
                    <a:pt x="688" y="101"/>
                  </a:lnTo>
                  <a:lnTo>
                    <a:pt x="674" y="115"/>
                  </a:lnTo>
                  <a:lnTo>
                    <a:pt x="678" y="137"/>
                  </a:lnTo>
                  <a:lnTo>
                    <a:pt x="691" y="150"/>
                  </a:lnTo>
                  <a:lnTo>
                    <a:pt x="693" y="174"/>
                  </a:lnTo>
                  <a:close/>
                </a:path>
              </a:pathLst>
            </a:custGeom>
            <a:solidFill>
              <a:schemeClr val="accent6">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34" name="Freeform 24">
              <a:extLst>
                <a:ext uri="{FF2B5EF4-FFF2-40B4-BE49-F238E27FC236}">
                  <a16:creationId xmlns:a16="http://schemas.microsoft.com/office/drawing/2014/main" id="{5B104815-0532-4ED6-B026-5EAC0ABA653E}"/>
                </a:ext>
              </a:extLst>
            </p:cNvPr>
            <p:cNvSpPr>
              <a:spLocks/>
            </p:cNvSpPr>
            <p:nvPr/>
          </p:nvSpPr>
          <p:spPr bwMode="auto">
            <a:xfrm>
              <a:off x="5239" y="2840"/>
              <a:ext cx="1003" cy="673"/>
            </a:xfrm>
            <a:custGeom>
              <a:avLst/>
              <a:gdLst>
                <a:gd name="T0" fmla="*/ 1018 w 1101"/>
                <a:gd name="T1" fmla="*/ 711 h 738"/>
                <a:gd name="T2" fmla="*/ 920 w 1101"/>
                <a:gd name="T3" fmla="*/ 710 h 738"/>
                <a:gd name="T4" fmla="*/ 827 w 1101"/>
                <a:gd name="T5" fmla="*/ 731 h 738"/>
                <a:gd name="T6" fmla="*/ 770 w 1101"/>
                <a:gd name="T7" fmla="*/ 661 h 738"/>
                <a:gd name="T8" fmla="*/ 701 w 1101"/>
                <a:gd name="T9" fmla="*/ 600 h 738"/>
                <a:gd name="T10" fmla="*/ 622 w 1101"/>
                <a:gd name="T11" fmla="*/ 548 h 738"/>
                <a:gd name="T12" fmla="*/ 570 w 1101"/>
                <a:gd name="T13" fmla="*/ 493 h 738"/>
                <a:gd name="T14" fmla="*/ 459 w 1101"/>
                <a:gd name="T15" fmla="*/ 505 h 738"/>
                <a:gd name="T16" fmla="*/ 357 w 1101"/>
                <a:gd name="T17" fmla="*/ 509 h 738"/>
                <a:gd name="T18" fmla="*/ 273 w 1101"/>
                <a:gd name="T19" fmla="*/ 530 h 738"/>
                <a:gd name="T20" fmla="*/ 236 w 1101"/>
                <a:gd name="T21" fmla="*/ 485 h 738"/>
                <a:gd name="T22" fmla="*/ 244 w 1101"/>
                <a:gd name="T23" fmla="*/ 447 h 738"/>
                <a:gd name="T24" fmla="*/ 202 w 1101"/>
                <a:gd name="T25" fmla="*/ 426 h 738"/>
                <a:gd name="T26" fmla="*/ 188 w 1101"/>
                <a:gd name="T27" fmla="*/ 353 h 738"/>
                <a:gd name="T28" fmla="*/ 136 w 1101"/>
                <a:gd name="T29" fmla="*/ 357 h 738"/>
                <a:gd name="T30" fmla="*/ 109 w 1101"/>
                <a:gd name="T31" fmla="*/ 320 h 738"/>
                <a:gd name="T32" fmla="*/ 59 w 1101"/>
                <a:gd name="T33" fmla="*/ 349 h 738"/>
                <a:gd name="T34" fmla="*/ 57 w 1101"/>
                <a:gd name="T35" fmla="*/ 298 h 738"/>
                <a:gd name="T36" fmla="*/ 1 w 1101"/>
                <a:gd name="T37" fmla="*/ 282 h 738"/>
                <a:gd name="T38" fmla="*/ 49 w 1101"/>
                <a:gd name="T39" fmla="*/ 222 h 738"/>
                <a:gd name="T40" fmla="*/ 100 w 1101"/>
                <a:gd name="T41" fmla="*/ 225 h 738"/>
                <a:gd name="T42" fmla="*/ 154 w 1101"/>
                <a:gd name="T43" fmla="*/ 220 h 738"/>
                <a:gd name="T44" fmla="*/ 186 w 1101"/>
                <a:gd name="T45" fmla="*/ 214 h 738"/>
                <a:gd name="T46" fmla="*/ 254 w 1101"/>
                <a:gd name="T47" fmla="*/ 205 h 738"/>
                <a:gd name="T48" fmla="*/ 324 w 1101"/>
                <a:gd name="T49" fmla="*/ 232 h 738"/>
                <a:gd name="T50" fmla="*/ 376 w 1101"/>
                <a:gd name="T51" fmla="*/ 220 h 738"/>
                <a:gd name="T52" fmla="*/ 418 w 1101"/>
                <a:gd name="T53" fmla="*/ 221 h 738"/>
                <a:gd name="T54" fmla="*/ 498 w 1101"/>
                <a:gd name="T55" fmla="*/ 156 h 738"/>
                <a:gd name="T56" fmla="*/ 584 w 1101"/>
                <a:gd name="T57" fmla="*/ 131 h 738"/>
                <a:gd name="T58" fmla="*/ 665 w 1101"/>
                <a:gd name="T59" fmla="*/ 47 h 738"/>
                <a:gd name="T60" fmla="*/ 706 w 1101"/>
                <a:gd name="T61" fmla="*/ 26 h 738"/>
                <a:gd name="T62" fmla="*/ 768 w 1101"/>
                <a:gd name="T63" fmla="*/ 0 h 738"/>
                <a:gd name="T64" fmla="*/ 783 w 1101"/>
                <a:gd name="T65" fmla="*/ 54 h 738"/>
                <a:gd name="T66" fmla="*/ 758 w 1101"/>
                <a:gd name="T67" fmla="*/ 116 h 738"/>
                <a:gd name="T68" fmla="*/ 765 w 1101"/>
                <a:gd name="T69" fmla="*/ 175 h 738"/>
                <a:gd name="T70" fmla="*/ 757 w 1101"/>
                <a:gd name="T71" fmla="*/ 225 h 738"/>
                <a:gd name="T72" fmla="*/ 820 w 1101"/>
                <a:gd name="T73" fmla="*/ 213 h 738"/>
                <a:gd name="T74" fmla="*/ 888 w 1101"/>
                <a:gd name="T75" fmla="*/ 249 h 738"/>
                <a:gd name="T76" fmla="*/ 946 w 1101"/>
                <a:gd name="T77" fmla="*/ 196 h 738"/>
                <a:gd name="T78" fmla="*/ 972 w 1101"/>
                <a:gd name="T79" fmla="*/ 146 h 738"/>
                <a:gd name="T80" fmla="*/ 1024 w 1101"/>
                <a:gd name="T81" fmla="*/ 105 h 738"/>
                <a:gd name="T82" fmla="*/ 1077 w 1101"/>
                <a:gd name="T83" fmla="*/ 184 h 738"/>
                <a:gd name="T84" fmla="*/ 1002 w 1101"/>
                <a:gd name="T85" fmla="*/ 231 h 738"/>
                <a:gd name="T86" fmla="*/ 1020 w 1101"/>
                <a:gd name="T87" fmla="*/ 289 h 738"/>
                <a:gd name="T88" fmla="*/ 971 w 1101"/>
                <a:gd name="T89" fmla="*/ 374 h 738"/>
                <a:gd name="T90" fmla="*/ 968 w 1101"/>
                <a:gd name="T91" fmla="*/ 436 h 738"/>
                <a:gd name="T92" fmla="*/ 975 w 1101"/>
                <a:gd name="T93" fmla="*/ 525 h 738"/>
                <a:gd name="T94" fmla="*/ 1014 w 1101"/>
                <a:gd name="T95" fmla="*/ 537 h 738"/>
                <a:gd name="T96" fmla="*/ 1072 w 1101"/>
                <a:gd name="T97" fmla="*/ 578 h 738"/>
                <a:gd name="T98" fmla="*/ 1100 w 1101"/>
                <a:gd name="T99" fmla="*/ 610 h 738"/>
                <a:gd name="T100" fmla="*/ 1094 w 1101"/>
                <a:gd name="T101" fmla="*/ 667 h 738"/>
                <a:gd name="T102" fmla="*/ 1063 w 1101"/>
                <a:gd name="T103" fmla="*/ 70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1" h="738">
                  <a:moveTo>
                    <a:pt x="1063" y="704"/>
                  </a:moveTo>
                  <a:lnTo>
                    <a:pt x="1048" y="719"/>
                  </a:lnTo>
                  <a:lnTo>
                    <a:pt x="1018" y="711"/>
                  </a:lnTo>
                  <a:lnTo>
                    <a:pt x="993" y="704"/>
                  </a:lnTo>
                  <a:lnTo>
                    <a:pt x="955" y="710"/>
                  </a:lnTo>
                  <a:lnTo>
                    <a:pt x="920" y="710"/>
                  </a:lnTo>
                  <a:lnTo>
                    <a:pt x="906" y="724"/>
                  </a:lnTo>
                  <a:lnTo>
                    <a:pt x="867" y="738"/>
                  </a:lnTo>
                  <a:lnTo>
                    <a:pt x="827" y="731"/>
                  </a:lnTo>
                  <a:lnTo>
                    <a:pt x="811" y="699"/>
                  </a:lnTo>
                  <a:lnTo>
                    <a:pt x="792" y="680"/>
                  </a:lnTo>
                  <a:cubicBezTo>
                    <a:pt x="792" y="680"/>
                    <a:pt x="770" y="667"/>
                    <a:pt x="770" y="661"/>
                  </a:cubicBezTo>
                  <a:cubicBezTo>
                    <a:pt x="770" y="656"/>
                    <a:pt x="745" y="637"/>
                    <a:pt x="745" y="637"/>
                  </a:cubicBezTo>
                  <a:lnTo>
                    <a:pt x="714" y="632"/>
                  </a:lnTo>
                  <a:lnTo>
                    <a:pt x="701" y="600"/>
                  </a:lnTo>
                  <a:lnTo>
                    <a:pt x="671" y="577"/>
                  </a:lnTo>
                  <a:lnTo>
                    <a:pt x="650" y="556"/>
                  </a:lnTo>
                  <a:lnTo>
                    <a:pt x="622" y="548"/>
                  </a:lnTo>
                  <a:lnTo>
                    <a:pt x="611" y="521"/>
                  </a:lnTo>
                  <a:lnTo>
                    <a:pt x="585" y="509"/>
                  </a:lnTo>
                  <a:lnTo>
                    <a:pt x="570" y="493"/>
                  </a:lnTo>
                  <a:lnTo>
                    <a:pt x="517" y="488"/>
                  </a:lnTo>
                  <a:lnTo>
                    <a:pt x="490" y="488"/>
                  </a:lnTo>
                  <a:lnTo>
                    <a:pt x="459" y="505"/>
                  </a:lnTo>
                  <a:lnTo>
                    <a:pt x="420" y="499"/>
                  </a:lnTo>
                  <a:lnTo>
                    <a:pt x="390" y="509"/>
                  </a:lnTo>
                  <a:lnTo>
                    <a:pt x="357" y="509"/>
                  </a:lnTo>
                  <a:lnTo>
                    <a:pt x="313" y="542"/>
                  </a:lnTo>
                  <a:lnTo>
                    <a:pt x="292" y="562"/>
                  </a:lnTo>
                  <a:lnTo>
                    <a:pt x="273" y="530"/>
                  </a:lnTo>
                  <a:lnTo>
                    <a:pt x="265" y="513"/>
                  </a:lnTo>
                  <a:lnTo>
                    <a:pt x="243" y="513"/>
                  </a:lnTo>
                  <a:lnTo>
                    <a:pt x="236" y="485"/>
                  </a:lnTo>
                  <a:lnTo>
                    <a:pt x="225" y="468"/>
                  </a:lnTo>
                  <a:lnTo>
                    <a:pt x="244" y="456"/>
                  </a:lnTo>
                  <a:lnTo>
                    <a:pt x="244" y="447"/>
                  </a:lnTo>
                  <a:lnTo>
                    <a:pt x="234" y="447"/>
                  </a:lnTo>
                  <a:lnTo>
                    <a:pt x="216" y="428"/>
                  </a:lnTo>
                  <a:lnTo>
                    <a:pt x="202" y="426"/>
                  </a:lnTo>
                  <a:lnTo>
                    <a:pt x="205" y="393"/>
                  </a:lnTo>
                  <a:lnTo>
                    <a:pt x="197" y="378"/>
                  </a:lnTo>
                  <a:lnTo>
                    <a:pt x="188" y="353"/>
                  </a:lnTo>
                  <a:lnTo>
                    <a:pt x="167" y="342"/>
                  </a:lnTo>
                  <a:lnTo>
                    <a:pt x="152" y="363"/>
                  </a:lnTo>
                  <a:lnTo>
                    <a:pt x="136" y="357"/>
                  </a:lnTo>
                  <a:lnTo>
                    <a:pt x="135" y="335"/>
                  </a:lnTo>
                  <a:lnTo>
                    <a:pt x="125" y="325"/>
                  </a:lnTo>
                  <a:lnTo>
                    <a:pt x="109" y="320"/>
                  </a:lnTo>
                  <a:lnTo>
                    <a:pt x="93" y="336"/>
                  </a:lnTo>
                  <a:lnTo>
                    <a:pt x="86" y="356"/>
                  </a:lnTo>
                  <a:lnTo>
                    <a:pt x="59" y="349"/>
                  </a:lnTo>
                  <a:lnTo>
                    <a:pt x="50" y="333"/>
                  </a:lnTo>
                  <a:lnTo>
                    <a:pt x="66" y="313"/>
                  </a:lnTo>
                  <a:lnTo>
                    <a:pt x="57" y="298"/>
                  </a:lnTo>
                  <a:lnTo>
                    <a:pt x="39" y="304"/>
                  </a:lnTo>
                  <a:lnTo>
                    <a:pt x="17" y="298"/>
                  </a:lnTo>
                  <a:lnTo>
                    <a:pt x="1" y="282"/>
                  </a:lnTo>
                  <a:lnTo>
                    <a:pt x="0" y="266"/>
                  </a:lnTo>
                  <a:lnTo>
                    <a:pt x="23" y="244"/>
                  </a:lnTo>
                  <a:lnTo>
                    <a:pt x="49" y="222"/>
                  </a:lnTo>
                  <a:lnTo>
                    <a:pt x="74" y="222"/>
                  </a:lnTo>
                  <a:lnTo>
                    <a:pt x="86" y="211"/>
                  </a:lnTo>
                  <a:lnTo>
                    <a:pt x="100" y="225"/>
                  </a:lnTo>
                  <a:lnTo>
                    <a:pt x="119" y="229"/>
                  </a:lnTo>
                  <a:lnTo>
                    <a:pt x="128" y="220"/>
                  </a:lnTo>
                  <a:lnTo>
                    <a:pt x="154" y="220"/>
                  </a:lnTo>
                  <a:lnTo>
                    <a:pt x="165" y="234"/>
                  </a:lnTo>
                  <a:cubicBezTo>
                    <a:pt x="165" y="234"/>
                    <a:pt x="181" y="236"/>
                    <a:pt x="181" y="234"/>
                  </a:cubicBezTo>
                  <a:cubicBezTo>
                    <a:pt x="181" y="232"/>
                    <a:pt x="186" y="214"/>
                    <a:pt x="186" y="214"/>
                  </a:cubicBezTo>
                  <a:lnTo>
                    <a:pt x="219" y="221"/>
                  </a:lnTo>
                  <a:lnTo>
                    <a:pt x="230" y="209"/>
                  </a:lnTo>
                  <a:lnTo>
                    <a:pt x="254" y="205"/>
                  </a:lnTo>
                  <a:lnTo>
                    <a:pt x="276" y="214"/>
                  </a:lnTo>
                  <a:lnTo>
                    <a:pt x="303" y="242"/>
                  </a:lnTo>
                  <a:lnTo>
                    <a:pt x="324" y="232"/>
                  </a:lnTo>
                  <a:lnTo>
                    <a:pt x="348" y="227"/>
                  </a:lnTo>
                  <a:lnTo>
                    <a:pt x="359" y="212"/>
                  </a:lnTo>
                  <a:lnTo>
                    <a:pt x="376" y="220"/>
                  </a:lnTo>
                  <a:lnTo>
                    <a:pt x="389" y="207"/>
                  </a:lnTo>
                  <a:lnTo>
                    <a:pt x="404" y="207"/>
                  </a:lnTo>
                  <a:lnTo>
                    <a:pt x="418" y="221"/>
                  </a:lnTo>
                  <a:lnTo>
                    <a:pt x="470" y="169"/>
                  </a:lnTo>
                  <a:lnTo>
                    <a:pt x="498" y="174"/>
                  </a:lnTo>
                  <a:lnTo>
                    <a:pt x="498" y="156"/>
                  </a:lnTo>
                  <a:lnTo>
                    <a:pt x="533" y="143"/>
                  </a:lnTo>
                  <a:lnTo>
                    <a:pt x="558" y="148"/>
                  </a:lnTo>
                  <a:cubicBezTo>
                    <a:pt x="558" y="148"/>
                    <a:pt x="583" y="133"/>
                    <a:pt x="584" y="131"/>
                  </a:cubicBezTo>
                  <a:cubicBezTo>
                    <a:pt x="585" y="130"/>
                    <a:pt x="582" y="105"/>
                    <a:pt x="582" y="105"/>
                  </a:cubicBezTo>
                  <a:lnTo>
                    <a:pt x="625" y="79"/>
                  </a:lnTo>
                  <a:lnTo>
                    <a:pt x="665" y="47"/>
                  </a:lnTo>
                  <a:lnTo>
                    <a:pt x="675" y="53"/>
                  </a:lnTo>
                  <a:lnTo>
                    <a:pt x="692" y="44"/>
                  </a:lnTo>
                  <a:lnTo>
                    <a:pt x="706" y="26"/>
                  </a:lnTo>
                  <a:lnTo>
                    <a:pt x="727" y="23"/>
                  </a:lnTo>
                  <a:lnTo>
                    <a:pt x="745" y="5"/>
                  </a:lnTo>
                  <a:lnTo>
                    <a:pt x="768" y="0"/>
                  </a:lnTo>
                  <a:lnTo>
                    <a:pt x="792" y="14"/>
                  </a:lnTo>
                  <a:lnTo>
                    <a:pt x="783" y="36"/>
                  </a:lnTo>
                  <a:cubicBezTo>
                    <a:pt x="783" y="36"/>
                    <a:pt x="785" y="54"/>
                    <a:pt x="783" y="54"/>
                  </a:cubicBezTo>
                  <a:cubicBezTo>
                    <a:pt x="782" y="54"/>
                    <a:pt x="767" y="77"/>
                    <a:pt x="767" y="77"/>
                  </a:cubicBezTo>
                  <a:lnTo>
                    <a:pt x="767" y="117"/>
                  </a:lnTo>
                  <a:lnTo>
                    <a:pt x="758" y="116"/>
                  </a:lnTo>
                  <a:lnTo>
                    <a:pt x="751" y="133"/>
                  </a:lnTo>
                  <a:lnTo>
                    <a:pt x="765" y="157"/>
                  </a:lnTo>
                  <a:lnTo>
                    <a:pt x="765" y="175"/>
                  </a:lnTo>
                  <a:lnTo>
                    <a:pt x="750" y="183"/>
                  </a:lnTo>
                  <a:lnTo>
                    <a:pt x="740" y="205"/>
                  </a:lnTo>
                  <a:lnTo>
                    <a:pt x="757" y="225"/>
                  </a:lnTo>
                  <a:lnTo>
                    <a:pt x="788" y="230"/>
                  </a:lnTo>
                  <a:lnTo>
                    <a:pt x="800" y="220"/>
                  </a:lnTo>
                  <a:lnTo>
                    <a:pt x="820" y="213"/>
                  </a:lnTo>
                  <a:lnTo>
                    <a:pt x="856" y="262"/>
                  </a:lnTo>
                  <a:lnTo>
                    <a:pt x="872" y="248"/>
                  </a:lnTo>
                  <a:lnTo>
                    <a:pt x="888" y="249"/>
                  </a:lnTo>
                  <a:lnTo>
                    <a:pt x="912" y="214"/>
                  </a:lnTo>
                  <a:lnTo>
                    <a:pt x="937" y="204"/>
                  </a:lnTo>
                  <a:lnTo>
                    <a:pt x="946" y="196"/>
                  </a:lnTo>
                  <a:lnTo>
                    <a:pt x="940" y="171"/>
                  </a:lnTo>
                  <a:lnTo>
                    <a:pt x="947" y="151"/>
                  </a:lnTo>
                  <a:lnTo>
                    <a:pt x="972" y="146"/>
                  </a:lnTo>
                  <a:lnTo>
                    <a:pt x="986" y="132"/>
                  </a:lnTo>
                  <a:lnTo>
                    <a:pt x="1000" y="108"/>
                  </a:lnTo>
                  <a:lnTo>
                    <a:pt x="1024" y="105"/>
                  </a:lnTo>
                  <a:lnTo>
                    <a:pt x="1046" y="128"/>
                  </a:lnTo>
                  <a:lnTo>
                    <a:pt x="1053" y="167"/>
                  </a:lnTo>
                  <a:lnTo>
                    <a:pt x="1077" y="184"/>
                  </a:lnTo>
                  <a:lnTo>
                    <a:pt x="1067" y="216"/>
                  </a:lnTo>
                  <a:lnTo>
                    <a:pt x="1025" y="232"/>
                  </a:lnTo>
                  <a:lnTo>
                    <a:pt x="1002" y="231"/>
                  </a:lnTo>
                  <a:lnTo>
                    <a:pt x="992" y="246"/>
                  </a:lnTo>
                  <a:lnTo>
                    <a:pt x="1018" y="272"/>
                  </a:lnTo>
                  <a:lnTo>
                    <a:pt x="1020" y="289"/>
                  </a:lnTo>
                  <a:lnTo>
                    <a:pt x="996" y="315"/>
                  </a:lnTo>
                  <a:lnTo>
                    <a:pt x="993" y="353"/>
                  </a:lnTo>
                  <a:lnTo>
                    <a:pt x="971" y="374"/>
                  </a:lnTo>
                  <a:lnTo>
                    <a:pt x="970" y="392"/>
                  </a:lnTo>
                  <a:lnTo>
                    <a:pt x="952" y="413"/>
                  </a:lnTo>
                  <a:lnTo>
                    <a:pt x="968" y="436"/>
                  </a:lnTo>
                  <a:lnTo>
                    <a:pt x="956" y="459"/>
                  </a:lnTo>
                  <a:lnTo>
                    <a:pt x="961" y="511"/>
                  </a:lnTo>
                  <a:lnTo>
                    <a:pt x="975" y="525"/>
                  </a:lnTo>
                  <a:lnTo>
                    <a:pt x="988" y="525"/>
                  </a:lnTo>
                  <a:lnTo>
                    <a:pt x="1003" y="548"/>
                  </a:lnTo>
                  <a:lnTo>
                    <a:pt x="1014" y="537"/>
                  </a:lnTo>
                  <a:lnTo>
                    <a:pt x="1042" y="539"/>
                  </a:lnTo>
                  <a:lnTo>
                    <a:pt x="1047" y="560"/>
                  </a:lnTo>
                  <a:lnTo>
                    <a:pt x="1072" y="578"/>
                  </a:lnTo>
                  <a:lnTo>
                    <a:pt x="1074" y="596"/>
                  </a:lnTo>
                  <a:lnTo>
                    <a:pt x="1085" y="599"/>
                  </a:lnTo>
                  <a:lnTo>
                    <a:pt x="1100" y="610"/>
                  </a:lnTo>
                  <a:lnTo>
                    <a:pt x="1101" y="641"/>
                  </a:lnTo>
                  <a:lnTo>
                    <a:pt x="1088" y="646"/>
                  </a:lnTo>
                  <a:lnTo>
                    <a:pt x="1094" y="667"/>
                  </a:lnTo>
                  <a:lnTo>
                    <a:pt x="1088" y="682"/>
                  </a:lnTo>
                  <a:lnTo>
                    <a:pt x="1091" y="711"/>
                  </a:lnTo>
                  <a:lnTo>
                    <a:pt x="1063" y="704"/>
                  </a:lnTo>
                  <a:close/>
                </a:path>
              </a:pathLst>
            </a:custGeom>
            <a:solidFill>
              <a:schemeClr val="accent6">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35" name="Freeform 25">
              <a:extLst>
                <a:ext uri="{FF2B5EF4-FFF2-40B4-BE49-F238E27FC236}">
                  <a16:creationId xmlns:a16="http://schemas.microsoft.com/office/drawing/2014/main" id="{719C588A-8EC7-4929-96E8-FE80FBC70DAE}"/>
                </a:ext>
              </a:extLst>
            </p:cNvPr>
            <p:cNvSpPr>
              <a:spLocks/>
            </p:cNvSpPr>
            <p:nvPr/>
          </p:nvSpPr>
          <p:spPr bwMode="auto">
            <a:xfrm>
              <a:off x="6231" y="3336"/>
              <a:ext cx="265" cy="230"/>
            </a:xfrm>
            <a:custGeom>
              <a:avLst/>
              <a:gdLst>
                <a:gd name="T0" fmla="*/ 266 w 291"/>
                <a:gd name="T1" fmla="*/ 45 h 253"/>
                <a:gd name="T2" fmla="*/ 235 w 291"/>
                <a:gd name="T3" fmla="*/ 61 h 253"/>
                <a:gd name="T4" fmla="*/ 227 w 291"/>
                <a:gd name="T5" fmla="*/ 88 h 253"/>
                <a:gd name="T6" fmla="*/ 206 w 291"/>
                <a:gd name="T7" fmla="*/ 121 h 253"/>
                <a:gd name="T8" fmla="*/ 182 w 291"/>
                <a:gd name="T9" fmla="*/ 151 h 253"/>
                <a:gd name="T10" fmla="*/ 193 w 291"/>
                <a:gd name="T11" fmla="*/ 184 h 253"/>
                <a:gd name="T12" fmla="*/ 166 w 291"/>
                <a:gd name="T13" fmla="*/ 206 h 253"/>
                <a:gd name="T14" fmla="*/ 138 w 291"/>
                <a:gd name="T15" fmla="*/ 222 h 253"/>
                <a:gd name="T16" fmla="*/ 115 w 291"/>
                <a:gd name="T17" fmla="*/ 230 h 253"/>
                <a:gd name="T18" fmla="*/ 108 w 291"/>
                <a:gd name="T19" fmla="*/ 253 h 253"/>
                <a:gd name="T20" fmla="*/ 83 w 291"/>
                <a:gd name="T21" fmla="*/ 253 h 253"/>
                <a:gd name="T22" fmla="*/ 59 w 291"/>
                <a:gd name="T23" fmla="*/ 239 h 253"/>
                <a:gd name="T24" fmla="*/ 40 w 291"/>
                <a:gd name="T25" fmla="*/ 232 h 253"/>
                <a:gd name="T26" fmla="*/ 40 w 291"/>
                <a:gd name="T27" fmla="*/ 202 h 253"/>
                <a:gd name="T28" fmla="*/ 20 w 291"/>
                <a:gd name="T29" fmla="*/ 184 h 253"/>
                <a:gd name="T30" fmla="*/ 3 w 291"/>
                <a:gd name="T31" fmla="*/ 167 h 253"/>
                <a:gd name="T32" fmla="*/ 0 w 291"/>
                <a:gd name="T33" fmla="*/ 138 h 253"/>
                <a:gd name="T34" fmla="*/ 6 w 291"/>
                <a:gd name="T35" fmla="*/ 123 h 253"/>
                <a:gd name="T36" fmla="*/ 0 w 291"/>
                <a:gd name="T37" fmla="*/ 102 h 253"/>
                <a:gd name="T38" fmla="*/ 13 w 291"/>
                <a:gd name="T39" fmla="*/ 97 h 253"/>
                <a:gd name="T40" fmla="*/ 27 w 291"/>
                <a:gd name="T41" fmla="*/ 100 h 253"/>
                <a:gd name="T42" fmla="*/ 40 w 291"/>
                <a:gd name="T43" fmla="*/ 79 h 253"/>
                <a:gd name="T44" fmla="*/ 52 w 291"/>
                <a:gd name="T45" fmla="*/ 67 h 253"/>
                <a:gd name="T46" fmla="*/ 50 w 291"/>
                <a:gd name="T47" fmla="*/ 39 h 253"/>
                <a:gd name="T48" fmla="*/ 71 w 291"/>
                <a:gd name="T49" fmla="*/ 37 h 253"/>
                <a:gd name="T50" fmla="*/ 94 w 291"/>
                <a:gd name="T51" fmla="*/ 40 h 253"/>
                <a:gd name="T52" fmla="*/ 123 w 291"/>
                <a:gd name="T53" fmla="*/ 27 h 253"/>
                <a:gd name="T54" fmla="*/ 144 w 291"/>
                <a:gd name="T55" fmla="*/ 37 h 253"/>
                <a:gd name="T56" fmla="*/ 170 w 291"/>
                <a:gd name="T57" fmla="*/ 67 h 253"/>
                <a:gd name="T58" fmla="*/ 187 w 291"/>
                <a:gd name="T59" fmla="*/ 44 h 253"/>
                <a:gd name="T60" fmla="*/ 222 w 291"/>
                <a:gd name="T61" fmla="*/ 37 h 253"/>
                <a:gd name="T62" fmla="*/ 236 w 291"/>
                <a:gd name="T63" fmla="*/ 12 h 253"/>
                <a:gd name="T64" fmla="*/ 262 w 291"/>
                <a:gd name="T65" fmla="*/ 9 h 253"/>
                <a:gd name="T66" fmla="*/ 285 w 291"/>
                <a:gd name="T67" fmla="*/ 0 h 253"/>
                <a:gd name="T68" fmla="*/ 282 w 291"/>
                <a:gd name="T69" fmla="*/ 21 h 253"/>
                <a:gd name="T70" fmla="*/ 291 w 291"/>
                <a:gd name="T71" fmla="*/ 29 h 253"/>
                <a:gd name="T72" fmla="*/ 288 w 291"/>
                <a:gd name="T73" fmla="*/ 45 h 253"/>
                <a:gd name="T74" fmla="*/ 266 w 291"/>
                <a:gd name="T75" fmla="*/ 45 h 253"/>
                <a:gd name="T76" fmla="*/ 266 w 291"/>
                <a:gd name="T77"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253">
                  <a:moveTo>
                    <a:pt x="266" y="45"/>
                  </a:moveTo>
                  <a:lnTo>
                    <a:pt x="235" y="61"/>
                  </a:lnTo>
                  <a:lnTo>
                    <a:pt x="227" y="88"/>
                  </a:lnTo>
                  <a:lnTo>
                    <a:pt x="206" y="121"/>
                  </a:lnTo>
                  <a:lnTo>
                    <a:pt x="182" y="151"/>
                  </a:lnTo>
                  <a:lnTo>
                    <a:pt x="193" y="184"/>
                  </a:lnTo>
                  <a:lnTo>
                    <a:pt x="166" y="206"/>
                  </a:lnTo>
                  <a:lnTo>
                    <a:pt x="138" y="222"/>
                  </a:lnTo>
                  <a:lnTo>
                    <a:pt x="115" y="230"/>
                  </a:lnTo>
                  <a:lnTo>
                    <a:pt x="108" y="253"/>
                  </a:lnTo>
                  <a:lnTo>
                    <a:pt x="83" y="253"/>
                  </a:lnTo>
                  <a:lnTo>
                    <a:pt x="59" y="239"/>
                  </a:lnTo>
                  <a:lnTo>
                    <a:pt x="40" y="232"/>
                  </a:lnTo>
                  <a:lnTo>
                    <a:pt x="40" y="202"/>
                  </a:lnTo>
                  <a:lnTo>
                    <a:pt x="20" y="184"/>
                  </a:lnTo>
                  <a:lnTo>
                    <a:pt x="3" y="167"/>
                  </a:lnTo>
                  <a:lnTo>
                    <a:pt x="0" y="138"/>
                  </a:lnTo>
                  <a:lnTo>
                    <a:pt x="6" y="123"/>
                  </a:lnTo>
                  <a:lnTo>
                    <a:pt x="0" y="102"/>
                  </a:lnTo>
                  <a:lnTo>
                    <a:pt x="13" y="97"/>
                  </a:lnTo>
                  <a:lnTo>
                    <a:pt x="27" y="100"/>
                  </a:lnTo>
                  <a:lnTo>
                    <a:pt x="40" y="79"/>
                  </a:lnTo>
                  <a:lnTo>
                    <a:pt x="52" y="67"/>
                  </a:lnTo>
                  <a:lnTo>
                    <a:pt x="50" y="39"/>
                  </a:lnTo>
                  <a:lnTo>
                    <a:pt x="71" y="37"/>
                  </a:lnTo>
                  <a:lnTo>
                    <a:pt x="94" y="40"/>
                  </a:lnTo>
                  <a:lnTo>
                    <a:pt x="123" y="27"/>
                  </a:lnTo>
                  <a:lnTo>
                    <a:pt x="144" y="37"/>
                  </a:lnTo>
                  <a:lnTo>
                    <a:pt x="170" y="67"/>
                  </a:lnTo>
                  <a:lnTo>
                    <a:pt x="187" y="44"/>
                  </a:lnTo>
                  <a:cubicBezTo>
                    <a:pt x="187" y="44"/>
                    <a:pt x="221" y="38"/>
                    <a:pt x="222" y="37"/>
                  </a:cubicBezTo>
                  <a:cubicBezTo>
                    <a:pt x="224" y="35"/>
                    <a:pt x="236" y="12"/>
                    <a:pt x="236" y="12"/>
                  </a:cubicBezTo>
                  <a:lnTo>
                    <a:pt x="262" y="9"/>
                  </a:lnTo>
                  <a:lnTo>
                    <a:pt x="285" y="0"/>
                  </a:lnTo>
                  <a:lnTo>
                    <a:pt x="282" y="21"/>
                  </a:lnTo>
                  <a:lnTo>
                    <a:pt x="291" y="29"/>
                  </a:lnTo>
                  <a:lnTo>
                    <a:pt x="288" y="45"/>
                  </a:lnTo>
                  <a:lnTo>
                    <a:pt x="266" y="45"/>
                  </a:lnTo>
                  <a:lnTo>
                    <a:pt x="266" y="45"/>
                  </a:lnTo>
                  <a:close/>
                </a:path>
              </a:pathLst>
            </a:custGeom>
            <a:solidFill>
              <a:srgbClr val="BCD621"/>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6">
              <a:extLst>
                <a:ext uri="{FF2B5EF4-FFF2-40B4-BE49-F238E27FC236}">
                  <a16:creationId xmlns:a16="http://schemas.microsoft.com/office/drawing/2014/main" id="{47BE6195-D9FE-4418-AD89-F322EA6F66D9}"/>
                </a:ext>
              </a:extLst>
            </p:cNvPr>
            <p:cNvSpPr>
              <a:spLocks/>
            </p:cNvSpPr>
            <p:nvPr/>
          </p:nvSpPr>
          <p:spPr bwMode="auto">
            <a:xfrm>
              <a:off x="6479" y="3206"/>
              <a:ext cx="330" cy="831"/>
            </a:xfrm>
            <a:custGeom>
              <a:avLst/>
              <a:gdLst>
                <a:gd name="T0" fmla="*/ 335 w 362"/>
                <a:gd name="T1" fmla="*/ 141 h 913"/>
                <a:gd name="T2" fmla="*/ 354 w 362"/>
                <a:gd name="T3" fmla="*/ 220 h 913"/>
                <a:gd name="T4" fmla="*/ 362 w 362"/>
                <a:gd name="T5" fmla="*/ 320 h 913"/>
                <a:gd name="T6" fmla="*/ 354 w 362"/>
                <a:gd name="T7" fmla="*/ 397 h 913"/>
                <a:gd name="T8" fmla="*/ 346 w 362"/>
                <a:gd name="T9" fmla="*/ 507 h 913"/>
                <a:gd name="T10" fmla="*/ 351 w 362"/>
                <a:gd name="T11" fmla="*/ 617 h 913"/>
                <a:gd name="T12" fmla="*/ 325 w 362"/>
                <a:gd name="T13" fmla="*/ 690 h 913"/>
                <a:gd name="T14" fmla="*/ 289 w 362"/>
                <a:gd name="T15" fmla="*/ 763 h 913"/>
                <a:gd name="T16" fmla="*/ 239 w 362"/>
                <a:gd name="T17" fmla="*/ 776 h 913"/>
                <a:gd name="T18" fmla="*/ 193 w 362"/>
                <a:gd name="T19" fmla="*/ 784 h 913"/>
                <a:gd name="T20" fmla="*/ 183 w 362"/>
                <a:gd name="T21" fmla="*/ 757 h 913"/>
                <a:gd name="T22" fmla="*/ 173 w 362"/>
                <a:gd name="T23" fmla="*/ 803 h 913"/>
                <a:gd name="T24" fmla="*/ 145 w 362"/>
                <a:gd name="T25" fmla="*/ 775 h 913"/>
                <a:gd name="T26" fmla="*/ 140 w 362"/>
                <a:gd name="T27" fmla="*/ 821 h 913"/>
                <a:gd name="T28" fmla="*/ 138 w 362"/>
                <a:gd name="T29" fmla="*/ 868 h 913"/>
                <a:gd name="T30" fmla="*/ 127 w 362"/>
                <a:gd name="T31" fmla="*/ 892 h 913"/>
                <a:gd name="T32" fmla="*/ 102 w 362"/>
                <a:gd name="T33" fmla="*/ 912 h 913"/>
                <a:gd name="T34" fmla="*/ 101 w 362"/>
                <a:gd name="T35" fmla="*/ 871 h 913"/>
                <a:gd name="T36" fmla="*/ 117 w 362"/>
                <a:gd name="T37" fmla="*/ 814 h 913"/>
                <a:gd name="T38" fmla="*/ 75 w 362"/>
                <a:gd name="T39" fmla="*/ 756 h 913"/>
                <a:gd name="T40" fmla="*/ 49 w 362"/>
                <a:gd name="T41" fmla="*/ 711 h 913"/>
                <a:gd name="T42" fmla="*/ 1 w 362"/>
                <a:gd name="T43" fmla="*/ 679 h 913"/>
                <a:gd name="T44" fmla="*/ 16 w 362"/>
                <a:gd name="T45" fmla="*/ 637 h 913"/>
                <a:gd name="T46" fmla="*/ 31 w 362"/>
                <a:gd name="T47" fmla="*/ 597 h 913"/>
                <a:gd name="T48" fmla="*/ 70 w 362"/>
                <a:gd name="T49" fmla="*/ 568 h 913"/>
                <a:gd name="T50" fmla="*/ 110 w 362"/>
                <a:gd name="T51" fmla="*/ 556 h 913"/>
                <a:gd name="T52" fmla="*/ 101 w 362"/>
                <a:gd name="T53" fmla="*/ 500 h 913"/>
                <a:gd name="T54" fmla="*/ 98 w 362"/>
                <a:gd name="T55" fmla="*/ 444 h 913"/>
                <a:gd name="T56" fmla="*/ 78 w 362"/>
                <a:gd name="T57" fmla="*/ 389 h 913"/>
                <a:gd name="T58" fmla="*/ 68 w 362"/>
                <a:gd name="T59" fmla="*/ 344 h 913"/>
                <a:gd name="T60" fmla="*/ 94 w 362"/>
                <a:gd name="T61" fmla="*/ 330 h 913"/>
                <a:gd name="T62" fmla="*/ 83 w 362"/>
                <a:gd name="T63" fmla="*/ 290 h 913"/>
                <a:gd name="T64" fmla="*/ 124 w 362"/>
                <a:gd name="T65" fmla="*/ 264 h 913"/>
                <a:gd name="T66" fmla="*/ 147 w 362"/>
                <a:gd name="T67" fmla="*/ 269 h 913"/>
                <a:gd name="T68" fmla="*/ 180 w 362"/>
                <a:gd name="T69" fmla="*/ 264 h 913"/>
                <a:gd name="T70" fmla="*/ 209 w 362"/>
                <a:gd name="T71" fmla="*/ 252 h 913"/>
                <a:gd name="T72" fmla="*/ 229 w 362"/>
                <a:gd name="T73" fmla="*/ 189 h 913"/>
                <a:gd name="T74" fmla="*/ 218 w 362"/>
                <a:gd name="T75" fmla="*/ 163 h 913"/>
                <a:gd name="T76" fmla="*/ 257 w 362"/>
                <a:gd name="T77" fmla="*/ 133 h 913"/>
                <a:gd name="T78" fmla="*/ 250 w 362"/>
                <a:gd name="T79" fmla="*/ 83 h 913"/>
                <a:gd name="T80" fmla="*/ 232 w 362"/>
                <a:gd name="T81" fmla="*/ 96 h 913"/>
                <a:gd name="T82" fmla="*/ 204 w 362"/>
                <a:gd name="T83" fmla="*/ 80 h 913"/>
                <a:gd name="T84" fmla="*/ 175 w 362"/>
                <a:gd name="T85" fmla="*/ 59 h 913"/>
                <a:gd name="T86" fmla="*/ 211 w 362"/>
                <a:gd name="T87" fmla="*/ 2 h 913"/>
                <a:gd name="T88" fmla="*/ 245 w 362"/>
                <a:gd name="T89" fmla="*/ 14 h 913"/>
                <a:gd name="T90" fmla="*/ 277 w 362"/>
                <a:gd name="T91" fmla="*/ 27 h 913"/>
                <a:gd name="T92" fmla="*/ 279 w 362"/>
                <a:gd name="T93" fmla="*/ 56 h 913"/>
                <a:gd name="T94" fmla="*/ 322 w 362"/>
                <a:gd name="T95" fmla="*/ 5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2" h="913">
                  <a:moveTo>
                    <a:pt x="321" y="103"/>
                  </a:moveTo>
                  <a:lnTo>
                    <a:pt x="335" y="141"/>
                  </a:lnTo>
                  <a:lnTo>
                    <a:pt x="346" y="182"/>
                  </a:lnTo>
                  <a:lnTo>
                    <a:pt x="354" y="220"/>
                  </a:lnTo>
                  <a:lnTo>
                    <a:pt x="362" y="271"/>
                  </a:lnTo>
                  <a:lnTo>
                    <a:pt x="362" y="320"/>
                  </a:lnTo>
                  <a:lnTo>
                    <a:pt x="354" y="346"/>
                  </a:lnTo>
                  <a:lnTo>
                    <a:pt x="354" y="397"/>
                  </a:lnTo>
                  <a:lnTo>
                    <a:pt x="354" y="460"/>
                  </a:lnTo>
                  <a:lnTo>
                    <a:pt x="346" y="507"/>
                  </a:lnTo>
                  <a:lnTo>
                    <a:pt x="354" y="555"/>
                  </a:lnTo>
                  <a:lnTo>
                    <a:pt x="351" y="617"/>
                  </a:lnTo>
                  <a:lnTo>
                    <a:pt x="351" y="647"/>
                  </a:lnTo>
                  <a:lnTo>
                    <a:pt x="325" y="690"/>
                  </a:lnTo>
                  <a:lnTo>
                    <a:pt x="308" y="727"/>
                  </a:lnTo>
                  <a:lnTo>
                    <a:pt x="289" y="763"/>
                  </a:lnTo>
                  <a:lnTo>
                    <a:pt x="272" y="763"/>
                  </a:lnTo>
                  <a:lnTo>
                    <a:pt x="239" y="776"/>
                  </a:lnTo>
                  <a:lnTo>
                    <a:pt x="212" y="792"/>
                  </a:lnTo>
                  <a:lnTo>
                    <a:pt x="193" y="784"/>
                  </a:lnTo>
                  <a:lnTo>
                    <a:pt x="193" y="767"/>
                  </a:lnTo>
                  <a:lnTo>
                    <a:pt x="183" y="757"/>
                  </a:lnTo>
                  <a:lnTo>
                    <a:pt x="173" y="779"/>
                  </a:lnTo>
                  <a:lnTo>
                    <a:pt x="173" y="803"/>
                  </a:lnTo>
                  <a:lnTo>
                    <a:pt x="162" y="792"/>
                  </a:lnTo>
                  <a:lnTo>
                    <a:pt x="145" y="775"/>
                  </a:lnTo>
                  <a:lnTo>
                    <a:pt x="145" y="788"/>
                  </a:lnTo>
                  <a:lnTo>
                    <a:pt x="140" y="821"/>
                  </a:lnTo>
                  <a:lnTo>
                    <a:pt x="145" y="843"/>
                  </a:lnTo>
                  <a:lnTo>
                    <a:pt x="138" y="868"/>
                  </a:lnTo>
                  <a:lnTo>
                    <a:pt x="127" y="879"/>
                  </a:lnTo>
                  <a:lnTo>
                    <a:pt x="127" y="892"/>
                  </a:lnTo>
                  <a:lnTo>
                    <a:pt x="127" y="913"/>
                  </a:lnTo>
                  <a:lnTo>
                    <a:pt x="102" y="912"/>
                  </a:lnTo>
                  <a:lnTo>
                    <a:pt x="92" y="901"/>
                  </a:lnTo>
                  <a:lnTo>
                    <a:pt x="101" y="871"/>
                  </a:lnTo>
                  <a:lnTo>
                    <a:pt x="117" y="840"/>
                  </a:lnTo>
                  <a:lnTo>
                    <a:pt x="117" y="814"/>
                  </a:lnTo>
                  <a:lnTo>
                    <a:pt x="103" y="784"/>
                  </a:lnTo>
                  <a:lnTo>
                    <a:pt x="75" y="756"/>
                  </a:lnTo>
                  <a:lnTo>
                    <a:pt x="61" y="741"/>
                  </a:lnTo>
                  <a:lnTo>
                    <a:pt x="49" y="711"/>
                  </a:lnTo>
                  <a:lnTo>
                    <a:pt x="24" y="686"/>
                  </a:lnTo>
                  <a:lnTo>
                    <a:pt x="1" y="679"/>
                  </a:lnTo>
                  <a:lnTo>
                    <a:pt x="0" y="653"/>
                  </a:lnTo>
                  <a:lnTo>
                    <a:pt x="16" y="637"/>
                  </a:lnTo>
                  <a:lnTo>
                    <a:pt x="31" y="623"/>
                  </a:lnTo>
                  <a:lnTo>
                    <a:pt x="31" y="597"/>
                  </a:lnTo>
                  <a:lnTo>
                    <a:pt x="49" y="578"/>
                  </a:lnTo>
                  <a:lnTo>
                    <a:pt x="70" y="568"/>
                  </a:lnTo>
                  <a:lnTo>
                    <a:pt x="91" y="575"/>
                  </a:lnTo>
                  <a:lnTo>
                    <a:pt x="110" y="556"/>
                  </a:lnTo>
                  <a:lnTo>
                    <a:pt x="122" y="533"/>
                  </a:lnTo>
                  <a:lnTo>
                    <a:pt x="101" y="500"/>
                  </a:lnTo>
                  <a:lnTo>
                    <a:pt x="111" y="473"/>
                  </a:lnTo>
                  <a:lnTo>
                    <a:pt x="98" y="444"/>
                  </a:lnTo>
                  <a:lnTo>
                    <a:pt x="96" y="414"/>
                  </a:lnTo>
                  <a:lnTo>
                    <a:pt x="78" y="389"/>
                  </a:lnTo>
                  <a:lnTo>
                    <a:pt x="83" y="369"/>
                  </a:lnTo>
                  <a:lnTo>
                    <a:pt x="68" y="344"/>
                  </a:lnTo>
                  <a:lnTo>
                    <a:pt x="94" y="341"/>
                  </a:lnTo>
                  <a:lnTo>
                    <a:pt x="94" y="330"/>
                  </a:lnTo>
                  <a:lnTo>
                    <a:pt x="80" y="315"/>
                  </a:lnTo>
                  <a:lnTo>
                    <a:pt x="83" y="290"/>
                  </a:lnTo>
                  <a:lnTo>
                    <a:pt x="106" y="259"/>
                  </a:lnTo>
                  <a:lnTo>
                    <a:pt x="124" y="264"/>
                  </a:lnTo>
                  <a:lnTo>
                    <a:pt x="129" y="270"/>
                  </a:lnTo>
                  <a:lnTo>
                    <a:pt x="147" y="269"/>
                  </a:lnTo>
                  <a:lnTo>
                    <a:pt x="153" y="260"/>
                  </a:lnTo>
                  <a:lnTo>
                    <a:pt x="180" y="264"/>
                  </a:lnTo>
                  <a:lnTo>
                    <a:pt x="182" y="256"/>
                  </a:lnTo>
                  <a:lnTo>
                    <a:pt x="209" y="252"/>
                  </a:lnTo>
                  <a:lnTo>
                    <a:pt x="229" y="226"/>
                  </a:lnTo>
                  <a:lnTo>
                    <a:pt x="229" y="189"/>
                  </a:lnTo>
                  <a:lnTo>
                    <a:pt x="214" y="185"/>
                  </a:lnTo>
                  <a:lnTo>
                    <a:pt x="218" y="163"/>
                  </a:lnTo>
                  <a:lnTo>
                    <a:pt x="249" y="152"/>
                  </a:lnTo>
                  <a:lnTo>
                    <a:pt x="257" y="133"/>
                  </a:lnTo>
                  <a:lnTo>
                    <a:pt x="260" y="108"/>
                  </a:lnTo>
                  <a:lnTo>
                    <a:pt x="250" y="83"/>
                  </a:lnTo>
                  <a:lnTo>
                    <a:pt x="240" y="80"/>
                  </a:lnTo>
                  <a:lnTo>
                    <a:pt x="232" y="96"/>
                  </a:lnTo>
                  <a:lnTo>
                    <a:pt x="210" y="98"/>
                  </a:lnTo>
                  <a:lnTo>
                    <a:pt x="204" y="80"/>
                  </a:lnTo>
                  <a:lnTo>
                    <a:pt x="180" y="77"/>
                  </a:lnTo>
                  <a:lnTo>
                    <a:pt x="175" y="59"/>
                  </a:lnTo>
                  <a:lnTo>
                    <a:pt x="202" y="38"/>
                  </a:lnTo>
                  <a:lnTo>
                    <a:pt x="211" y="2"/>
                  </a:lnTo>
                  <a:lnTo>
                    <a:pt x="227" y="0"/>
                  </a:lnTo>
                  <a:lnTo>
                    <a:pt x="245" y="14"/>
                  </a:lnTo>
                  <a:lnTo>
                    <a:pt x="259" y="28"/>
                  </a:lnTo>
                  <a:lnTo>
                    <a:pt x="277" y="27"/>
                  </a:lnTo>
                  <a:lnTo>
                    <a:pt x="285" y="43"/>
                  </a:lnTo>
                  <a:lnTo>
                    <a:pt x="279" y="56"/>
                  </a:lnTo>
                  <a:lnTo>
                    <a:pt x="301" y="73"/>
                  </a:lnTo>
                  <a:lnTo>
                    <a:pt x="322" y="55"/>
                  </a:lnTo>
                  <a:lnTo>
                    <a:pt x="321" y="103"/>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37" name="Freeform 27">
              <a:extLst>
                <a:ext uri="{FF2B5EF4-FFF2-40B4-BE49-F238E27FC236}">
                  <a16:creationId xmlns:a16="http://schemas.microsoft.com/office/drawing/2014/main" id="{C365C170-3631-4F1B-A6C0-0F3B064834B9}"/>
                </a:ext>
              </a:extLst>
            </p:cNvPr>
            <p:cNvSpPr>
              <a:spLocks/>
            </p:cNvSpPr>
            <p:nvPr/>
          </p:nvSpPr>
          <p:spPr bwMode="auto">
            <a:xfrm>
              <a:off x="5908" y="1078"/>
              <a:ext cx="691" cy="956"/>
            </a:xfrm>
            <a:custGeom>
              <a:avLst/>
              <a:gdLst>
                <a:gd name="T0" fmla="*/ 742 w 758"/>
                <a:gd name="T1" fmla="*/ 262 h 1049"/>
                <a:gd name="T2" fmla="*/ 749 w 758"/>
                <a:gd name="T3" fmla="*/ 373 h 1049"/>
                <a:gd name="T4" fmla="*/ 715 w 758"/>
                <a:gd name="T5" fmla="*/ 368 h 1049"/>
                <a:gd name="T6" fmla="*/ 672 w 758"/>
                <a:gd name="T7" fmla="*/ 313 h 1049"/>
                <a:gd name="T8" fmla="*/ 635 w 758"/>
                <a:gd name="T9" fmla="*/ 339 h 1049"/>
                <a:gd name="T10" fmla="*/ 589 w 758"/>
                <a:gd name="T11" fmla="*/ 403 h 1049"/>
                <a:gd name="T12" fmla="*/ 599 w 758"/>
                <a:gd name="T13" fmla="*/ 493 h 1049"/>
                <a:gd name="T14" fmla="*/ 619 w 758"/>
                <a:gd name="T15" fmla="*/ 605 h 1049"/>
                <a:gd name="T16" fmla="*/ 647 w 758"/>
                <a:gd name="T17" fmla="*/ 701 h 1049"/>
                <a:gd name="T18" fmla="*/ 697 w 758"/>
                <a:gd name="T19" fmla="*/ 703 h 1049"/>
                <a:gd name="T20" fmla="*/ 727 w 758"/>
                <a:gd name="T21" fmla="*/ 717 h 1049"/>
                <a:gd name="T22" fmla="*/ 667 w 758"/>
                <a:gd name="T23" fmla="*/ 765 h 1049"/>
                <a:gd name="T24" fmla="*/ 647 w 758"/>
                <a:gd name="T25" fmla="*/ 841 h 1049"/>
                <a:gd name="T26" fmla="*/ 613 w 758"/>
                <a:gd name="T27" fmla="*/ 894 h 1049"/>
                <a:gd name="T28" fmla="*/ 607 w 758"/>
                <a:gd name="T29" fmla="*/ 848 h 1049"/>
                <a:gd name="T30" fmla="*/ 595 w 758"/>
                <a:gd name="T31" fmla="*/ 841 h 1049"/>
                <a:gd name="T32" fmla="*/ 534 w 758"/>
                <a:gd name="T33" fmla="*/ 873 h 1049"/>
                <a:gd name="T34" fmla="*/ 478 w 758"/>
                <a:gd name="T35" fmla="*/ 917 h 1049"/>
                <a:gd name="T36" fmla="*/ 492 w 758"/>
                <a:gd name="T37" fmla="*/ 976 h 1049"/>
                <a:gd name="T38" fmla="*/ 456 w 758"/>
                <a:gd name="T39" fmla="*/ 1012 h 1049"/>
                <a:gd name="T40" fmla="*/ 412 w 758"/>
                <a:gd name="T41" fmla="*/ 1029 h 1049"/>
                <a:gd name="T42" fmla="*/ 356 w 758"/>
                <a:gd name="T43" fmla="*/ 1011 h 1049"/>
                <a:gd name="T44" fmla="*/ 298 w 758"/>
                <a:gd name="T45" fmla="*/ 1026 h 1049"/>
                <a:gd name="T46" fmla="*/ 266 w 758"/>
                <a:gd name="T47" fmla="*/ 976 h 1049"/>
                <a:gd name="T48" fmla="*/ 271 w 758"/>
                <a:gd name="T49" fmla="*/ 916 h 1049"/>
                <a:gd name="T50" fmla="*/ 207 w 758"/>
                <a:gd name="T51" fmla="*/ 883 h 1049"/>
                <a:gd name="T52" fmla="*/ 110 w 758"/>
                <a:gd name="T53" fmla="*/ 911 h 1049"/>
                <a:gd name="T54" fmla="*/ 89 w 758"/>
                <a:gd name="T55" fmla="*/ 851 h 1049"/>
                <a:gd name="T56" fmla="*/ 33 w 758"/>
                <a:gd name="T57" fmla="*/ 799 h 1049"/>
                <a:gd name="T58" fmla="*/ 1 w 758"/>
                <a:gd name="T59" fmla="*/ 750 h 1049"/>
                <a:gd name="T60" fmla="*/ 0 w 758"/>
                <a:gd name="T61" fmla="*/ 701 h 1049"/>
                <a:gd name="T62" fmla="*/ 38 w 758"/>
                <a:gd name="T63" fmla="*/ 653 h 1049"/>
                <a:gd name="T64" fmla="*/ 42 w 758"/>
                <a:gd name="T65" fmla="*/ 619 h 1049"/>
                <a:gd name="T66" fmla="*/ 62 w 758"/>
                <a:gd name="T67" fmla="*/ 586 h 1049"/>
                <a:gd name="T68" fmla="*/ 78 w 758"/>
                <a:gd name="T69" fmla="*/ 540 h 1049"/>
                <a:gd name="T70" fmla="*/ 127 w 758"/>
                <a:gd name="T71" fmla="*/ 547 h 1049"/>
                <a:gd name="T72" fmla="*/ 149 w 758"/>
                <a:gd name="T73" fmla="*/ 483 h 1049"/>
                <a:gd name="T74" fmla="*/ 172 w 758"/>
                <a:gd name="T75" fmla="*/ 445 h 1049"/>
                <a:gd name="T76" fmla="*/ 122 w 758"/>
                <a:gd name="T77" fmla="*/ 389 h 1049"/>
                <a:gd name="T78" fmla="*/ 87 w 758"/>
                <a:gd name="T79" fmla="*/ 311 h 1049"/>
                <a:gd name="T80" fmla="*/ 95 w 758"/>
                <a:gd name="T81" fmla="*/ 265 h 1049"/>
                <a:gd name="T82" fmla="*/ 100 w 758"/>
                <a:gd name="T83" fmla="*/ 230 h 1049"/>
                <a:gd name="T84" fmla="*/ 136 w 758"/>
                <a:gd name="T85" fmla="*/ 196 h 1049"/>
                <a:gd name="T86" fmla="*/ 184 w 758"/>
                <a:gd name="T87" fmla="*/ 156 h 1049"/>
                <a:gd name="T88" fmla="*/ 171 w 758"/>
                <a:gd name="T89" fmla="*/ 82 h 1049"/>
                <a:gd name="T90" fmla="*/ 230 w 758"/>
                <a:gd name="T91" fmla="*/ 106 h 1049"/>
                <a:gd name="T92" fmla="*/ 286 w 758"/>
                <a:gd name="T93" fmla="*/ 80 h 1049"/>
                <a:gd name="T94" fmla="*/ 372 w 758"/>
                <a:gd name="T95" fmla="*/ 44 h 1049"/>
                <a:gd name="T96" fmla="*/ 489 w 758"/>
                <a:gd name="T97" fmla="*/ 3 h 1049"/>
                <a:gd name="T98" fmla="*/ 492 w 758"/>
                <a:gd name="T99" fmla="*/ 44 h 1049"/>
                <a:gd name="T100" fmla="*/ 558 w 758"/>
                <a:gd name="T101" fmla="*/ 71 h 1049"/>
                <a:gd name="T102" fmla="*/ 591 w 758"/>
                <a:gd name="T103" fmla="*/ 121 h 1049"/>
                <a:gd name="T104" fmla="*/ 648 w 758"/>
                <a:gd name="T105" fmla="*/ 131 h 1049"/>
                <a:gd name="T106" fmla="*/ 678 w 758"/>
                <a:gd name="T107" fmla="*/ 160 h 1049"/>
                <a:gd name="T108" fmla="*/ 690 w 758"/>
                <a:gd name="T109" fmla="*/ 174 h 1049"/>
                <a:gd name="T110" fmla="*/ 726 w 758"/>
                <a:gd name="T111" fmla="*/ 20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8" h="1049">
                  <a:moveTo>
                    <a:pt x="726" y="204"/>
                  </a:moveTo>
                  <a:lnTo>
                    <a:pt x="742" y="220"/>
                  </a:lnTo>
                  <a:lnTo>
                    <a:pt x="742" y="262"/>
                  </a:lnTo>
                  <a:lnTo>
                    <a:pt x="755" y="293"/>
                  </a:lnTo>
                  <a:lnTo>
                    <a:pt x="758" y="343"/>
                  </a:lnTo>
                  <a:lnTo>
                    <a:pt x="749" y="373"/>
                  </a:lnTo>
                  <a:lnTo>
                    <a:pt x="738" y="347"/>
                  </a:lnTo>
                  <a:lnTo>
                    <a:pt x="715" y="335"/>
                  </a:lnTo>
                  <a:lnTo>
                    <a:pt x="715" y="368"/>
                  </a:lnTo>
                  <a:lnTo>
                    <a:pt x="695" y="348"/>
                  </a:lnTo>
                  <a:lnTo>
                    <a:pt x="682" y="335"/>
                  </a:lnTo>
                  <a:lnTo>
                    <a:pt x="672" y="313"/>
                  </a:lnTo>
                  <a:lnTo>
                    <a:pt x="635" y="279"/>
                  </a:lnTo>
                  <a:lnTo>
                    <a:pt x="646" y="308"/>
                  </a:lnTo>
                  <a:lnTo>
                    <a:pt x="635" y="339"/>
                  </a:lnTo>
                  <a:lnTo>
                    <a:pt x="600" y="339"/>
                  </a:lnTo>
                  <a:lnTo>
                    <a:pt x="600" y="360"/>
                  </a:lnTo>
                  <a:lnTo>
                    <a:pt x="589" y="403"/>
                  </a:lnTo>
                  <a:lnTo>
                    <a:pt x="574" y="420"/>
                  </a:lnTo>
                  <a:lnTo>
                    <a:pt x="576" y="477"/>
                  </a:lnTo>
                  <a:lnTo>
                    <a:pt x="599" y="493"/>
                  </a:lnTo>
                  <a:lnTo>
                    <a:pt x="595" y="529"/>
                  </a:lnTo>
                  <a:lnTo>
                    <a:pt x="619" y="566"/>
                  </a:lnTo>
                  <a:lnTo>
                    <a:pt x="619" y="605"/>
                  </a:lnTo>
                  <a:lnTo>
                    <a:pt x="626" y="656"/>
                  </a:lnTo>
                  <a:lnTo>
                    <a:pt x="647" y="678"/>
                  </a:lnTo>
                  <a:lnTo>
                    <a:pt x="647" y="701"/>
                  </a:lnTo>
                  <a:lnTo>
                    <a:pt x="665" y="719"/>
                  </a:lnTo>
                  <a:lnTo>
                    <a:pt x="682" y="717"/>
                  </a:lnTo>
                  <a:lnTo>
                    <a:pt x="697" y="703"/>
                  </a:lnTo>
                  <a:lnTo>
                    <a:pt x="708" y="692"/>
                  </a:lnTo>
                  <a:lnTo>
                    <a:pt x="728" y="692"/>
                  </a:lnTo>
                  <a:lnTo>
                    <a:pt x="727" y="717"/>
                  </a:lnTo>
                  <a:lnTo>
                    <a:pt x="706" y="723"/>
                  </a:lnTo>
                  <a:lnTo>
                    <a:pt x="706" y="759"/>
                  </a:lnTo>
                  <a:lnTo>
                    <a:pt x="667" y="765"/>
                  </a:lnTo>
                  <a:lnTo>
                    <a:pt x="676" y="811"/>
                  </a:lnTo>
                  <a:lnTo>
                    <a:pt x="672" y="830"/>
                  </a:lnTo>
                  <a:lnTo>
                    <a:pt x="647" y="841"/>
                  </a:lnTo>
                  <a:lnTo>
                    <a:pt x="647" y="868"/>
                  </a:lnTo>
                  <a:lnTo>
                    <a:pt x="638" y="893"/>
                  </a:lnTo>
                  <a:cubicBezTo>
                    <a:pt x="638" y="893"/>
                    <a:pt x="607" y="900"/>
                    <a:pt x="613" y="894"/>
                  </a:cubicBezTo>
                  <a:cubicBezTo>
                    <a:pt x="619" y="888"/>
                    <a:pt x="602" y="882"/>
                    <a:pt x="602" y="882"/>
                  </a:cubicBezTo>
                  <a:lnTo>
                    <a:pt x="602" y="865"/>
                  </a:lnTo>
                  <a:lnTo>
                    <a:pt x="607" y="848"/>
                  </a:lnTo>
                  <a:lnTo>
                    <a:pt x="628" y="841"/>
                  </a:lnTo>
                  <a:lnTo>
                    <a:pt x="619" y="831"/>
                  </a:lnTo>
                  <a:lnTo>
                    <a:pt x="595" y="841"/>
                  </a:lnTo>
                  <a:lnTo>
                    <a:pt x="570" y="845"/>
                  </a:lnTo>
                  <a:lnTo>
                    <a:pt x="570" y="856"/>
                  </a:lnTo>
                  <a:lnTo>
                    <a:pt x="534" y="873"/>
                  </a:lnTo>
                  <a:lnTo>
                    <a:pt x="516" y="895"/>
                  </a:lnTo>
                  <a:lnTo>
                    <a:pt x="495" y="901"/>
                  </a:lnTo>
                  <a:lnTo>
                    <a:pt x="478" y="917"/>
                  </a:lnTo>
                  <a:lnTo>
                    <a:pt x="471" y="937"/>
                  </a:lnTo>
                  <a:lnTo>
                    <a:pt x="478" y="962"/>
                  </a:lnTo>
                  <a:lnTo>
                    <a:pt x="492" y="976"/>
                  </a:lnTo>
                  <a:lnTo>
                    <a:pt x="475" y="994"/>
                  </a:lnTo>
                  <a:lnTo>
                    <a:pt x="448" y="984"/>
                  </a:lnTo>
                  <a:lnTo>
                    <a:pt x="456" y="1012"/>
                  </a:lnTo>
                  <a:lnTo>
                    <a:pt x="436" y="1032"/>
                  </a:lnTo>
                  <a:lnTo>
                    <a:pt x="418" y="1049"/>
                  </a:lnTo>
                  <a:lnTo>
                    <a:pt x="412" y="1029"/>
                  </a:lnTo>
                  <a:lnTo>
                    <a:pt x="383" y="1000"/>
                  </a:lnTo>
                  <a:lnTo>
                    <a:pt x="368" y="1000"/>
                  </a:lnTo>
                  <a:lnTo>
                    <a:pt x="356" y="1011"/>
                  </a:lnTo>
                  <a:lnTo>
                    <a:pt x="340" y="1003"/>
                  </a:lnTo>
                  <a:lnTo>
                    <a:pt x="318" y="1002"/>
                  </a:lnTo>
                  <a:lnTo>
                    <a:pt x="298" y="1026"/>
                  </a:lnTo>
                  <a:lnTo>
                    <a:pt x="281" y="1027"/>
                  </a:lnTo>
                  <a:lnTo>
                    <a:pt x="266" y="1005"/>
                  </a:lnTo>
                  <a:lnTo>
                    <a:pt x="266" y="976"/>
                  </a:lnTo>
                  <a:lnTo>
                    <a:pt x="291" y="962"/>
                  </a:lnTo>
                  <a:lnTo>
                    <a:pt x="271" y="936"/>
                  </a:lnTo>
                  <a:lnTo>
                    <a:pt x="271" y="916"/>
                  </a:lnTo>
                  <a:lnTo>
                    <a:pt x="253" y="910"/>
                  </a:lnTo>
                  <a:lnTo>
                    <a:pt x="224" y="892"/>
                  </a:lnTo>
                  <a:lnTo>
                    <a:pt x="207" y="883"/>
                  </a:lnTo>
                  <a:lnTo>
                    <a:pt x="157" y="880"/>
                  </a:lnTo>
                  <a:lnTo>
                    <a:pt x="130" y="911"/>
                  </a:lnTo>
                  <a:lnTo>
                    <a:pt x="110" y="911"/>
                  </a:lnTo>
                  <a:lnTo>
                    <a:pt x="114" y="886"/>
                  </a:lnTo>
                  <a:lnTo>
                    <a:pt x="94" y="867"/>
                  </a:lnTo>
                  <a:lnTo>
                    <a:pt x="89" y="851"/>
                  </a:lnTo>
                  <a:lnTo>
                    <a:pt x="72" y="834"/>
                  </a:lnTo>
                  <a:lnTo>
                    <a:pt x="41" y="818"/>
                  </a:lnTo>
                  <a:lnTo>
                    <a:pt x="33" y="799"/>
                  </a:lnTo>
                  <a:lnTo>
                    <a:pt x="12" y="771"/>
                  </a:lnTo>
                  <a:lnTo>
                    <a:pt x="12" y="755"/>
                  </a:lnTo>
                  <a:lnTo>
                    <a:pt x="1" y="750"/>
                  </a:lnTo>
                  <a:lnTo>
                    <a:pt x="6" y="724"/>
                  </a:lnTo>
                  <a:lnTo>
                    <a:pt x="18" y="712"/>
                  </a:lnTo>
                  <a:lnTo>
                    <a:pt x="0" y="701"/>
                  </a:lnTo>
                  <a:lnTo>
                    <a:pt x="4" y="679"/>
                  </a:lnTo>
                  <a:lnTo>
                    <a:pt x="38" y="665"/>
                  </a:lnTo>
                  <a:lnTo>
                    <a:pt x="38" y="653"/>
                  </a:lnTo>
                  <a:lnTo>
                    <a:pt x="64" y="654"/>
                  </a:lnTo>
                  <a:lnTo>
                    <a:pt x="62" y="624"/>
                  </a:lnTo>
                  <a:lnTo>
                    <a:pt x="42" y="619"/>
                  </a:lnTo>
                  <a:lnTo>
                    <a:pt x="29" y="601"/>
                  </a:lnTo>
                  <a:lnTo>
                    <a:pt x="45" y="586"/>
                  </a:lnTo>
                  <a:lnTo>
                    <a:pt x="62" y="586"/>
                  </a:lnTo>
                  <a:lnTo>
                    <a:pt x="62" y="566"/>
                  </a:lnTo>
                  <a:lnTo>
                    <a:pt x="78" y="554"/>
                  </a:lnTo>
                  <a:lnTo>
                    <a:pt x="78" y="540"/>
                  </a:lnTo>
                  <a:lnTo>
                    <a:pt x="98" y="535"/>
                  </a:lnTo>
                  <a:lnTo>
                    <a:pt x="110" y="549"/>
                  </a:lnTo>
                  <a:lnTo>
                    <a:pt x="127" y="547"/>
                  </a:lnTo>
                  <a:lnTo>
                    <a:pt x="136" y="528"/>
                  </a:lnTo>
                  <a:lnTo>
                    <a:pt x="131" y="512"/>
                  </a:lnTo>
                  <a:lnTo>
                    <a:pt x="149" y="483"/>
                  </a:lnTo>
                  <a:lnTo>
                    <a:pt x="154" y="465"/>
                  </a:lnTo>
                  <a:lnTo>
                    <a:pt x="172" y="461"/>
                  </a:lnTo>
                  <a:lnTo>
                    <a:pt x="172" y="445"/>
                  </a:lnTo>
                  <a:lnTo>
                    <a:pt x="163" y="422"/>
                  </a:lnTo>
                  <a:lnTo>
                    <a:pt x="142" y="409"/>
                  </a:lnTo>
                  <a:lnTo>
                    <a:pt x="122" y="389"/>
                  </a:lnTo>
                  <a:lnTo>
                    <a:pt x="120" y="339"/>
                  </a:lnTo>
                  <a:lnTo>
                    <a:pt x="101" y="330"/>
                  </a:lnTo>
                  <a:lnTo>
                    <a:pt x="87" y="311"/>
                  </a:lnTo>
                  <a:lnTo>
                    <a:pt x="87" y="289"/>
                  </a:lnTo>
                  <a:lnTo>
                    <a:pt x="102" y="286"/>
                  </a:lnTo>
                  <a:lnTo>
                    <a:pt x="95" y="265"/>
                  </a:lnTo>
                  <a:lnTo>
                    <a:pt x="73" y="258"/>
                  </a:lnTo>
                  <a:lnTo>
                    <a:pt x="77" y="238"/>
                  </a:lnTo>
                  <a:lnTo>
                    <a:pt x="100" y="230"/>
                  </a:lnTo>
                  <a:lnTo>
                    <a:pt x="100" y="207"/>
                  </a:lnTo>
                  <a:lnTo>
                    <a:pt x="110" y="196"/>
                  </a:lnTo>
                  <a:lnTo>
                    <a:pt x="136" y="196"/>
                  </a:lnTo>
                  <a:lnTo>
                    <a:pt x="138" y="169"/>
                  </a:lnTo>
                  <a:lnTo>
                    <a:pt x="171" y="169"/>
                  </a:lnTo>
                  <a:lnTo>
                    <a:pt x="184" y="156"/>
                  </a:lnTo>
                  <a:lnTo>
                    <a:pt x="175" y="129"/>
                  </a:lnTo>
                  <a:lnTo>
                    <a:pt x="187" y="107"/>
                  </a:lnTo>
                  <a:lnTo>
                    <a:pt x="171" y="82"/>
                  </a:lnTo>
                  <a:lnTo>
                    <a:pt x="201" y="70"/>
                  </a:lnTo>
                  <a:lnTo>
                    <a:pt x="214" y="83"/>
                  </a:lnTo>
                  <a:lnTo>
                    <a:pt x="230" y="106"/>
                  </a:lnTo>
                  <a:lnTo>
                    <a:pt x="252" y="106"/>
                  </a:lnTo>
                  <a:lnTo>
                    <a:pt x="278" y="96"/>
                  </a:lnTo>
                  <a:lnTo>
                    <a:pt x="286" y="80"/>
                  </a:lnTo>
                  <a:lnTo>
                    <a:pt x="313" y="85"/>
                  </a:lnTo>
                  <a:lnTo>
                    <a:pt x="344" y="82"/>
                  </a:lnTo>
                  <a:lnTo>
                    <a:pt x="372" y="44"/>
                  </a:lnTo>
                  <a:lnTo>
                    <a:pt x="413" y="50"/>
                  </a:lnTo>
                  <a:lnTo>
                    <a:pt x="456" y="0"/>
                  </a:lnTo>
                  <a:lnTo>
                    <a:pt x="489" y="3"/>
                  </a:lnTo>
                  <a:lnTo>
                    <a:pt x="490" y="17"/>
                  </a:lnTo>
                  <a:lnTo>
                    <a:pt x="498" y="25"/>
                  </a:lnTo>
                  <a:lnTo>
                    <a:pt x="492" y="44"/>
                  </a:lnTo>
                  <a:lnTo>
                    <a:pt x="523" y="57"/>
                  </a:lnTo>
                  <a:lnTo>
                    <a:pt x="527" y="77"/>
                  </a:lnTo>
                  <a:lnTo>
                    <a:pt x="558" y="71"/>
                  </a:lnTo>
                  <a:lnTo>
                    <a:pt x="568" y="94"/>
                  </a:lnTo>
                  <a:lnTo>
                    <a:pt x="590" y="103"/>
                  </a:lnTo>
                  <a:lnTo>
                    <a:pt x="591" y="121"/>
                  </a:lnTo>
                  <a:lnTo>
                    <a:pt x="607" y="137"/>
                  </a:lnTo>
                  <a:lnTo>
                    <a:pt x="626" y="131"/>
                  </a:lnTo>
                  <a:lnTo>
                    <a:pt x="648" y="131"/>
                  </a:lnTo>
                  <a:lnTo>
                    <a:pt x="652" y="147"/>
                  </a:lnTo>
                  <a:lnTo>
                    <a:pt x="667" y="147"/>
                  </a:lnTo>
                  <a:lnTo>
                    <a:pt x="678" y="160"/>
                  </a:lnTo>
                  <a:lnTo>
                    <a:pt x="670" y="188"/>
                  </a:lnTo>
                  <a:lnTo>
                    <a:pt x="681" y="188"/>
                  </a:lnTo>
                  <a:lnTo>
                    <a:pt x="690" y="174"/>
                  </a:lnTo>
                  <a:lnTo>
                    <a:pt x="699" y="183"/>
                  </a:lnTo>
                  <a:lnTo>
                    <a:pt x="699" y="201"/>
                  </a:lnTo>
                  <a:lnTo>
                    <a:pt x="726" y="204"/>
                  </a:lnTo>
                  <a:close/>
                </a:path>
              </a:pathLst>
            </a:custGeom>
            <a:solidFill>
              <a:schemeClr val="accent6">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38" name="Freeform 28">
              <a:extLst>
                <a:ext uri="{FF2B5EF4-FFF2-40B4-BE49-F238E27FC236}">
                  <a16:creationId xmlns:a16="http://schemas.microsoft.com/office/drawing/2014/main" id="{F56B591C-0FF8-4E81-808F-963C310072C9}"/>
                </a:ext>
              </a:extLst>
            </p:cNvPr>
            <p:cNvSpPr>
              <a:spLocks/>
            </p:cNvSpPr>
            <p:nvPr/>
          </p:nvSpPr>
          <p:spPr bwMode="auto">
            <a:xfrm>
              <a:off x="1450" y="1700"/>
              <a:ext cx="18" cy="16"/>
            </a:xfrm>
            <a:custGeom>
              <a:avLst/>
              <a:gdLst>
                <a:gd name="T0" fmla="*/ 4 w 19"/>
                <a:gd name="T1" fmla="*/ 0 h 18"/>
                <a:gd name="T2" fmla="*/ 0 w 19"/>
                <a:gd name="T3" fmla="*/ 7 h 18"/>
                <a:gd name="T4" fmla="*/ 8 w 19"/>
                <a:gd name="T5" fmla="*/ 18 h 18"/>
                <a:gd name="T6" fmla="*/ 19 w 19"/>
                <a:gd name="T7" fmla="*/ 7 h 18"/>
                <a:gd name="T8" fmla="*/ 4 w 19"/>
                <a:gd name="T9" fmla="*/ 0 h 18"/>
              </a:gdLst>
              <a:ahLst/>
              <a:cxnLst>
                <a:cxn ang="0">
                  <a:pos x="T0" y="T1"/>
                </a:cxn>
                <a:cxn ang="0">
                  <a:pos x="T2" y="T3"/>
                </a:cxn>
                <a:cxn ang="0">
                  <a:pos x="T4" y="T5"/>
                </a:cxn>
                <a:cxn ang="0">
                  <a:pos x="T6" y="T7"/>
                </a:cxn>
                <a:cxn ang="0">
                  <a:pos x="T8" y="T9"/>
                </a:cxn>
              </a:cxnLst>
              <a:rect l="0" t="0" r="r" b="b"/>
              <a:pathLst>
                <a:path w="19" h="18">
                  <a:moveTo>
                    <a:pt x="4" y="0"/>
                  </a:moveTo>
                  <a:lnTo>
                    <a:pt x="0" y="7"/>
                  </a:lnTo>
                  <a:lnTo>
                    <a:pt x="8" y="18"/>
                  </a:lnTo>
                  <a:lnTo>
                    <a:pt x="19" y="7"/>
                  </a:lnTo>
                  <a:lnTo>
                    <a:pt x="4"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29">
              <a:extLst>
                <a:ext uri="{FF2B5EF4-FFF2-40B4-BE49-F238E27FC236}">
                  <a16:creationId xmlns:a16="http://schemas.microsoft.com/office/drawing/2014/main" id="{4868075E-4A16-45D0-80C6-5A87D8E9A937}"/>
                </a:ext>
              </a:extLst>
            </p:cNvPr>
            <p:cNvSpPr>
              <a:spLocks/>
            </p:cNvSpPr>
            <p:nvPr/>
          </p:nvSpPr>
          <p:spPr bwMode="auto">
            <a:xfrm>
              <a:off x="2361" y="1208"/>
              <a:ext cx="714" cy="531"/>
            </a:xfrm>
            <a:custGeom>
              <a:avLst/>
              <a:gdLst>
                <a:gd name="T0" fmla="*/ 93 w 783"/>
                <a:gd name="T1" fmla="*/ 557 h 583"/>
                <a:gd name="T2" fmla="*/ 71 w 783"/>
                <a:gd name="T3" fmla="*/ 540 h 583"/>
                <a:gd name="T4" fmla="*/ 27 w 783"/>
                <a:gd name="T5" fmla="*/ 496 h 583"/>
                <a:gd name="T6" fmla="*/ 53 w 783"/>
                <a:gd name="T7" fmla="*/ 469 h 583"/>
                <a:gd name="T8" fmla="*/ 47 w 783"/>
                <a:gd name="T9" fmla="*/ 447 h 583"/>
                <a:gd name="T10" fmla="*/ 40 w 783"/>
                <a:gd name="T11" fmla="*/ 416 h 583"/>
                <a:gd name="T12" fmla="*/ 14 w 783"/>
                <a:gd name="T13" fmla="*/ 393 h 583"/>
                <a:gd name="T14" fmla="*/ 5 w 783"/>
                <a:gd name="T15" fmla="*/ 347 h 583"/>
                <a:gd name="T16" fmla="*/ 46 w 783"/>
                <a:gd name="T17" fmla="*/ 324 h 583"/>
                <a:gd name="T18" fmla="*/ 61 w 783"/>
                <a:gd name="T19" fmla="*/ 336 h 583"/>
                <a:gd name="T20" fmla="*/ 92 w 783"/>
                <a:gd name="T21" fmla="*/ 312 h 583"/>
                <a:gd name="T22" fmla="*/ 99 w 783"/>
                <a:gd name="T23" fmla="*/ 274 h 583"/>
                <a:gd name="T24" fmla="*/ 139 w 783"/>
                <a:gd name="T25" fmla="*/ 271 h 583"/>
                <a:gd name="T26" fmla="*/ 145 w 783"/>
                <a:gd name="T27" fmla="*/ 235 h 583"/>
                <a:gd name="T28" fmla="*/ 186 w 783"/>
                <a:gd name="T29" fmla="*/ 248 h 583"/>
                <a:gd name="T30" fmla="*/ 202 w 783"/>
                <a:gd name="T31" fmla="*/ 222 h 583"/>
                <a:gd name="T32" fmla="*/ 222 w 783"/>
                <a:gd name="T33" fmla="*/ 206 h 583"/>
                <a:gd name="T34" fmla="*/ 196 w 783"/>
                <a:gd name="T35" fmla="*/ 188 h 583"/>
                <a:gd name="T36" fmla="*/ 256 w 783"/>
                <a:gd name="T37" fmla="*/ 171 h 583"/>
                <a:gd name="T38" fmla="*/ 292 w 783"/>
                <a:gd name="T39" fmla="*/ 156 h 583"/>
                <a:gd name="T40" fmla="*/ 320 w 783"/>
                <a:gd name="T41" fmla="*/ 140 h 583"/>
                <a:gd name="T42" fmla="*/ 330 w 783"/>
                <a:gd name="T43" fmla="*/ 124 h 583"/>
                <a:gd name="T44" fmla="*/ 338 w 783"/>
                <a:gd name="T45" fmla="*/ 110 h 583"/>
                <a:gd name="T46" fmla="*/ 337 w 783"/>
                <a:gd name="T47" fmla="*/ 83 h 583"/>
                <a:gd name="T48" fmla="*/ 359 w 783"/>
                <a:gd name="T49" fmla="*/ 84 h 583"/>
                <a:gd name="T50" fmla="*/ 377 w 783"/>
                <a:gd name="T51" fmla="*/ 66 h 583"/>
                <a:gd name="T52" fmla="*/ 416 w 783"/>
                <a:gd name="T53" fmla="*/ 61 h 583"/>
                <a:gd name="T54" fmla="*/ 446 w 783"/>
                <a:gd name="T55" fmla="*/ 46 h 583"/>
                <a:gd name="T56" fmla="*/ 494 w 783"/>
                <a:gd name="T57" fmla="*/ 40 h 583"/>
                <a:gd name="T58" fmla="*/ 543 w 783"/>
                <a:gd name="T59" fmla="*/ 20 h 583"/>
                <a:gd name="T60" fmla="*/ 577 w 783"/>
                <a:gd name="T61" fmla="*/ 38 h 583"/>
                <a:gd name="T62" fmla="*/ 614 w 783"/>
                <a:gd name="T63" fmla="*/ 49 h 583"/>
                <a:gd name="T64" fmla="*/ 664 w 783"/>
                <a:gd name="T65" fmla="*/ 44 h 583"/>
                <a:gd name="T66" fmla="*/ 707 w 783"/>
                <a:gd name="T67" fmla="*/ 12 h 583"/>
                <a:gd name="T68" fmla="*/ 766 w 783"/>
                <a:gd name="T69" fmla="*/ 0 h 583"/>
                <a:gd name="T70" fmla="*/ 783 w 783"/>
                <a:gd name="T71" fmla="*/ 54 h 583"/>
                <a:gd name="T72" fmla="*/ 735 w 783"/>
                <a:gd name="T73" fmla="*/ 98 h 583"/>
                <a:gd name="T74" fmla="*/ 670 w 783"/>
                <a:gd name="T75" fmla="*/ 117 h 583"/>
                <a:gd name="T76" fmla="*/ 623 w 783"/>
                <a:gd name="T77" fmla="*/ 120 h 583"/>
                <a:gd name="T78" fmla="*/ 539 w 783"/>
                <a:gd name="T79" fmla="*/ 119 h 583"/>
                <a:gd name="T80" fmla="*/ 485 w 783"/>
                <a:gd name="T81" fmla="*/ 138 h 583"/>
                <a:gd name="T82" fmla="*/ 466 w 783"/>
                <a:gd name="T83" fmla="*/ 172 h 583"/>
                <a:gd name="T84" fmla="*/ 424 w 783"/>
                <a:gd name="T85" fmla="*/ 177 h 583"/>
                <a:gd name="T86" fmla="*/ 402 w 783"/>
                <a:gd name="T87" fmla="*/ 190 h 583"/>
                <a:gd name="T88" fmla="*/ 381 w 783"/>
                <a:gd name="T89" fmla="*/ 206 h 583"/>
                <a:gd name="T90" fmla="*/ 342 w 783"/>
                <a:gd name="T91" fmla="*/ 234 h 583"/>
                <a:gd name="T92" fmla="*/ 327 w 783"/>
                <a:gd name="T93" fmla="*/ 227 h 583"/>
                <a:gd name="T94" fmla="*/ 317 w 783"/>
                <a:gd name="T95" fmla="*/ 250 h 583"/>
                <a:gd name="T96" fmla="*/ 307 w 783"/>
                <a:gd name="T97" fmla="*/ 252 h 583"/>
                <a:gd name="T98" fmla="*/ 296 w 783"/>
                <a:gd name="T99" fmla="*/ 259 h 583"/>
                <a:gd name="T100" fmla="*/ 272 w 783"/>
                <a:gd name="T101" fmla="*/ 284 h 583"/>
                <a:gd name="T102" fmla="*/ 245 w 783"/>
                <a:gd name="T103" fmla="*/ 299 h 583"/>
                <a:gd name="T104" fmla="*/ 204 w 783"/>
                <a:gd name="T105" fmla="*/ 325 h 583"/>
                <a:gd name="T106" fmla="*/ 184 w 783"/>
                <a:gd name="T107" fmla="*/ 364 h 583"/>
                <a:gd name="T108" fmla="*/ 157 w 783"/>
                <a:gd name="T109" fmla="*/ 396 h 583"/>
                <a:gd name="T110" fmla="*/ 141 w 783"/>
                <a:gd name="T111" fmla="*/ 442 h 583"/>
                <a:gd name="T112" fmla="*/ 143 w 783"/>
                <a:gd name="T113" fmla="*/ 494 h 583"/>
                <a:gd name="T114" fmla="*/ 147 w 783"/>
                <a:gd name="T115" fmla="*/ 545 h 583"/>
                <a:gd name="T116" fmla="*/ 145 w 783"/>
                <a:gd name="T117" fmla="*/ 573 h 583"/>
                <a:gd name="T118" fmla="*/ 125 w 783"/>
                <a:gd name="T119" fmla="*/ 56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 h="583">
                  <a:moveTo>
                    <a:pt x="106" y="557"/>
                  </a:moveTo>
                  <a:lnTo>
                    <a:pt x="93" y="557"/>
                  </a:lnTo>
                  <a:lnTo>
                    <a:pt x="79" y="535"/>
                  </a:lnTo>
                  <a:lnTo>
                    <a:pt x="71" y="540"/>
                  </a:lnTo>
                  <a:lnTo>
                    <a:pt x="46" y="516"/>
                  </a:lnTo>
                  <a:lnTo>
                    <a:pt x="27" y="496"/>
                  </a:lnTo>
                  <a:lnTo>
                    <a:pt x="34" y="475"/>
                  </a:lnTo>
                  <a:lnTo>
                    <a:pt x="53" y="469"/>
                  </a:lnTo>
                  <a:lnTo>
                    <a:pt x="60" y="457"/>
                  </a:lnTo>
                  <a:lnTo>
                    <a:pt x="47" y="447"/>
                  </a:lnTo>
                  <a:lnTo>
                    <a:pt x="48" y="418"/>
                  </a:lnTo>
                  <a:lnTo>
                    <a:pt x="40" y="416"/>
                  </a:lnTo>
                  <a:lnTo>
                    <a:pt x="32" y="395"/>
                  </a:lnTo>
                  <a:lnTo>
                    <a:pt x="14" y="393"/>
                  </a:lnTo>
                  <a:lnTo>
                    <a:pt x="0" y="373"/>
                  </a:lnTo>
                  <a:lnTo>
                    <a:pt x="5" y="347"/>
                  </a:lnTo>
                  <a:lnTo>
                    <a:pt x="24" y="321"/>
                  </a:lnTo>
                  <a:lnTo>
                    <a:pt x="46" y="324"/>
                  </a:lnTo>
                  <a:lnTo>
                    <a:pt x="53" y="332"/>
                  </a:lnTo>
                  <a:lnTo>
                    <a:pt x="61" y="336"/>
                  </a:lnTo>
                  <a:lnTo>
                    <a:pt x="65" y="320"/>
                  </a:lnTo>
                  <a:lnTo>
                    <a:pt x="92" y="312"/>
                  </a:lnTo>
                  <a:lnTo>
                    <a:pt x="113" y="289"/>
                  </a:lnTo>
                  <a:lnTo>
                    <a:pt x="99" y="274"/>
                  </a:lnTo>
                  <a:lnTo>
                    <a:pt x="118" y="262"/>
                  </a:lnTo>
                  <a:lnTo>
                    <a:pt x="139" y="271"/>
                  </a:lnTo>
                  <a:lnTo>
                    <a:pt x="145" y="253"/>
                  </a:lnTo>
                  <a:lnTo>
                    <a:pt x="145" y="235"/>
                  </a:lnTo>
                  <a:lnTo>
                    <a:pt x="173" y="235"/>
                  </a:lnTo>
                  <a:lnTo>
                    <a:pt x="186" y="248"/>
                  </a:lnTo>
                  <a:lnTo>
                    <a:pt x="199" y="234"/>
                  </a:lnTo>
                  <a:lnTo>
                    <a:pt x="202" y="222"/>
                  </a:lnTo>
                  <a:lnTo>
                    <a:pt x="232" y="216"/>
                  </a:lnTo>
                  <a:lnTo>
                    <a:pt x="222" y="206"/>
                  </a:lnTo>
                  <a:lnTo>
                    <a:pt x="196" y="197"/>
                  </a:lnTo>
                  <a:lnTo>
                    <a:pt x="196" y="188"/>
                  </a:lnTo>
                  <a:lnTo>
                    <a:pt x="226" y="179"/>
                  </a:lnTo>
                  <a:lnTo>
                    <a:pt x="256" y="171"/>
                  </a:lnTo>
                  <a:lnTo>
                    <a:pt x="272" y="156"/>
                  </a:lnTo>
                  <a:lnTo>
                    <a:pt x="292" y="156"/>
                  </a:lnTo>
                  <a:lnTo>
                    <a:pt x="292" y="142"/>
                  </a:lnTo>
                  <a:lnTo>
                    <a:pt x="320" y="140"/>
                  </a:lnTo>
                  <a:lnTo>
                    <a:pt x="305" y="125"/>
                  </a:lnTo>
                  <a:lnTo>
                    <a:pt x="330" y="124"/>
                  </a:lnTo>
                  <a:lnTo>
                    <a:pt x="339" y="133"/>
                  </a:lnTo>
                  <a:lnTo>
                    <a:pt x="338" y="110"/>
                  </a:lnTo>
                  <a:lnTo>
                    <a:pt x="350" y="98"/>
                  </a:lnTo>
                  <a:lnTo>
                    <a:pt x="337" y="83"/>
                  </a:lnTo>
                  <a:lnTo>
                    <a:pt x="345" y="70"/>
                  </a:lnTo>
                  <a:lnTo>
                    <a:pt x="359" y="84"/>
                  </a:lnTo>
                  <a:lnTo>
                    <a:pt x="377" y="84"/>
                  </a:lnTo>
                  <a:lnTo>
                    <a:pt x="377" y="66"/>
                  </a:lnTo>
                  <a:lnTo>
                    <a:pt x="403" y="75"/>
                  </a:lnTo>
                  <a:lnTo>
                    <a:pt x="416" y="61"/>
                  </a:lnTo>
                  <a:lnTo>
                    <a:pt x="429" y="46"/>
                  </a:lnTo>
                  <a:lnTo>
                    <a:pt x="446" y="46"/>
                  </a:lnTo>
                  <a:lnTo>
                    <a:pt x="474" y="33"/>
                  </a:lnTo>
                  <a:lnTo>
                    <a:pt x="494" y="40"/>
                  </a:lnTo>
                  <a:lnTo>
                    <a:pt x="524" y="40"/>
                  </a:lnTo>
                  <a:lnTo>
                    <a:pt x="543" y="20"/>
                  </a:lnTo>
                  <a:lnTo>
                    <a:pt x="566" y="22"/>
                  </a:lnTo>
                  <a:lnTo>
                    <a:pt x="577" y="38"/>
                  </a:lnTo>
                  <a:lnTo>
                    <a:pt x="602" y="38"/>
                  </a:lnTo>
                  <a:lnTo>
                    <a:pt x="614" y="49"/>
                  </a:lnTo>
                  <a:lnTo>
                    <a:pt x="635" y="44"/>
                  </a:lnTo>
                  <a:lnTo>
                    <a:pt x="664" y="44"/>
                  </a:lnTo>
                  <a:lnTo>
                    <a:pt x="684" y="24"/>
                  </a:lnTo>
                  <a:lnTo>
                    <a:pt x="707" y="12"/>
                  </a:lnTo>
                  <a:lnTo>
                    <a:pt x="738" y="0"/>
                  </a:lnTo>
                  <a:lnTo>
                    <a:pt x="766" y="0"/>
                  </a:lnTo>
                  <a:lnTo>
                    <a:pt x="783" y="26"/>
                  </a:lnTo>
                  <a:lnTo>
                    <a:pt x="783" y="54"/>
                  </a:lnTo>
                  <a:lnTo>
                    <a:pt x="758" y="77"/>
                  </a:lnTo>
                  <a:lnTo>
                    <a:pt x="735" y="98"/>
                  </a:lnTo>
                  <a:lnTo>
                    <a:pt x="706" y="100"/>
                  </a:lnTo>
                  <a:lnTo>
                    <a:pt x="670" y="117"/>
                  </a:lnTo>
                  <a:lnTo>
                    <a:pt x="638" y="105"/>
                  </a:lnTo>
                  <a:lnTo>
                    <a:pt x="623" y="120"/>
                  </a:lnTo>
                  <a:lnTo>
                    <a:pt x="586" y="119"/>
                  </a:lnTo>
                  <a:lnTo>
                    <a:pt x="539" y="119"/>
                  </a:lnTo>
                  <a:lnTo>
                    <a:pt x="521" y="138"/>
                  </a:lnTo>
                  <a:lnTo>
                    <a:pt x="485" y="138"/>
                  </a:lnTo>
                  <a:lnTo>
                    <a:pt x="457" y="153"/>
                  </a:lnTo>
                  <a:lnTo>
                    <a:pt x="466" y="172"/>
                  </a:lnTo>
                  <a:lnTo>
                    <a:pt x="447" y="179"/>
                  </a:lnTo>
                  <a:lnTo>
                    <a:pt x="424" y="177"/>
                  </a:lnTo>
                  <a:lnTo>
                    <a:pt x="404" y="177"/>
                  </a:lnTo>
                  <a:lnTo>
                    <a:pt x="402" y="190"/>
                  </a:lnTo>
                  <a:lnTo>
                    <a:pt x="381" y="184"/>
                  </a:lnTo>
                  <a:lnTo>
                    <a:pt x="381" y="206"/>
                  </a:lnTo>
                  <a:lnTo>
                    <a:pt x="359" y="221"/>
                  </a:lnTo>
                  <a:lnTo>
                    <a:pt x="342" y="234"/>
                  </a:lnTo>
                  <a:lnTo>
                    <a:pt x="342" y="214"/>
                  </a:lnTo>
                  <a:lnTo>
                    <a:pt x="327" y="227"/>
                  </a:lnTo>
                  <a:lnTo>
                    <a:pt x="331" y="250"/>
                  </a:lnTo>
                  <a:lnTo>
                    <a:pt x="317" y="250"/>
                  </a:lnTo>
                  <a:lnTo>
                    <a:pt x="307" y="240"/>
                  </a:lnTo>
                  <a:lnTo>
                    <a:pt x="307" y="252"/>
                  </a:lnTo>
                  <a:lnTo>
                    <a:pt x="307" y="269"/>
                  </a:lnTo>
                  <a:lnTo>
                    <a:pt x="296" y="259"/>
                  </a:lnTo>
                  <a:lnTo>
                    <a:pt x="283" y="272"/>
                  </a:lnTo>
                  <a:lnTo>
                    <a:pt x="272" y="284"/>
                  </a:lnTo>
                  <a:lnTo>
                    <a:pt x="256" y="284"/>
                  </a:lnTo>
                  <a:lnTo>
                    <a:pt x="245" y="299"/>
                  </a:lnTo>
                  <a:lnTo>
                    <a:pt x="229" y="325"/>
                  </a:lnTo>
                  <a:lnTo>
                    <a:pt x="204" y="325"/>
                  </a:lnTo>
                  <a:lnTo>
                    <a:pt x="184" y="341"/>
                  </a:lnTo>
                  <a:lnTo>
                    <a:pt x="184" y="364"/>
                  </a:lnTo>
                  <a:lnTo>
                    <a:pt x="164" y="372"/>
                  </a:lnTo>
                  <a:lnTo>
                    <a:pt x="157" y="396"/>
                  </a:lnTo>
                  <a:lnTo>
                    <a:pt x="141" y="412"/>
                  </a:lnTo>
                  <a:lnTo>
                    <a:pt x="141" y="442"/>
                  </a:lnTo>
                  <a:lnTo>
                    <a:pt x="132" y="463"/>
                  </a:lnTo>
                  <a:lnTo>
                    <a:pt x="143" y="494"/>
                  </a:lnTo>
                  <a:lnTo>
                    <a:pt x="134" y="525"/>
                  </a:lnTo>
                  <a:lnTo>
                    <a:pt x="147" y="545"/>
                  </a:lnTo>
                  <a:lnTo>
                    <a:pt x="152" y="566"/>
                  </a:lnTo>
                  <a:lnTo>
                    <a:pt x="145" y="573"/>
                  </a:lnTo>
                  <a:lnTo>
                    <a:pt x="125" y="583"/>
                  </a:lnTo>
                  <a:lnTo>
                    <a:pt x="125" y="567"/>
                  </a:lnTo>
                  <a:lnTo>
                    <a:pt x="106" y="557"/>
                  </a:lnTo>
                  <a:close/>
                </a:path>
              </a:pathLst>
            </a:custGeom>
            <a:gradFill flip="none" rotWithShape="1">
              <a:gsLst>
                <a:gs pos="0">
                  <a:srgbClr val="00923F">
                    <a:tint val="66000"/>
                    <a:satMod val="160000"/>
                  </a:srgbClr>
                </a:gs>
                <a:gs pos="50000">
                  <a:srgbClr val="00923F">
                    <a:tint val="44500"/>
                    <a:satMod val="160000"/>
                  </a:srgbClr>
                </a:gs>
                <a:gs pos="100000">
                  <a:srgbClr val="00923F">
                    <a:tint val="23500"/>
                    <a:satMod val="160000"/>
                  </a:srgbClr>
                </a:gs>
              </a:gsLst>
              <a:lin ang="2700000" scaled="1"/>
              <a:tileRect/>
            </a:gra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40" name="Freeform 30">
              <a:extLst>
                <a:ext uri="{FF2B5EF4-FFF2-40B4-BE49-F238E27FC236}">
                  <a16:creationId xmlns:a16="http://schemas.microsoft.com/office/drawing/2014/main" id="{25954338-8D34-425C-B440-B7E27EDE973A}"/>
                </a:ext>
              </a:extLst>
            </p:cNvPr>
            <p:cNvSpPr>
              <a:spLocks/>
            </p:cNvSpPr>
            <p:nvPr/>
          </p:nvSpPr>
          <p:spPr bwMode="auto">
            <a:xfrm>
              <a:off x="3136" y="655"/>
              <a:ext cx="19" cy="22"/>
            </a:xfrm>
            <a:custGeom>
              <a:avLst/>
              <a:gdLst>
                <a:gd name="T0" fmla="*/ 9 w 21"/>
                <a:gd name="T1" fmla="*/ 0 h 24"/>
                <a:gd name="T2" fmla="*/ 0 w 21"/>
                <a:gd name="T3" fmla="*/ 3 h 24"/>
                <a:gd name="T4" fmla="*/ 7 w 21"/>
                <a:gd name="T5" fmla="*/ 14 h 24"/>
                <a:gd name="T6" fmla="*/ 7 w 21"/>
                <a:gd name="T7" fmla="*/ 24 h 24"/>
                <a:gd name="T8" fmla="*/ 21 w 21"/>
                <a:gd name="T9" fmla="*/ 24 h 24"/>
                <a:gd name="T10" fmla="*/ 21 w 21"/>
                <a:gd name="T11" fmla="*/ 5 h 24"/>
                <a:gd name="T12" fmla="*/ 9 w 2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9" y="0"/>
                  </a:moveTo>
                  <a:lnTo>
                    <a:pt x="0" y="3"/>
                  </a:lnTo>
                  <a:lnTo>
                    <a:pt x="7" y="14"/>
                  </a:lnTo>
                  <a:lnTo>
                    <a:pt x="7" y="24"/>
                  </a:lnTo>
                  <a:lnTo>
                    <a:pt x="21" y="24"/>
                  </a:lnTo>
                  <a:lnTo>
                    <a:pt x="21" y="5"/>
                  </a:lnTo>
                  <a:lnTo>
                    <a:pt x="9"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41" name="Freeform 31">
              <a:extLst>
                <a:ext uri="{FF2B5EF4-FFF2-40B4-BE49-F238E27FC236}">
                  <a16:creationId xmlns:a16="http://schemas.microsoft.com/office/drawing/2014/main" id="{9E2B75A3-1220-459D-BA98-AA57D4A46294}"/>
                </a:ext>
              </a:extLst>
            </p:cNvPr>
            <p:cNvSpPr>
              <a:spLocks/>
            </p:cNvSpPr>
            <p:nvPr/>
          </p:nvSpPr>
          <p:spPr bwMode="auto">
            <a:xfrm>
              <a:off x="3097" y="730"/>
              <a:ext cx="63" cy="44"/>
            </a:xfrm>
            <a:custGeom>
              <a:avLst/>
              <a:gdLst>
                <a:gd name="T0" fmla="*/ 49 w 69"/>
                <a:gd name="T1" fmla="*/ 2 h 48"/>
                <a:gd name="T2" fmla="*/ 42 w 69"/>
                <a:gd name="T3" fmla="*/ 12 h 48"/>
                <a:gd name="T4" fmla="*/ 16 w 69"/>
                <a:gd name="T5" fmla="*/ 17 h 48"/>
                <a:gd name="T6" fmla="*/ 0 w 69"/>
                <a:gd name="T7" fmla="*/ 26 h 48"/>
                <a:gd name="T8" fmla="*/ 12 w 69"/>
                <a:gd name="T9" fmla="*/ 32 h 48"/>
                <a:gd name="T10" fmla="*/ 7 w 69"/>
                <a:gd name="T11" fmla="*/ 46 h 48"/>
                <a:gd name="T12" fmla="*/ 17 w 69"/>
                <a:gd name="T13" fmla="*/ 48 h 48"/>
                <a:gd name="T14" fmla="*/ 39 w 69"/>
                <a:gd name="T15" fmla="*/ 48 h 48"/>
                <a:gd name="T16" fmla="*/ 56 w 69"/>
                <a:gd name="T17" fmla="*/ 31 h 48"/>
                <a:gd name="T18" fmla="*/ 69 w 69"/>
                <a:gd name="T19" fmla="*/ 19 h 48"/>
                <a:gd name="T20" fmla="*/ 64 w 69"/>
                <a:gd name="T21" fmla="*/ 0 h 48"/>
                <a:gd name="T22" fmla="*/ 49 w 69"/>
                <a:gd name="T2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48">
                  <a:moveTo>
                    <a:pt x="49" y="2"/>
                  </a:moveTo>
                  <a:lnTo>
                    <a:pt x="42" y="12"/>
                  </a:lnTo>
                  <a:lnTo>
                    <a:pt x="16" y="17"/>
                  </a:lnTo>
                  <a:lnTo>
                    <a:pt x="0" y="26"/>
                  </a:lnTo>
                  <a:lnTo>
                    <a:pt x="12" y="32"/>
                  </a:lnTo>
                  <a:lnTo>
                    <a:pt x="7" y="46"/>
                  </a:lnTo>
                  <a:lnTo>
                    <a:pt x="17" y="48"/>
                  </a:lnTo>
                  <a:lnTo>
                    <a:pt x="39" y="48"/>
                  </a:lnTo>
                  <a:lnTo>
                    <a:pt x="56" y="31"/>
                  </a:lnTo>
                  <a:lnTo>
                    <a:pt x="69" y="19"/>
                  </a:lnTo>
                  <a:lnTo>
                    <a:pt x="64" y="0"/>
                  </a:lnTo>
                  <a:lnTo>
                    <a:pt x="49" y="2"/>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42" name="Freeform 32">
              <a:extLst>
                <a:ext uri="{FF2B5EF4-FFF2-40B4-BE49-F238E27FC236}">
                  <a16:creationId xmlns:a16="http://schemas.microsoft.com/office/drawing/2014/main" id="{167856E2-EC02-4614-A5AA-DE190EFC9025}"/>
                </a:ext>
              </a:extLst>
            </p:cNvPr>
            <p:cNvSpPr>
              <a:spLocks/>
            </p:cNvSpPr>
            <p:nvPr/>
          </p:nvSpPr>
          <p:spPr bwMode="auto">
            <a:xfrm>
              <a:off x="3063" y="709"/>
              <a:ext cx="26" cy="21"/>
            </a:xfrm>
            <a:custGeom>
              <a:avLst/>
              <a:gdLst>
                <a:gd name="T0" fmla="*/ 5 w 29"/>
                <a:gd name="T1" fmla="*/ 7 h 23"/>
                <a:gd name="T2" fmla="*/ 0 w 29"/>
                <a:gd name="T3" fmla="*/ 12 h 23"/>
                <a:gd name="T4" fmla="*/ 10 w 29"/>
                <a:gd name="T5" fmla="*/ 23 h 23"/>
                <a:gd name="T6" fmla="*/ 29 w 29"/>
                <a:gd name="T7" fmla="*/ 16 h 23"/>
                <a:gd name="T8" fmla="*/ 29 w 29"/>
                <a:gd name="T9" fmla="*/ 0 h 23"/>
                <a:gd name="T10" fmla="*/ 18 w 29"/>
                <a:gd name="T11" fmla="*/ 0 h 23"/>
                <a:gd name="T12" fmla="*/ 5 w 29"/>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5" y="7"/>
                  </a:moveTo>
                  <a:lnTo>
                    <a:pt x="0" y="12"/>
                  </a:lnTo>
                  <a:lnTo>
                    <a:pt x="10" y="23"/>
                  </a:lnTo>
                  <a:lnTo>
                    <a:pt x="29" y="16"/>
                  </a:lnTo>
                  <a:lnTo>
                    <a:pt x="29" y="0"/>
                  </a:lnTo>
                  <a:lnTo>
                    <a:pt x="18" y="0"/>
                  </a:lnTo>
                  <a:lnTo>
                    <a:pt x="5" y="7"/>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43" name="Freeform 33">
              <a:extLst>
                <a:ext uri="{FF2B5EF4-FFF2-40B4-BE49-F238E27FC236}">
                  <a16:creationId xmlns:a16="http://schemas.microsoft.com/office/drawing/2014/main" id="{500CA300-4365-4DB3-8B01-A4A5C4E9E244}"/>
                </a:ext>
              </a:extLst>
            </p:cNvPr>
            <p:cNvSpPr>
              <a:spLocks/>
            </p:cNvSpPr>
            <p:nvPr/>
          </p:nvSpPr>
          <p:spPr bwMode="auto">
            <a:xfrm>
              <a:off x="3025" y="729"/>
              <a:ext cx="63" cy="55"/>
            </a:xfrm>
            <a:custGeom>
              <a:avLst/>
              <a:gdLst>
                <a:gd name="T0" fmla="*/ 32 w 69"/>
                <a:gd name="T1" fmla="*/ 16 h 60"/>
                <a:gd name="T2" fmla="*/ 18 w 69"/>
                <a:gd name="T3" fmla="*/ 0 h 60"/>
                <a:gd name="T4" fmla="*/ 7 w 69"/>
                <a:gd name="T5" fmla="*/ 10 h 60"/>
                <a:gd name="T6" fmla="*/ 0 w 69"/>
                <a:gd name="T7" fmla="*/ 26 h 60"/>
                <a:gd name="T8" fmla="*/ 0 w 69"/>
                <a:gd name="T9" fmla="*/ 46 h 60"/>
                <a:gd name="T10" fmla="*/ 16 w 69"/>
                <a:gd name="T11" fmla="*/ 48 h 60"/>
                <a:gd name="T12" fmla="*/ 20 w 69"/>
                <a:gd name="T13" fmla="*/ 60 h 60"/>
                <a:gd name="T14" fmla="*/ 41 w 69"/>
                <a:gd name="T15" fmla="*/ 55 h 60"/>
                <a:gd name="T16" fmla="*/ 54 w 69"/>
                <a:gd name="T17" fmla="*/ 42 h 60"/>
                <a:gd name="T18" fmla="*/ 64 w 69"/>
                <a:gd name="T19" fmla="*/ 32 h 60"/>
                <a:gd name="T20" fmla="*/ 69 w 69"/>
                <a:gd name="T21" fmla="*/ 16 h 60"/>
                <a:gd name="T22" fmla="*/ 54 w 69"/>
                <a:gd name="T23" fmla="*/ 16 h 60"/>
                <a:gd name="T24" fmla="*/ 32 w 69"/>
                <a:gd name="T25"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0">
                  <a:moveTo>
                    <a:pt x="32" y="16"/>
                  </a:moveTo>
                  <a:lnTo>
                    <a:pt x="18" y="0"/>
                  </a:lnTo>
                  <a:lnTo>
                    <a:pt x="7" y="10"/>
                  </a:lnTo>
                  <a:lnTo>
                    <a:pt x="0" y="26"/>
                  </a:lnTo>
                  <a:lnTo>
                    <a:pt x="0" y="46"/>
                  </a:lnTo>
                  <a:lnTo>
                    <a:pt x="16" y="48"/>
                  </a:lnTo>
                  <a:lnTo>
                    <a:pt x="20" y="60"/>
                  </a:lnTo>
                  <a:lnTo>
                    <a:pt x="41" y="55"/>
                  </a:lnTo>
                  <a:lnTo>
                    <a:pt x="54" y="42"/>
                  </a:lnTo>
                  <a:lnTo>
                    <a:pt x="64" y="32"/>
                  </a:lnTo>
                  <a:lnTo>
                    <a:pt x="69" y="16"/>
                  </a:lnTo>
                  <a:lnTo>
                    <a:pt x="54" y="16"/>
                  </a:lnTo>
                  <a:lnTo>
                    <a:pt x="32" y="16"/>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44" name="Freeform 34">
              <a:extLst>
                <a:ext uri="{FF2B5EF4-FFF2-40B4-BE49-F238E27FC236}">
                  <a16:creationId xmlns:a16="http://schemas.microsoft.com/office/drawing/2014/main" id="{05CB6D2E-DD77-4583-B8E7-E8E565B36479}"/>
                </a:ext>
              </a:extLst>
            </p:cNvPr>
            <p:cNvSpPr>
              <a:spLocks/>
            </p:cNvSpPr>
            <p:nvPr/>
          </p:nvSpPr>
          <p:spPr bwMode="auto">
            <a:xfrm>
              <a:off x="2996" y="806"/>
              <a:ext cx="17" cy="16"/>
            </a:xfrm>
            <a:custGeom>
              <a:avLst/>
              <a:gdLst>
                <a:gd name="T0" fmla="*/ 6 w 18"/>
                <a:gd name="T1" fmla="*/ 0 h 18"/>
                <a:gd name="T2" fmla="*/ 0 w 18"/>
                <a:gd name="T3" fmla="*/ 6 h 18"/>
                <a:gd name="T4" fmla="*/ 0 w 18"/>
                <a:gd name="T5" fmla="*/ 18 h 18"/>
                <a:gd name="T6" fmla="*/ 13 w 18"/>
                <a:gd name="T7" fmla="*/ 18 h 18"/>
                <a:gd name="T8" fmla="*/ 18 w 18"/>
                <a:gd name="T9" fmla="*/ 3 h 18"/>
                <a:gd name="T10" fmla="*/ 6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6" y="0"/>
                  </a:moveTo>
                  <a:lnTo>
                    <a:pt x="0" y="6"/>
                  </a:lnTo>
                  <a:lnTo>
                    <a:pt x="0" y="18"/>
                  </a:lnTo>
                  <a:lnTo>
                    <a:pt x="13" y="18"/>
                  </a:lnTo>
                  <a:lnTo>
                    <a:pt x="18" y="3"/>
                  </a:lnTo>
                  <a:lnTo>
                    <a:pt x="6"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45" name="Freeform 35">
              <a:extLst>
                <a:ext uri="{FF2B5EF4-FFF2-40B4-BE49-F238E27FC236}">
                  <a16:creationId xmlns:a16="http://schemas.microsoft.com/office/drawing/2014/main" id="{E9BCBB7C-B6EF-46E6-8F69-95C1FD974130}"/>
                </a:ext>
              </a:extLst>
            </p:cNvPr>
            <p:cNvSpPr>
              <a:spLocks/>
            </p:cNvSpPr>
            <p:nvPr/>
          </p:nvSpPr>
          <p:spPr bwMode="auto">
            <a:xfrm>
              <a:off x="2941" y="747"/>
              <a:ext cx="73" cy="41"/>
            </a:xfrm>
            <a:custGeom>
              <a:avLst/>
              <a:gdLst>
                <a:gd name="T0" fmla="*/ 40 w 80"/>
                <a:gd name="T1" fmla="*/ 14 h 44"/>
                <a:gd name="T2" fmla="*/ 33 w 80"/>
                <a:gd name="T3" fmla="*/ 7 h 44"/>
                <a:gd name="T4" fmla="*/ 11 w 80"/>
                <a:gd name="T5" fmla="*/ 7 h 44"/>
                <a:gd name="T6" fmla="*/ 11 w 80"/>
                <a:gd name="T7" fmla="*/ 22 h 44"/>
                <a:gd name="T8" fmla="*/ 0 w 80"/>
                <a:gd name="T9" fmla="*/ 33 h 44"/>
                <a:gd name="T10" fmla="*/ 7 w 80"/>
                <a:gd name="T11" fmla="*/ 40 h 44"/>
                <a:gd name="T12" fmla="*/ 30 w 80"/>
                <a:gd name="T13" fmla="*/ 35 h 44"/>
                <a:gd name="T14" fmla="*/ 39 w 80"/>
                <a:gd name="T15" fmla="*/ 44 h 44"/>
                <a:gd name="T16" fmla="*/ 59 w 80"/>
                <a:gd name="T17" fmla="*/ 39 h 44"/>
                <a:gd name="T18" fmla="*/ 65 w 80"/>
                <a:gd name="T19" fmla="*/ 26 h 44"/>
                <a:gd name="T20" fmla="*/ 80 w 80"/>
                <a:gd name="T21" fmla="*/ 30 h 44"/>
                <a:gd name="T22" fmla="*/ 72 w 80"/>
                <a:gd name="T23" fmla="*/ 13 h 44"/>
                <a:gd name="T24" fmla="*/ 59 w 80"/>
                <a:gd name="T25" fmla="*/ 0 h 44"/>
                <a:gd name="T26" fmla="*/ 40 w 80"/>
                <a:gd name="T2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4">
                  <a:moveTo>
                    <a:pt x="40" y="14"/>
                  </a:moveTo>
                  <a:lnTo>
                    <a:pt x="33" y="7"/>
                  </a:lnTo>
                  <a:lnTo>
                    <a:pt x="11" y="7"/>
                  </a:lnTo>
                  <a:lnTo>
                    <a:pt x="11" y="22"/>
                  </a:lnTo>
                  <a:lnTo>
                    <a:pt x="0" y="33"/>
                  </a:lnTo>
                  <a:lnTo>
                    <a:pt x="7" y="40"/>
                  </a:lnTo>
                  <a:lnTo>
                    <a:pt x="30" y="35"/>
                  </a:lnTo>
                  <a:lnTo>
                    <a:pt x="39" y="44"/>
                  </a:lnTo>
                  <a:lnTo>
                    <a:pt x="59" y="39"/>
                  </a:lnTo>
                  <a:lnTo>
                    <a:pt x="65" y="26"/>
                  </a:lnTo>
                  <a:lnTo>
                    <a:pt x="80" y="30"/>
                  </a:lnTo>
                  <a:lnTo>
                    <a:pt x="72" y="13"/>
                  </a:lnTo>
                  <a:lnTo>
                    <a:pt x="59" y="0"/>
                  </a:lnTo>
                  <a:lnTo>
                    <a:pt x="40" y="14"/>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46" name="Freeform 36">
              <a:extLst>
                <a:ext uri="{FF2B5EF4-FFF2-40B4-BE49-F238E27FC236}">
                  <a16:creationId xmlns:a16="http://schemas.microsoft.com/office/drawing/2014/main" id="{87F8AD98-2288-42AD-B977-F9229A7389CC}"/>
                </a:ext>
              </a:extLst>
            </p:cNvPr>
            <p:cNvSpPr>
              <a:spLocks/>
            </p:cNvSpPr>
            <p:nvPr/>
          </p:nvSpPr>
          <p:spPr bwMode="auto">
            <a:xfrm>
              <a:off x="3070" y="612"/>
              <a:ext cx="18" cy="20"/>
            </a:xfrm>
            <a:custGeom>
              <a:avLst/>
              <a:gdLst>
                <a:gd name="T0" fmla="*/ 6 w 20"/>
                <a:gd name="T1" fmla="*/ 0 h 22"/>
                <a:gd name="T2" fmla="*/ 0 w 20"/>
                <a:gd name="T3" fmla="*/ 11 h 22"/>
                <a:gd name="T4" fmla="*/ 11 w 20"/>
                <a:gd name="T5" fmla="*/ 22 h 22"/>
                <a:gd name="T6" fmla="*/ 20 w 20"/>
                <a:gd name="T7" fmla="*/ 12 h 22"/>
                <a:gd name="T8" fmla="*/ 6 w 20"/>
                <a:gd name="T9" fmla="*/ 0 h 22"/>
              </a:gdLst>
              <a:ahLst/>
              <a:cxnLst>
                <a:cxn ang="0">
                  <a:pos x="T0" y="T1"/>
                </a:cxn>
                <a:cxn ang="0">
                  <a:pos x="T2" y="T3"/>
                </a:cxn>
                <a:cxn ang="0">
                  <a:pos x="T4" y="T5"/>
                </a:cxn>
                <a:cxn ang="0">
                  <a:pos x="T6" y="T7"/>
                </a:cxn>
                <a:cxn ang="0">
                  <a:pos x="T8" y="T9"/>
                </a:cxn>
              </a:cxnLst>
              <a:rect l="0" t="0" r="r" b="b"/>
              <a:pathLst>
                <a:path w="20" h="22">
                  <a:moveTo>
                    <a:pt x="6" y="0"/>
                  </a:moveTo>
                  <a:lnTo>
                    <a:pt x="0" y="11"/>
                  </a:lnTo>
                  <a:lnTo>
                    <a:pt x="11" y="22"/>
                  </a:lnTo>
                  <a:lnTo>
                    <a:pt x="20" y="12"/>
                  </a:lnTo>
                  <a:lnTo>
                    <a:pt x="6"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47" name="Freeform 37">
              <a:extLst>
                <a:ext uri="{FF2B5EF4-FFF2-40B4-BE49-F238E27FC236}">
                  <a16:creationId xmlns:a16="http://schemas.microsoft.com/office/drawing/2014/main" id="{B3011220-01F9-43B6-9C66-E165F89226CE}"/>
                </a:ext>
              </a:extLst>
            </p:cNvPr>
            <p:cNvSpPr>
              <a:spLocks/>
            </p:cNvSpPr>
            <p:nvPr/>
          </p:nvSpPr>
          <p:spPr bwMode="auto">
            <a:xfrm>
              <a:off x="3042" y="636"/>
              <a:ext cx="28" cy="44"/>
            </a:xfrm>
            <a:custGeom>
              <a:avLst/>
              <a:gdLst>
                <a:gd name="T0" fmla="*/ 16 w 31"/>
                <a:gd name="T1" fmla="*/ 0 h 48"/>
                <a:gd name="T2" fmla="*/ 0 w 31"/>
                <a:gd name="T3" fmla="*/ 0 h 48"/>
                <a:gd name="T4" fmla="*/ 0 w 31"/>
                <a:gd name="T5" fmla="*/ 18 h 48"/>
                <a:gd name="T6" fmla="*/ 17 w 31"/>
                <a:gd name="T7" fmla="*/ 34 h 48"/>
                <a:gd name="T8" fmla="*/ 17 w 31"/>
                <a:gd name="T9" fmla="*/ 48 h 48"/>
                <a:gd name="T10" fmla="*/ 31 w 31"/>
                <a:gd name="T11" fmla="*/ 41 h 48"/>
                <a:gd name="T12" fmla="*/ 23 w 31"/>
                <a:gd name="T13" fmla="*/ 22 h 48"/>
                <a:gd name="T14" fmla="*/ 16 w 31"/>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8">
                  <a:moveTo>
                    <a:pt x="16" y="0"/>
                  </a:moveTo>
                  <a:lnTo>
                    <a:pt x="0" y="0"/>
                  </a:lnTo>
                  <a:lnTo>
                    <a:pt x="0" y="18"/>
                  </a:lnTo>
                  <a:lnTo>
                    <a:pt x="17" y="34"/>
                  </a:lnTo>
                  <a:lnTo>
                    <a:pt x="17" y="48"/>
                  </a:lnTo>
                  <a:lnTo>
                    <a:pt x="31" y="41"/>
                  </a:lnTo>
                  <a:lnTo>
                    <a:pt x="23" y="22"/>
                  </a:lnTo>
                  <a:lnTo>
                    <a:pt x="16"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48" name="Freeform 38">
              <a:extLst>
                <a:ext uri="{FF2B5EF4-FFF2-40B4-BE49-F238E27FC236}">
                  <a16:creationId xmlns:a16="http://schemas.microsoft.com/office/drawing/2014/main" id="{97971B6E-4F85-4318-8DE1-E33D8ABB5BA4}"/>
                </a:ext>
              </a:extLst>
            </p:cNvPr>
            <p:cNvSpPr>
              <a:spLocks/>
            </p:cNvSpPr>
            <p:nvPr/>
          </p:nvSpPr>
          <p:spPr bwMode="auto">
            <a:xfrm>
              <a:off x="2952" y="683"/>
              <a:ext cx="15" cy="13"/>
            </a:xfrm>
            <a:custGeom>
              <a:avLst/>
              <a:gdLst>
                <a:gd name="T0" fmla="*/ 17 w 17"/>
                <a:gd name="T1" fmla="*/ 0 h 14"/>
                <a:gd name="T2" fmla="*/ 3 w 17"/>
                <a:gd name="T3" fmla="*/ 0 h 14"/>
                <a:gd name="T4" fmla="*/ 0 w 17"/>
                <a:gd name="T5" fmla="*/ 3 h 14"/>
                <a:gd name="T6" fmla="*/ 12 w 17"/>
                <a:gd name="T7" fmla="*/ 14 h 14"/>
                <a:gd name="T8" fmla="*/ 17 w 17"/>
                <a:gd name="T9" fmla="*/ 0 h 14"/>
              </a:gdLst>
              <a:ahLst/>
              <a:cxnLst>
                <a:cxn ang="0">
                  <a:pos x="T0" y="T1"/>
                </a:cxn>
                <a:cxn ang="0">
                  <a:pos x="T2" y="T3"/>
                </a:cxn>
                <a:cxn ang="0">
                  <a:pos x="T4" y="T5"/>
                </a:cxn>
                <a:cxn ang="0">
                  <a:pos x="T6" y="T7"/>
                </a:cxn>
                <a:cxn ang="0">
                  <a:pos x="T8" y="T9"/>
                </a:cxn>
              </a:cxnLst>
              <a:rect l="0" t="0" r="r" b="b"/>
              <a:pathLst>
                <a:path w="17" h="14">
                  <a:moveTo>
                    <a:pt x="17" y="0"/>
                  </a:moveTo>
                  <a:lnTo>
                    <a:pt x="3" y="0"/>
                  </a:lnTo>
                  <a:lnTo>
                    <a:pt x="0" y="3"/>
                  </a:lnTo>
                  <a:lnTo>
                    <a:pt x="12" y="14"/>
                  </a:lnTo>
                  <a:lnTo>
                    <a:pt x="17"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49" name="Freeform 39">
              <a:extLst>
                <a:ext uri="{FF2B5EF4-FFF2-40B4-BE49-F238E27FC236}">
                  <a16:creationId xmlns:a16="http://schemas.microsoft.com/office/drawing/2014/main" id="{E5CF168E-D423-41A2-91D0-611A4109551B}"/>
                </a:ext>
              </a:extLst>
            </p:cNvPr>
            <p:cNvSpPr>
              <a:spLocks/>
            </p:cNvSpPr>
            <p:nvPr/>
          </p:nvSpPr>
          <p:spPr bwMode="auto">
            <a:xfrm>
              <a:off x="2969" y="703"/>
              <a:ext cx="18" cy="18"/>
            </a:xfrm>
            <a:custGeom>
              <a:avLst/>
              <a:gdLst>
                <a:gd name="T0" fmla="*/ 10 w 20"/>
                <a:gd name="T1" fmla="*/ 0 h 20"/>
                <a:gd name="T2" fmla="*/ 0 w 20"/>
                <a:gd name="T3" fmla="*/ 10 h 20"/>
                <a:gd name="T4" fmla="*/ 10 w 20"/>
                <a:gd name="T5" fmla="*/ 20 h 20"/>
                <a:gd name="T6" fmla="*/ 20 w 20"/>
                <a:gd name="T7" fmla="*/ 19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0" y="10"/>
                  </a:lnTo>
                  <a:lnTo>
                    <a:pt x="10" y="20"/>
                  </a:lnTo>
                  <a:lnTo>
                    <a:pt x="20" y="19"/>
                  </a:lnTo>
                  <a:lnTo>
                    <a:pt x="10"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50" name="Freeform 40">
              <a:extLst>
                <a:ext uri="{FF2B5EF4-FFF2-40B4-BE49-F238E27FC236}">
                  <a16:creationId xmlns:a16="http://schemas.microsoft.com/office/drawing/2014/main" id="{F99003FF-B794-411C-86FB-516C9510EAC0}"/>
                </a:ext>
              </a:extLst>
            </p:cNvPr>
            <p:cNvSpPr>
              <a:spLocks/>
            </p:cNvSpPr>
            <p:nvPr/>
          </p:nvSpPr>
          <p:spPr bwMode="auto">
            <a:xfrm>
              <a:off x="2986" y="662"/>
              <a:ext cx="12" cy="13"/>
            </a:xfrm>
            <a:custGeom>
              <a:avLst/>
              <a:gdLst>
                <a:gd name="T0" fmla="*/ 0 w 13"/>
                <a:gd name="T1" fmla="*/ 2 h 15"/>
                <a:gd name="T2" fmla="*/ 0 w 13"/>
                <a:gd name="T3" fmla="*/ 15 h 15"/>
                <a:gd name="T4" fmla="*/ 13 w 13"/>
                <a:gd name="T5" fmla="*/ 15 h 15"/>
                <a:gd name="T6" fmla="*/ 10 w 13"/>
                <a:gd name="T7" fmla="*/ 0 h 15"/>
                <a:gd name="T8" fmla="*/ 0 w 13"/>
                <a:gd name="T9" fmla="*/ 2 h 15"/>
              </a:gdLst>
              <a:ahLst/>
              <a:cxnLst>
                <a:cxn ang="0">
                  <a:pos x="T0" y="T1"/>
                </a:cxn>
                <a:cxn ang="0">
                  <a:pos x="T2" y="T3"/>
                </a:cxn>
                <a:cxn ang="0">
                  <a:pos x="T4" y="T5"/>
                </a:cxn>
                <a:cxn ang="0">
                  <a:pos x="T6" y="T7"/>
                </a:cxn>
                <a:cxn ang="0">
                  <a:pos x="T8" y="T9"/>
                </a:cxn>
              </a:cxnLst>
              <a:rect l="0" t="0" r="r" b="b"/>
              <a:pathLst>
                <a:path w="13" h="15">
                  <a:moveTo>
                    <a:pt x="0" y="2"/>
                  </a:moveTo>
                  <a:lnTo>
                    <a:pt x="0" y="15"/>
                  </a:lnTo>
                  <a:lnTo>
                    <a:pt x="13" y="15"/>
                  </a:lnTo>
                  <a:lnTo>
                    <a:pt x="10" y="0"/>
                  </a:lnTo>
                  <a:lnTo>
                    <a:pt x="0" y="2"/>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51" name="Freeform 41">
              <a:extLst>
                <a:ext uri="{FF2B5EF4-FFF2-40B4-BE49-F238E27FC236}">
                  <a16:creationId xmlns:a16="http://schemas.microsoft.com/office/drawing/2014/main" id="{376F7FD5-F9D1-4FB0-A666-4A7FCD8B9C77}"/>
                </a:ext>
              </a:extLst>
            </p:cNvPr>
            <p:cNvSpPr>
              <a:spLocks/>
            </p:cNvSpPr>
            <p:nvPr/>
          </p:nvSpPr>
          <p:spPr bwMode="auto">
            <a:xfrm>
              <a:off x="3004" y="693"/>
              <a:ext cx="10" cy="10"/>
            </a:xfrm>
            <a:custGeom>
              <a:avLst/>
              <a:gdLst>
                <a:gd name="T0" fmla="*/ 0 w 11"/>
                <a:gd name="T1" fmla="*/ 0 h 11"/>
                <a:gd name="T2" fmla="*/ 0 w 11"/>
                <a:gd name="T3" fmla="*/ 11 h 11"/>
                <a:gd name="T4" fmla="*/ 11 w 11"/>
                <a:gd name="T5" fmla="*/ 11 h 11"/>
                <a:gd name="T6" fmla="*/ 2 w 11"/>
                <a:gd name="T7" fmla="*/ 2 h 11"/>
                <a:gd name="T8" fmla="*/ 0 w 11"/>
                <a:gd name="T9" fmla="*/ 0 h 11"/>
              </a:gdLst>
              <a:ahLst/>
              <a:cxnLst>
                <a:cxn ang="0">
                  <a:pos x="T0" y="T1"/>
                </a:cxn>
                <a:cxn ang="0">
                  <a:pos x="T2" y="T3"/>
                </a:cxn>
                <a:cxn ang="0">
                  <a:pos x="T4" y="T5"/>
                </a:cxn>
                <a:cxn ang="0">
                  <a:pos x="T6" y="T7"/>
                </a:cxn>
                <a:cxn ang="0">
                  <a:pos x="T8" y="T9"/>
                </a:cxn>
              </a:cxnLst>
              <a:rect l="0" t="0" r="r" b="b"/>
              <a:pathLst>
                <a:path w="11" h="11">
                  <a:moveTo>
                    <a:pt x="0" y="0"/>
                  </a:moveTo>
                  <a:lnTo>
                    <a:pt x="0" y="11"/>
                  </a:lnTo>
                  <a:lnTo>
                    <a:pt x="11" y="11"/>
                  </a:lnTo>
                  <a:lnTo>
                    <a:pt x="2" y="2"/>
                  </a:lnTo>
                  <a:lnTo>
                    <a:pt x="0"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52" name="Freeform 42">
              <a:extLst>
                <a:ext uri="{FF2B5EF4-FFF2-40B4-BE49-F238E27FC236}">
                  <a16:creationId xmlns:a16="http://schemas.microsoft.com/office/drawing/2014/main" id="{98FF148D-1E68-4DC9-A882-09839755B2EC}"/>
                </a:ext>
              </a:extLst>
            </p:cNvPr>
            <p:cNvSpPr>
              <a:spLocks/>
            </p:cNvSpPr>
            <p:nvPr/>
          </p:nvSpPr>
          <p:spPr bwMode="auto">
            <a:xfrm>
              <a:off x="3014" y="713"/>
              <a:ext cx="11" cy="8"/>
            </a:xfrm>
            <a:custGeom>
              <a:avLst/>
              <a:gdLst>
                <a:gd name="T0" fmla="*/ 0 w 13"/>
                <a:gd name="T1" fmla="*/ 4 h 9"/>
                <a:gd name="T2" fmla="*/ 5 w 13"/>
                <a:gd name="T3" fmla="*/ 9 h 9"/>
                <a:gd name="T4" fmla="*/ 13 w 13"/>
                <a:gd name="T5" fmla="*/ 0 h 9"/>
                <a:gd name="T6" fmla="*/ 0 w 13"/>
                <a:gd name="T7" fmla="*/ 4 h 9"/>
              </a:gdLst>
              <a:ahLst/>
              <a:cxnLst>
                <a:cxn ang="0">
                  <a:pos x="T0" y="T1"/>
                </a:cxn>
                <a:cxn ang="0">
                  <a:pos x="T2" y="T3"/>
                </a:cxn>
                <a:cxn ang="0">
                  <a:pos x="T4" y="T5"/>
                </a:cxn>
                <a:cxn ang="0">
                  <a:pos x="T6" y="T7"/>
                </a:cxn>
              </a:cxnLst>
              <a:rect l="0" t="0" r="r" b="b"/>
              <a:pathLst>
                <a:path w="13" h="9">
                  <a:moveTo>
                    <a:pt x="0" y="4"/>
                  </a:moveTo>
                  <a:lnTo>
                    <a:pt x="5" y="9"/>
                  </a:lnTo>
                  <a:lnTo>
                    <a:pt x="13" y="0"/>
                  </a:lnTo>
                  <a:lnTo>
                    <a:pt x="0" y="4"/>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53" name="Freeform 43">
              <a:extLst>
                <a:ext uri="{FF2B5EF4-FFF2-40B4-BE49-F238E27FC236}">
                  <a16:creationId xmlns:a16="http://schemas.microsoft.com/office/drawing/2014/main" id="{1351F584-333D-44F0-BFBA-6C4A26AB5E44}"/>
                </a:ext>
              </a:extLst>
            </p:cNvPr>
            <p:cNvSpPr>
              <a:spLocks/>
            </p:cNvSpPr>
            <p:nvPr/>
          </p:nvSpPr>
          <p:spPr bwMode="auto">
            <a:xfrm>
              <a:off x="3025" y="669"/>
              <a:ext cx="11" cy="14"/>
            </a:xfrm>
            <a:custGeom>
              <a:avLst/>
              <a:gdLst>
                <a:gd name="T0" fmla="*/ 0 w 12"/>
                <a:gd name="T1" fmla="*/ 0 h 15"/>
                <a:gd name="T2" fmla="*/ 0 w 12"/>
                <a:gd name="T3" fmla="*/ 14 h 15"/>
                <a:gd name="T4" fmla="*/ 12 w 12"/>
                <a:gd name="T5" fmla="*/ 15 h 15"/>
                <a:gd name="T6" fmla="*/ 12 w 12"/>
                <a:gd name="T7" fmla="*/ 0 h 15"/>
                <a:gd name="T8" fmla="*/ 0 w 12"/>
                <a:gd name="T9" fmla="*/ 0 h 15"/>
              </a:gdLst>
              <a:ahLst/>
              <a:cxnLst>
                <a:cxn ang="0">
                  <a:pos x="T0" y="T1"/>
                </a:cxn>
                <a:cxn ang="0">
                  <a:pos x="T2" y="T3"/>
                </a:cxn>
                <a:cxn ang="0">
                  <a:pos x="T4" y="T5"/>
                </a:cxn>
                <a:cxn ang="0">
                  <a:pos x="T6" y="T7"/>
                </a:cxn>
                <a:cxn ang="0">
                  <a:pos x="T8" y="T9"/>
                </a:cxn>
              </a:cxnLst>
              <a:rect l="0" t="0" r="r" b="b"/>
              <a:pathLst>
                <a:path w="12" h="15">
                  <a:moveTo>
                    <a:pt x="0" y="0"/>
                  </a:moveTo>
                  <a:lnTo>
                    <a:pt x="0" y="14"/>
                  </a:lnTo>
                  <a:lnTo>
                    <a:pt x="12" y="15"/>
                  </a:lnTo>
                  <a:lnTo>
                    <a:pt x="12" y="0"/>
                  </a:lnTo>
                  <a:lnTo>
                    <a:pt x="0"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54" name="Freeform 44">
              <a:extLst>
                <a:ext uri="{FF2B5EF4-FFF2-40B4-BE49-F238E27FC236}">
                  <a16:creationId xmlns:a16="http://schemas.microsoft.com/office/drawing/2014/main" id="{91447D30-53BB-486D-9E24-5962A850C9E1}"/>
                </a:ext>
              </a:extLst>
            </p:cNvPr>
            <p:cNvSpPr>
              <a:spLocks/>
            </p:cNvSpPr>
            <p:nvPr/>
          </p:nvSpPr>
          <p:spPr bwMode="auto">
            <a:xfrm>
              <a:off x="3010" y="645"/>
              <a:ext cx="12" cy="10"/>
            </a:xfrm>
            <a:custGeom>
              <a:avLst/>
              <a:gdLst>
                <a:gd name="T0" fmla="*/ 0 w 13"/>
                <a:gd name="T1" fmla="*/ 0 h 12"/>
                <a:gd name="T2" fmla="*/ 7 w 13"/>
                <a:gd name="T3" fmla="*/ 12 h 12"/>
                <a:gd name="T4" fmla="*/ 13 w 13"/>
                <a:gd name="T5" fmla="*/ 6 h 12"/>
                <a:gd name="T6" fmla="*/ 7 w 13"/>
                <a:gd name="T7" fmla="*/ 0 h 12"/>
                <a:gd name="T8" fmla="*/ 0 w 13"/>
                <a:gd name="T9" fmla="*/ 0 h 12"/>
              </a:gdLst>
              <a:ahLst/>
              <a:cxnLst>
                <a:cxn ang="0">
                  <a:pos x="T0" y="T1"/>
                </a:cxn>
                <a:cxn ang="0">
                  <a:pos x="T2" y="T3"/>
                </a:cxn>
                <a:cxn ang="0">
                  <a:pos x="T4" y="T5"/>
                </a:cxn>
                <a:cxn ang="0">
                  <a:pos x="T6" y="T7"/>
                </a:cxn>
                <a:cxn ang="0">
                  <a:pos x="T8" y="T9"/>
                </a:cxn>
              </a:cxnLst>
              <a:rect l="0" t="0" r="r" b="b"/>
              <a:pathLst>
                <a:path w="13" h="12">
                  <a:moveTo>
                    <a:pt x="0" y="0"/>
                  </a:moveTo>
                  <a:lnTo>
                    <a:pt x="7" y="12"/>
                  </a:lnTo>
                  <a:lnTo>
                    <a:pt x="13" y="6"/>
                  </a:lnTo>
                  <a:lnTo>
                    <a:pt x="7" y="0"/>
                  </a:lnTo>
                  <a:lnTo>
                    <a:pt x="0"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55" name="Freeform 45">
              <a:extLst>
                <a:ext uri="{FF2B5EF4-FFF2-40B4-BE49-F238E27FC236}">
                  <a16:creationId xmlns:a16="http://schemas.microsoft.com/office/drawing/2014/main" id="{D8C56248-613F-459A-9171-7D166284CFAF}"/>
                </a:ext>
              </a:extLst>
            </p:cNvPr>
            <p:cNvSpPr>
              <a:spLocks/>
            </p:cNvSpPr>
            <p:nvPr/>
          </p:nvSpPr>
          <p:spPr bwMode="auto">
            <a:xfrm>
              <a:off x="2889" y="705"/>
              <a:ext cx="23" cy="32"/>
            </a:xfrm>
            <a:custGeom>
              <a:avLst/>
              <a:gdLst>
                <a:gd name="T0" fmla="*/ 7 w 26"/>
                <a:gd name="T1" fmla="*/ 16 h 36"/>
                <a:gd name="T2" fmla="*/ 0 w 26"/>
                <a:gd name="T3" fmla="*/ 23 h 36"/>
                <a:gd name="T4" fmla="*/ 12 w 26"/>
                <a:gd name="T5" fmla="*/ 36 h 36"/>
                <a:gd name="T6" fmla="*/ 26 w 26"/>
                <a:gd name="T7" fmla="*/ 36 h 36"/>
                <a:gd name="T8" fmla="*/ 26 w 26"/>
                <a:gd name="T9" fmla="*/ 13 h 36"/>
                <a:gd name="T10" fmla="*/ 17 w 26"/>
                <a:gd name="T11" fmla="*/ 0 h 36"/>
                <a:gd name="T12" fmla="*/ 7 w 26"/>
                <a:gd name="T13" fmla="*/ 16 h 36"/>
              </a:gdLst>
              <a:ahLst/>
              <a:cxnLst>
                <a:cxn ang="0">
                  <a:pos x="T0" y="T1"/>
                </a:cxn>
                <a:cxn ang="0">
                  <a:pos x="T2" y="T3"/>
                </a:cxn>
                <a:cxn ang="0">
                  <a:pos x="T4" y="T5"/>
                </a:cxn>
                <a:cxn ang="0">
                  <a:pos x="T6" y="T7"/>
                </a:cxn>
                <a:cxn ang="0">
                  <a:pos x="T8" y="T9"/>
                </a:cxn>
                <a:cxn ang="0">
                  <a:pos x="T10" y="T11"/>
                </a:cxn>
                <a:cxn ang="0">
                  <a:pos x="T12" y="T13"/>
                </a:cxn>
              </a:cxnLst>
              <a:rect l="0" t="0" r="r" b="b"/>
              <a:pathLst>
                <a:path w="26" h="36">
                  <a:moveTo>
                    <a:pt x="7" y="16"/>
                  </a:moveTo>
                  <a:lnTo>
                    <a:pt x="0" y="23"/>
                  </a:lnTo>
                  <a:lnTo>
                    <a:pt x="12" y="36"/>
                  </a:lnTo>
                  <a:lnTo>
                    <a:pt x="26" y="36"/>
                  </a:lnTo>
                  <a:lnTo>
                    <a:pt x="26" y="13"/>
                  </a:lnTo>
                  <a:lnTo>
                    <a:pt x="17" y="0"/>
                  </a:lnTo>
                  <a:lnTo>
                    <a:pt x="7" y="16"/>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56" name="Freeform 46">
              <a:extLst>
                <a:ext uri="{FF2B5EF4-FFF2-40B4-BE49-F238E27FC236}">
                  <a16:creationId xmlns:a16="http://schemas.microsoft.com/office/drawing/2014/main" id="{4C259B57-84ED-47F6-8F12-40DBF3BB2E8B}"/>
                </a:ext>
              </a:extLst>
            </p:cNvPr>
            <p:cNvSpPr>
              <a:spLocks/>
            </p:cNvSpPr>
            <p:nvPr/>
          </p:nvSpPr>
          <p:spPr bwMode="auto">
            <a:xfrm>
              <a:off x="2924" y="705"/>
              <a:ext cx="14" cy="12"/>
            </a:xfrm>
            <a:custGeom>
              <a:avLst/>
              <a:gdLst>
                <a:gd name="T0" fmla="*/ 0 w 15"/>
                <a:gd name="T1" fmla="*/ 0 h 14"/>
                <a:gd name="T2" fmla="*/ 5 w 15"/>
                <a:gd name="T3" fmla="*/ 14 h 14"/>
                <a:gd name="T4" fmla="*/ 15 w 15"/>
                <a:gd name="T5" fmla="*/ 14 h 14"/>
                <a:gd name="T6" fmla="*/ 15 w 15"/>
                <a:gd name="T7" fmla="*/ 2 h 14"/>
                <a:gd name="T8" fmla="*/ 0 w 15"/>
                <a:gd name="T9" fmla="*/ 0 h 14"/>
              </a:gdLst>
              <a:ahLst/>
              <a:cxnLst>
                <a:cxn ang="0">
                  <a:pos x="T0" y="T1"/>
                </a:cxn>
                <a:cxn ang="0">
                  <a:pos x="T2" y="T3"/>
                </a:cxn>
                <a:cxn ang="0">
                  <a:pos x="T4" y="T5"/>
                </a:cxn>
                <a:cxn ang="0">
                  <a:pos x="T6" y="T7"/>
                </a:cxn>
                <a:cxn ang="0">
                  <a:pos x="T8" y="T9"/>
                </a:cxn>
              </a:cxnLst>
              <a:rect l="0" t="0" r="r" b="b"/>
              <a:pathLst>
                <a:path w="15" h="14">
                  <a:moveTo>
                    <a:pt x="0" y="0"/>
                  </a:moveTo>
                  <a:lnTo>
                    <a:pt x="5" y="14"/>
                  </a:lnTo>
                  <a:lnTo>
                    <a:pt x="15" y="14"/>
                  </a:lnTo>
                  <a:lnTo>
                    <a:pt x="15" y="2"/>
                  </a:lnTo>
                  <a:lnTo>
                    <a:pt x="0"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57" name="Freeform 47">
              <a:extLst>
                <a:ext uri="{FF2B5EF4-FFF2-40B4-BE49-F238E27FC236}">
                  <a16:creationId xmlns:a16="http://schemas.microsoft.com/office/drawing/2014/main" id="{89174A50-3193-4097-944F-E29874CB4B4C}"/>
                </a:ext>
              </a:extLst>
            </p:cNvPr>
            <p:cNvSpPr>
              <a:spLocks/>
            </p:cNvSpPr>
            <p:nvPr/>
          </p:nvSpPr>
          <p:spPr bwMode="auto">
            <a:xfrm>
              <a:off x="2789" y="627"/>
              <a:ext cx="117" cy="68"/>
            </a:xfrm>
            <a:custGeom>
              <a:avLst/>
              <a:gdLst>
                <a:gd name="T0" fmla="*/ 93 w 128"/>
                <a:gd name="T1" fmla="*/ 7 h 74"/>
                <a:gd name="T2" fmla="*/ 84 w 128"/>
                <a:gd name="T3" fmla="*/ 17 h 74"/>
                <a:gd name="T4" fmla="*/ 84 w 128"/>
                <a:gd name="T5" fmla="*/ 28 h 74"/>
                <a:gd name="T6" fmla="*/ 72 w 128"/>
                <a:gd name="T7" fmla="*/ 39 h 74"/>
                <a:gd name="T8" fmla="*/ 52 w 128"/>
                <a:gd name="T9" fmla="*/ 25 h 74"/>
                <a:gd name="T10" fmla="*/ 36 w 128"/>
                <a:gd name="T11" fmla="*/ 33 h 74"/>
                <a:gd name="T12" fmla="*/ 36 w 128"/>
                <a:gd name="T13" fmla="*/ 45 h 74"/>
                <a:gd name="T14" fmla="*/ 15 w 128"/>
                <a:gd name="T15" fmla="*/ 31 h 74"/>
                <a:gd name="T16" fmla="*/ 0 w 128"/>
                <a:gd name="T17" fmla="*/ 36 h 74"/>
                <a:gd name="T18" fmla="*/ 4 w 128"/>
                <a:gd name="T19" fmla="*/ 60 h 74"/>
                <a:gd name="T20" fmla="*/ 19 w 128"/>
                <a:gd name="T21" fmla="*/ 55 h 74"/>
                <a:gd name="T22" fmla="*/ 19 w 128"/>
                <a:gd name="T23" fmla="*/ 71 h 74"/>
                <a:gd name="T24" fmla="*/ 35 w 128"/>
                <a:gd name="T25" fmla="*/ 74 h 74"/>
                <a:gd name="T26" fmla="*/ 49 w 128"/>
                <a:gd name="T27" fmla="*/ 60 h 74"/>
                <a:gd name="T28" fmla="*/ 69 w 128"/>
                <a:gd name="T29" fmla="*/ 52 h 74"/>
                <a:gd name="T30" fmla="*/ 86 w 128"/>
                <a:gd name="T31" fmla="*/ 57 h 74"/>
                <a:gd name="T32" fmla="*/ 110 w 128"/>
                <a:gd name="T33" fmla="*/ 57 h 74"/>
                <a:gd name="T34" fmla="*/ 128 w 128"/>
                <a:gd name="T35" fmla="*/ 39 h 74"/>
                <a:gd name="T36" fmla="*/ 111 w 128"/>
                <a:gd name="T37" fmla="*/ 23 h 74"/>
                <a:gd name="T38" fmla="*/ 122 w 128"/>
                <a:gd name="T39" fmla="*/ 11 h 74"/>
                <a:gd name="T40" fmla="*/ 103 w 128"/>
                <a:gd name="T41" fmla="*/ 0 h 74"/>
                <a:gd name="T42" fmla="*/ 93 w 128"/>
                <a:gd name="T43"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74">
                  <a:moveTo>
                    <a:pt x="93" y="7"/>
                  </a:moveTo>
                  <a:lnTo>
                    <a:pt x="84" y="17"/>
                  </a:lnTo>
                  <a:lnTo>
                    <a:pt x="84" y="28"/>
                  </a:lnTo>
                  <a:lnTo>
                    <a:pt x="72" y="39"/>
                  </a:lnTo>
                  <a:lnTo>
                    <a:pt x="52" y="25"/>
                  </a:lnTo>
                  <a:lnTo>
                    <a:pt x="36" y="33"/>
                  </a:lnTo>
                  <a:lnTo>
                    <a:pt x="36" y="45"/>
                  </a:lnTo>
                  <a:lnTo>
                    <a:pt x="15" y="31"/>
                  </a:lnTo>
                  <a:lnTo>
                    <a:pt x="0" y="36"/>
                  </a:lnTo>
                  <a:lnTo>
                    <a:pt x="4" y="60"/>
                  </a:lnTo>
                  <a:lnTo>
                    <a:pt x="19" y="55"/>
                  </a:lnTo>
                  <a:lnTo>
                    <a:pt x="19" y="71"/>
                  </a:lnTo>
                  <a:lnTo>
                    <a:pt x="35" y="74"/>
                  </a:lnTo>
                  <a:lnTo>
                    <a:pt x="49" y="60"/>
                  </a:lnTo>
                  <a:lnTo>
                    <a:pt x="69" y="52"/>
                  </a:lnTo>
                  <a:lnTo>
                    <a:pt x="86" y="57"/>
                  </a:lnTo>
                  <a:lnTo>
                    <a:pt x="110" y="57"/>
                  </a:lnTo>
                  <a:lnTo>
                    <a:pt x="128" y="39"/>
                  </a:lnTo>
                  <a:lnTo>
                    <a:pt x="111" y="23"/>
                  </a:lnTo>
                  <a:lnTo>
                    <a:pt x="122" y="11"/>
                  </a:lnTo>
                  <a:lnTo>
                    <a:pt x="103" y="0"/>
                  </a:lnTo>
                  <a:lnTo>
                    <a:pt x="93" y="7"/>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58" name="Freeform 48">
              <a:extLst>
                <a:ext uri="{FF2B5EF4-FFF2-40B4-BE49-F238E27FC236}">
                  <a16:creationId xmlns:a16="http://schemas.microsoft.com/office/drawing/2014/main" id="{2ABD354A-28A6-4116-ACC9-BF06443632C4}"/>
                </a:ext>
              </a:extLst>
            </p:cNvPr>
            <p:cNvSpPr>
              <a:spLocks/>
            </p:cNvSpPr>
            <p:nvPr/>
          </p:nvSpPr>
          <p:spPr bwMode="auto">
            <a:xfrm>
              <a:off x="2785" y="600"/>
              <a:ext cx="66" cy="38"/>
            </a:xfrm>
            <a:custGeom>
              <a:avLst/>
              <a:gdLst>
                <a:gd name="T0" fmla="*/ 43 w 73"/>
                <a:gd name="T1" fmla="*/ 13 h 42"/>
                <a:gd name="T2" fmla="*/ 21 w 73"/>
                <a:gd name="T3" fmla="*/ 13 h 42"/>
                <a:gd name="T4" fmla="*/ 8 w 73"/>
                <a:gd name="T5" fmla="*/ 0 h 42"/>
                <a:gd name="T6" fmla="*/ 0 w 73"/>
                <a:gd name="T7" fmla="*/ 18 h 42"/>
                <a:gd name="T8" fmla="*/ 11 w 73"/>
                <a:gd name="T9" fmla="*/ 29 h 42"/>
                <a:gd name="T10" fmla="*/ 15 w 73"/>
                <a:gd name="T11" fmla="*/ 42 h 42"/>
                <a:gd name="T12" fmla="*/ 41 w 73"/>
                <a:gd name="T13" fmla="*/ 33 h 42"/>
                <a:gd name="T14" fmla="*/ 50 w 73"/>
                <a:gd name="T15" fmla="*/ 42 h 42"/>
                <a:gd name="T16" fmla="*/ 66 w 73"/>
                <a:gd name="T17" fmla="*/ 35 h 42"/>
                <a:gd name="T18" fmla="*/ 73 w 73"/>
                <a:gd name="T19" fmla="*/ 42 h 42"/>
                <a:gd name="T20" fmla="*/ 73 w 73"/>
                <a:gd name="T21" fmla="*/ 27 h 42"/>
                <a:gd name="T22" fmla="*/ 62 w 73"/>
                <a:gd name="T23" fmla="*/ 16 h 42"/>
                <a:gd name="T24" fmla="*/ 51 w 73"/>
                <a:gd name="T25" fmla="*/ 16 h 42"/>
                <a:gd name="T26" fmla="*/ 43 w 73"/>
                <a:gd name="T2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2">
                  <a:moveTo>
                    <a:pt x="43" y="13"/>
                  </a:moveTo>
                  <a:lnTo>
                    <a:pt x="21" y="13"/>
                  </a:lnTo>
                  <a:lnTo>
                    <a:pt x="8" y="0"/>
                  </a:lnTo>
                  <a:lnTo>
                    <a:pt x="0" y="18"/>
                  </a:lnTo>
                  <a:lnTo>
                    <a:pt x="11" y="29"/>
                  </a:lnTo>
                  <a:lnTo>
                    <a:pt x="15" y="42"/>
                  </a:lnTo>
                  <a:lnTo>
                    <a:pt x="41" y="33"/>
                  </a:lnTo>
                  <a:lnTo>
                    <a:pt x="50" y="42"/>
                  </a:lnTo>
                  <a:lnTo>
                    <a:pt x="66" y="35"/>
                  </a:lnTo>
                  <a:lnTo>
                    <a:pt x="73" y="42"/>
                  </a:lnTo>
                  <a:lnTo>
                    <a:pt x="73" y="27"/>
                  </a:lnTo>
                  <a:lnTo>
                    <a:pt x="62" y="16"/>
                  </a:lnTo>
                  <a:lnTo>
                    <a:pt x="51" y="16"/>
                  </a:lnTo>
                  <a:lnTo>
                    <a:pt x="43" y="13"/>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59" name="Freeform 49">
              <a:extLst>
                <a:ext uri="{FF2B5EF4-FFF2-40B4-BE49-F238E27FC236}">
                  <a16:creationId xmlns:a16="http://schemas.microsoft.com/office/drawing/2014/main" id="{41F37EF7-91BC-4C83-BC10-CF5FF845A4D3}"/>
                </a:ext>
              </a:extLst>
            </p:cNvPr>
            <p:cNvSpPr>
              <a:spLocks/>
            </p:cNvSpPr>
            <p:nvPr/>
          </p:nvSpPr>
          <p:spPr bwMode="auto">
            <a:xfrm>
              <a:off x="2833" y="706"/>
              <a:ext cx="19" cy="11"/>
            </a:xfrm>
            <a:custGeom>
              <a:avLst/>
              <a:gdLst>
                <a:gd name="T0" fmla="*/ 9 w 21"/>
                <a:gd name="T1" fmla="*/ 0 h 13"/>
                <a:gd name="T2" fmla="*/ 0 w 21"/>
                <a:gd name="T3" fmla="*/ 0 h 13"/>
                <a:gd name="T4" fmla="*/ 3 w 21"/>
                <a:gd name="T5" fmla="*/ 12 h 13"/>
                <a:gd name="T6" fmla="*/ 21 w 21"/>
                <a:gd name="T7" fmla="*/ 13 h 13"/>
                <a:gd name="T8" fmla="*/ 9 w 21"/>
                <a:gd name="T9" fmla="*/ 0 h 13"/>
              </a:gdLst>
              <a:ahLst/>
              <a:cxnLst>
                <a:cxn ang="0">
                  <a:pos x="T0" y="T1"/>
                </a:cxn>
                <a:cxn ang="0">
                  <a:pos x="T2" y="T3"/>
                </a:cxn>
                <a:cxn ang="0">
                  <a:pos x="T4" y="T5"/>
                </a:cxn>
                <a:cxn ang="0">
                  <a:pos x="T6" y="T7"/>
                </a:cxn>
                <a:cxn ang="0">
                  <a:pos x="T8" y="T9"/>
                </a:cxn>
              </a:cxnLst>
              <a:rect l="0" t="0" r="r" b="b"/>
              <a:pathLst>
                <a:path w="21" h="13">
                  <a:moveTo>
                    <a:pt x="9" y="0"/>
                  </a:moveTo>
                  <a:lnTo>
                    <a:pt x="0" y="0"/>
                  </a:lnTo>
                  <a:lnTo>
                    <a:pt x="3" y="12"/>
                  </a:lnTo>
                  <a:lnTo>
                    <a:pt x="21" y="13"/>
                  </a:lnTo>
                  <a:lnTo>
                    <a:pt x="9"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60" name="Freeform 50">
              <a:extLst>
                <a:ext uri="{FF2B5EF4-FFF2-40B4-BE49-F238E27FC236}">
                  <a16:creationId xmlns:a16="http://schemas.microsoft.com/office/drawing/2014/main" id="{314F6909-5C79-417A-AE8A-2C360E0B050D}"/>
                </a:ext>
              </a:extLst>
            </p:cNvPr>
            <p:cNvSpPr>
              <a:spLocks/>
            </p:cNvSpPr>
            <p:nvPr/>
          </p:nvSpPr>
          <p:spPr bwMode="auto">
            <a:xfrm>
              <a:off x="2836" y="729"/>
              <a:ext cx="22" cy="18"/>
            </a:xfrm>
            <a:custGeom>
              <a:avLst/>
              <a:gdLst>
                <a:gd name="T0" fmla="*/ 9 w 24"/>
                <a:gd name="T1" fmla="*/ 0 h 19"/>
                <a:gd name="T2" fmla="*/ 0 w 24"/>
                <a:gd name="T3" fmla="*/ 8 h 19"/>
                <a:gd name="T4" fmla="*/ 7 w 24"/>
                <a:gd name="T5" fmla="*/ 15 h 19"/>
                <a:gd name="T6" fmla="*/ 24 w 24"/>
                <a:gd name="T7" fmla="*/ 19 h 19"/>
                <a:gd name="T8" fmla="*/ 13 w 24"/>
                <a:gd name="T9" fmla="*/ 8 h 19"/>
                <a:gd name="T10" fmla="*/ 9 w 24"/>
                <a:gd name="T11" fmla="*/ 0 h 19"/>
              </a:gdLst>
              <a:ahLst/>
              <a:cxnLst>
                <a:cxn ang="0">
                  <a:pos x="T0" y="T1"/>
                </a:cxn>
                <a:cxn ang="0">
                  <a:pos x="T2" y="T3"/>
                </a:cxn>
                <a:cxn ang="0">
                  <a:pos x="T4" y="T5"/>
                </a:cxn>
                <a:cxn ang="0">
                  <a:pos x="T6" y="T7"/>
                </a:cxn>
                <a:cxn ang="0">
                  <a:pos x="T8" y="T9"/>
                </a:cxn>
                <a:cxn ang="0">
                  <a:pos x="T10" y="T11"/>
                </a:cxn>
              </a:cxnLst>
              <a:rect l="0" t="0" r="r" b="b"/>
              <a:pathLst>
                <a:path w="24" h="19">
                  <a:moveTo>
                    <a:pt x="9" y="0"/>
                  </a:moveTo>
                  <a:lnTo>
                    <a:pt x="0" y="8"/>
                  </a:lnTo>
                  <a:lnTo>
                    <a:pt x="7" y="15"/>
                  </a:lnTo>
                  <a:lnTo>
                    <a:pt x="24" y="19"/>
                  </a:lnTo>
                  <a:lnTo>
                    <a:pt x="13" y="8"/>
                  </a:lnTo>
                  <a:lnTo>
                    <a:pt x="9"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61" name="Freeform 51">
              <a:extLst>
                <a:ext uri="{FF2B5EF4-FFF2-40B4-BE49-F238E27FC236}">
                  <a16:creationId xmlns:a16="http://schemas.microsoft.com/office/drawing/2014/main" id="{70277061-0C9E-4747-9B04-CEA9BBF14013}"/>
                </a:ext>
              </a:extLst>
            </p:cNvPr>
            <p:cNvSpPr>
              <a:spLocks/>
            </p:cNvSpPr>
            <p:nvPr/>
          </p:nvSpPr>
          <p:spPr bwMode="auto">
            <a:xfrm>
              <a:off x="2909" y="614"/>
              <a:ext cx="18" cy="11"/>
            </a:xfrm>
            <a:custGeom>
              <a:avLst/>
              <a:gdLst>
                <a:gd name="T0" fmla="*/ 0 w 20"/>
                <a:gd name="T1" fmla="*/ 0 h 12"/>
                <a:gd name="T2" fmla="*/ 0 w 20"/>
                <a:gd name="T3" fmla="*/ 12 h 12"/>
                <a:gd name="T4" fmla="*/ 10 w 20"/>
                <a:gd name="T5" fmla="*/ 12 h 12"/>
                <a:gd name="T6" fmla="*/ 20 w 20"/>
                <a:gd name="T7" fmla="*/ 3 h 12"/>
                <a:gd name="T8" fmla="*/ 0 w 20"/>
                <a:gd name="T9" fmla="*/ 0 h 12"/>
              </a:gdLst>
              <a:ahLst/>
              <a:cxnLst>
                <a:cxn ang="0">
                  <a:pos x="T0" y="T1"/>
                </a:cxn>
                <a:cxn ang="0">
                  <a:pos x="T2" y="T3"/>
                </a:cxn>
                <a:cxn ang="0">
                  <a:pos x="T4" y="T5"/>
                </a:cxn>
                <a:cxn ang="0">
                  <a:pos x="T6" y="T7"/>
                </a:cxn>
                <a:cxn ang="0">
                  <a:pos x="T8" y="T9"/>
                </a:cxn>
              </a:cxnLst>
              <a:rect l="0" t="0" r="r" b="b"/>
              <a:pathLst>
                <a:path w="20" h="12">
                  <a:moveTo>
                    <a:pt x="0" y="0"/>
                  </a:moveTo>
                  <a:lnTo>
                    <a:pt x="0" y="12"/>
                  </a:lnTo>
                  <a:lnTo>
                    <a:pt x="10" y="12"/>
                  </a:lnTo>
                  <a:lnTo>
                    <a:pt x="20" y="3"/>
                  </a:lnTo>
                  <a:lnTo>
                    <a:pt x="0"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Freeform 52">
              <a:extLst>
                <a:ext uri="{FF2B5EF4-FFF2-40B4-BE49-F238E27FC236}">
                  <a16:creationId xmlns:a16="http://schemas.microsoft.com/office/drawing/2014/main" id="{F22F9E1E-C22A-44E8-8555-10DE8D8A6C53}"/>
                </a:ext>
              </a:extLst>
            </p:cNvPr>
            <p:cNvSpPr>
              <a:spLocks/>
            </p:cNvSpPr>
            <p:nvPr/>
          </p:nvSpPr>
          <p:spPr bwMode="auto">
            <a:xfrm>
              <a:off x="1239" y="1732"/>
              <a:ext cx="726" cy="687"/>
            </a:xfrm>
            <a:custGeom>
              <a:avLst/>
              <a:gdLst>
                <a:gd name="T0" fmla="*/ 594 w 797"/>
                <a:gd name="T1" fmla="*/ 158 h 754"/>
                <a:gd name="T2" fmla="*/ 590 w 797"/>
                <a:gd name="T3" fmla="*/ 77 h 754"/>
                <a:gd name="T4" fmla="*/ 515 w 797"/>
                <a:gd name="T5" fmla="*/ 73 h 754"/>
                <a:gd name="T6" fmla="*/ 406 w 797"/>
                <a:gd name="T7" fmla="*/ 64 h 754"/>
                <a:gd name="T8" fmla="*/ 392 w 797"/>
                <a:gd name="T9" fmla="*/ 150 h 754"/>
                <a:gd name="T10" fmla="*/ 329 w 797"/>
                <a:gd name="T11" fmla="*/ 120 h 754"/>
                <a:gd name="T12" fmla="*/ 291 w 797"/>
                <a:gd name="T13" fmla="*/ 0 h 754"/>
                <a:gd name="T14" fmla="*/ 247 w 797"/>
                <a:gd name="T15" fmla="*/ 46 h 754"/>
                <a:gd name="T16" fmla="*/ 255 w 797"/>
                <a:gd name="T17" fmla="*/ 124 h 754"/>
                <a:gd name="T18" fmla="*/ 167 w 797"/>
                <a:gd name="T19" fmla="*/ 92 h 754"/>
                <a:gd name="T20" fmla="*/ 136 w 797"/>
                <a:gd name="T21" fmla="*/ 106 h 754"/>
                <a:gd name="T22" fmla="*/ 113 w 797"/>
                <a:gd name="T23" fmla="*/ 108 h 754"/>
                <a:gd name="T24" fmla="*/ 90 w 797"/>
                <a:gd name="T25" fmla="*/ 155 h 754"/>
                <a:gd name="T26" fmla="*/ 105 w 797"/>
                <a:gd name="T27" fmla="*/ 227 h 754"/>
                <a:gd name="T28" fmla="*/ 76 w 797"/>
                <a:gd name="T29" fmla="*/ 278 h 754"/>
                <a:gd name="T30" fmla="*/ 37 w 797"/>
                <a:gd name="T31" fmla="*/ 326 h 754"/>
                <a:gd name="T32" fmla="*/ 10 w 797"/>
                <a:gd name="T33" fmla="*/ 390 h 754"/>
                <a:gd name="T34" fmla="*/ 22 w 797"/>
                <a:gd name="T35" fmla="*/ 445 h 754"/>
                <a:gd name="T36" fmla="*/ 47 w 797"/>
                <a:gd name="T37" fmla="*/ 485 h 754"/>
                <a:gd name="T38" fmla="*/ 81 w 797"/>
                <a:gd name="T39" fmla="*/ 502 h 754"/>
                <a:gd name="T40" fmla="*/ 123 w 797"/>
                <a:gd name="T41" fmla="*/ 529 h 754"/>
                <a:gd name="T42" fmla="*/ 168 w 797"/>
                <a:gd name="T43" fmla="*/ 547 h 754"/>
                <a:gd name="T44" fmla="*/ 199 w 797"/>
                <a:gd name="T45" fmla="*/ 586 h 754"/>
                <a:gd name="T46" fmla="*/ 233 w 797"/>
                <a:gd name="T47" fmla="*/ 603 h 754"/>
                <a:gd name="T48" fmla="*/ 257 w 797"/>
                <a:gd name="T49" fmla="*/ 598 h 754"/>
                <a:gd name="T50" fmla="*/ 274 w 797"/>
                <a:gd name="T51" fmla="*/ 624 h 754"/>
                <a:gd name="T52" fmla="*/ 299 w 797"/>
                <a:gd name="T53" fmla="*/ 652 h 754"/>
                <a:gd name="T54" fmla="*/ 331 w 797"/>
                <a:gd name="T55" fmla="*/ 633 h 754"/>
                <a:gd name="T56" fmla="*/ 345 w 797"/>
                <a:gd name="T57" fmla="*/ 670 h 754"/>
                <a:gd name="T58" fmla="*/ 370 w 797"/>
                <a:gd name="T59" fmla="*/ 683 h 754"/>
                <a:gd name="T60" fmla="*/ 380 w 797"/>
                <a:gd name="T61" fmla="*/ 710 h 754"/>
                <a:gd name="T62" fmla="*/ 411 w 797"/>
                <a:gd name="T63" fmla="*/ 713 h 754"/>
                <a:gd name="T64" fmla="*/ 424 w 797"/>
                <a:gd name="T65" fmla="*/ 745 h 754"/>
                <a:gd name="T66" fmla="*/ 451 w 797"/>
                <a:gd name="T67" fmla="*/ 738 h 754"/>
                <a:gd name="T68" fmla="*/ 485 w 797"/>
                <a:gd name="T69" fmla="*/ 751 h 754"/>
                <a:gd name="T70" fmla="*/ 523 w 797"/>
                <a:gd name="T71" fmla="*/ 731 h 754"/>
                <a:gd name="T72" fmla="*/ 529 w 797"/>
                <a:gd name="T73" fmla="*/ 687 h 754"/>
                <a:gd name="T74" fmla="*/ 567 w 797"/>
                <a:gd name="T75" fmla="*/ 653 h 754"/>
                <a:gd name="T76" fmla="*/ 612 w 797"/>
                <a:gd name="T77" fmla="*/ 615 h 754"/>
                <a:gd name="T78" fmla="*/ 586 w 797"/>
                <a:gd name="T79" fmla="*/ 593 h 754"/>
                <a:gd name="T80" fmla="*/ 549 w 797"/>
                <a:gd name="T81" fmla="*/ 588 h 754"/>
                <a:gd name="T82" fmla="*/ 522 w 797"/>
                <a:gd name="T83" fmla="*/ 618 h 754"/>
                <a:gd name="T84" fmla="*/ 485 w 797"/>
                <a:gd name="T85" fmla="*/ 597 h 754"/>
                <a:gd name="T86" fmla="*/ 496 w 797"/>
                <a:gd name="T87" fmla="*/ 552 h 754"/>
                <a:gd name="T88" fmla="*/ 522 w 797"/>
                <a:gd name="T89" fmla="*/ 529 h 754"/>
                <a:gd name="T90" fmla="*/ 541 w 797"/>
                <a:gd name="T91" fmla="*/ 501 h 754"/>
                <a:gd name="T92" fmla="*/ 554 w 797"/>
                <a:gd name="T93" fmla="*/ 461 h 754"/>
                <a:gd name="T94" fmla="*/ 545 w 797"/>
                <a:gd name="T95" fmla="*/ 410 h 754"/>
                <a:gd name="T96" fmla="*/ 528 w 797"/>
                <a:gd name="T97" fmla="*/ 357 h 754"/>
                <a:gd name="T98" fmla="*/ 579 w 797"/>
                <a:gd name="T99" fmla="*/ 376 h 754"/>
                <a:gd name="T100" fmla="*/ 631 w 797"/>
                <a:gd name="T101" fmla="*/ 403 h 754"/>
                <a:gd name="T102" fmla="*/ 670 w 797"/>
                <a:gd name="T103" fmla="*/ 436 h 754"/>
                <a:gd name="T104" fmla="*/ 719 w 797"/>
                <a:gd name="T105" fmla="*/ 442 h 754"/>
                <a:gd name="T106" fmla="*/ 755 w 797"/>
                <a:gd name="T107" fmla="*/ 463 h 754"/>
                <a:gd name="T108" fmla="*/ 768 w 797"/>
                <a:gd name="T109" fmla="*/ 422 h 754"/>
                <a:gd name="T110" fmla="*/ 766 w 797"/>
                <a:gd name="T111" fmla="*/ 374 h 754"/>
                <a:gd name="T112" fmla="*/ 757 w 797"/>
                <a:gd name="T113" fmla="*/ 337 h 754"/>
                <a:gd name="T114" fmla="*/ 776 w 797"/>
                <a:gd name="T115" fmla="*/ 309 h 754"/>
                <a:gd name="T116" fmla="*/ 787 w 797"/>
                <a:gd name="T117" fmla="*/ 264 h 754"/>
                <a:gd name="T118" fmla="*/ 737 w 797"/>
                <a:gd name="T119" fmla="*/ 269 h 754"/>
                <a:gd name="T120" fmla="*/ 697 w 797"/>
                <a:gd name="T121" fmla="*/ 234 h 754"/>
                <a:gd name="T122" fmla="*/ 660 w 797"/>
                <a:gd name="T123" fmla="*/ 177 h 754"/>
                <a:gd name="T124" fmla="*/ 633 w 797"/>
                <a:gd name="T125" fmla="*/ 11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7" h="754">
                  <a:moveTo>
                    <a:pt x="633" y="115"/>
                  </a:moveTo>
                  <a:lnTo>
                    <a:pt x="610" y="138"/>
                  </a:lnTo>
                  <a:lnTo>
                    <a:pt x="594" y="158"/>
                  </a:lnTo>
                  <a:lnTo>
                    <a:pt x="594" y="129"/>
                  </a:lnTo>
                  <a:lnTo>
                    <a:pt x="612" y="111"/>
                  </a:lnTo>
                  <a:lnTo>
                    <a:pt x="590" y="77"/>
                  </a:lnTo>
                  <a:lnTo>
                    <a:pt x="575" y="62"/>
                  </a:lnTo>
                  <a:lnTo>
                    <a:pt x="551" y="62"/>
                  </a:lnTo>
                  <a:lnTo>
                    <a:pt x="515" y="73"/>
                  </a:lnTo>
                  <a:lnTo>
                    <a:pt x="484" y="56"/>
                  </a:lnTo>
                  <a:lnTo>
                    <a:pt x="446" y="70"/>
                  </a:lnTo>
                  <a:lnTo>
                    <a:pt x="406" y="64"/>
                  </a:lnTo>
                  <a:lnTo>
                    <a:pt x="405" y="110"/>
                  </a:lnTo>
                  <a:lnTo>
                    <a:pt x="383" y="128"/>
                  </a:lnTo>
                  <a:lnTo>
                    <a:pt x="392" y="150"/>
                  </a:lnTo>
                  <a:lnTo>
                    <a:pt x="381" y="161"/>
                  </a:lnTo>
                  <a:lnTo>
                    <a:pt x="343" y="150"/>
                  </a:lnTo>
                  <a:lnTo>
                    <a:pt x="329" y="120"/>
                  </a:lnTo>
                  <a:lnTo>
                    <a:pt x="306" y="97"/>
                  </a:lnTo>
                  <a:lnTo>
                    <a:pt x="299" y="59"/>
                  </a:lnTo>
                  <a:lnTo>
                    <a:pt x="291" y="0"/>
                  </a:lnTo>
                  <a:lnTo>
                    <a:pt x="269" y="0"/>
                  </a:lnTo>
                  <a:lnTo>
                    <a:pt x="247" y="24"/>
                  </a:lnTo>
                  <a:lnTo>
                    <a:pt x="247" y="46"/>
                  </a:lnTo>
                  <a:lnTo>
                    <a:pt x="244" y="74"/>
                  </a:lnTo>
                  <a:lnTo>
                    <a:pt x="261" y="91"/>
                  </a:lnTo>
                  <a:lnTo>
                    <a:pt x="255" y="124"/>
                  </a:lnTo>
                  <a:lnTo>
                    <a:pt x="222" y="147"/>
                  </a:lnTo>
                  <a:lnTo>
                    <a:pt x="194" y="119"/>
                  </a:lnTo>
                  <a:lnTo>
                    <a:pt x="167" y="92"/>
                  </a:lnTo>
                  <a:lnTo>
                    <a:pt x="160" y="100"/>
                  </a:lnTo>
                  <a:lnTo>
                    <a:pt x="150" y="115"/>
                  </a:lnTo>
                  <a:lnTo>
                    <a:pt x="136" y="106"/>
                  </a:lnTo>
                  <a:lnTo>
                    <a:pt x="130" y="112"/>
                  </a:lnTo>
                  <a:lnTo>
                    <a:pt x="121" y="99"/>
                  </a:lnTo>
                  <a:lnTo>
                    <a:pt x="113" y="108"/>
                  </a:lnTo>
                  <a:lnTo>
                    <a:pt x="114" y="128"/>
                  </a:lnTo>
                  <a:lnTo>
                    <a:pt x="106" y="147"/>
                  </a:lnTo>
                  <a:lnTo>
                    <a:pt x="90" y="155"/>
                  </a:lnTo>
                  <a:lnTo>
                    <a:pt x="84" y="170"/>
                  </a:lnTo>
                  <a:lnTo>
                    <a:pt x="80" y="202"/>
                  </a:lnTo>
                  <a:lnTo>
                    <a:pt x="105" y="227"/>
                  </a:lnTo>
                  <a:lnTo>
                    <a:pt x="95" y="254"/>
                  </a:lnTo>
                  <a:lnTo>
                    <a:pt x="74" y="260"/>
                  </a:lnTo>
                  <a:lnTo>
                    <a:pt x="76" y="278"/>
                  </a:lnTo>
                  <a:lnTo>
                    <a:pt x="72" y="298"/>
                  </a:lnTo>
                  <a:lnTo>
                    <a:pt x="46" y="324"/>
                  </a:lnTo>
                  <a:lnTo>
                    <a:pt x="37" y="326"/>
                  </a:lnTo>
                  <a:lnTo>
                    <a:pt x="27" y="338"/>
                  </a:lnTo>
                  <a:lnTo>
                    <a:pt x="7" y="377"/>
                  </a:lnTo>
                  <a:lnTo>
                    <a:pt x="10" y="390"/>
                  </a:lnTo>
                  <a:lnTo>
                    <a:pt x="0" y="400"/>
                  </a:lnTo>
                  <a:lnTo>
                    <a:pt x="7" y="436"/>
                  </a:lnTo>
                  <a:lnTo>
                    <a:pt x="22" y="445"/>
                  </a:lnTo>
                  <a:lnTo>
                    <a:pt x="22" y="461"/>
                  </a:lnTo>
                  <a:lnTo>
                    <a:pt x="42" y="472"/>
                  </a:lnTo>
                  <a:lnTo>
                    <a:pt x="47" y="485"/>
                  </a:lnTo>
                  <a:lnTo>
                    <a:pt x="55" y="490"/>
                  </a:lnTo>
                  <a:lnTo>
                    <a:pt x="68" y="502"/>
                  </a:lnTo>
                  <a:lnTo>
                    <a:pt x="81" y="502"/>
                  </a:lnTo>
                  <a:lnTo>
                    <a:pt x="92" y="513"/>
                  </a:lnTo>
                  <a:lnTo>
                    <a:pt x="97" y="528"/>
                  </a:lnTo>
                  <a:lnTo>
                    <a:pt x="123" y="529"/>
                  </a:lnTo>
                  <a:lnTo>
                    <a:pt x="142" y="534"/>
                  </a:lnTo>
                  <a:lnTo>
                    <a:pt x="151" y="543"/>
                  </a:lnTo>
                  <a:lnTo>
                    <a:pt x="168" y="547"/>
                  </a:lnTo>
                  <a:lnTo>
                    <a:pt x="174" y="564"/>
                  </a:lnTo>
                  <a:lnTo>
                    <a:pt x="189" y="579"/>
                  </a:lnTo>
                  <a:lnTo>
                    <a:pt x="199" y="586"/>
                  </a:lnTo>
                  <a:lnTo>
                    <a:pt x="199" y="599"/>
                  </a:lnTo>
                  <a:lnTo>
                    <a:pt x="211" y="603"/>
                  </a:lnTo>
                  <a:lnTo>
                    <a:pt x="233" y="603"/>
                  </a:lnTo>
                  <a:lnTo>
                    <a:pt x="233" y="595"/>
                  </a:lnTo>
                  <a:lnTo>
                    <a:pt x="243" y="598"/>
                  </a:lnTo>
                  <a:lnTo>
                    <a:pt x="257" y="598"/>
                  </a:lnTo>
                  <a:lnTo>
                    <a:pt x="257" y="615"/>
                  </a:lnTo>
                  <a:lnTo>
                    <a:pt x="266" y="624"/>
                  </a:lnTo>
                  <a:lnTo>
                    <a:pt x="274" y="624"/>
                  </a:lnTo>
                  <a:lnTo>
                    <a:pt x="274" y="635"/>
                  </a:lnTo>
                  <a:lnTo>
                    <a:pt x="289" y="642"/>
                  </a:lnTo>
                  <a:lnTo>
                    <a:pt x="299" y="652"/>
                  </a:lnTo>
                  <a:lnTo>
                    <a:pt x="313" y="639"/>
                  </a:lnTo>
                  <a:lnTo>
                    <a:pt x="317" y="627"/>
                  </a:lnTo>
                  <a:lnTo>
                    <a:pt x="331" y="633"/>
                  </a:lnTo>
                  <a:lnTo>
                    <a:pt x="341" y="650"/>
                  </a:lnTo>
                  <a:lnTo>
                    <a:pt x="330" y="661"/>
                  </a:lnTo>
                  <a:lnTo>
                    <a:pt x="345" y="670"/>
                  </a:lnTo>
                  <a:lnTo>
                    <a:pt x="345" y="678"/>
                  </a:lnTo>
                  <a:lnTo>
                    <a:pt x="356" y="678"/>
                  </a:lnTo>
                  <a:lnTo>
                    <a:pt x="370" y="683"/>
                  </a:lnTo>
                  <a:lnTo>
                    <a:pt x="364" y="690"/>
                  </a:lnTo>
                  <a:lnTo>
                    <a:pt x="372" y="702"/>
                  </a:lnTo>
                  <a:lnTo>
                    <a:pt x="380" y="710"/>
                  </a:lnTo>
                  <a:lnTo>
                    <a:pt x="394" y="698"/>
                  </a:lnTo>
                  <a:lnTo>
                    <a:pt x="404" y="702"/>
                  </a:lnTo>
                  <a:lnTo>
                    <a:pt x="411" y="713"/>
                  </a:lnTo>
                  <a:lnTo>
                    <a:pt x="416" y="718"/>
                  </a:lnTo>
                  <a:lnTo>
                    <a:pt x="429" y="731"/>
                  </a:lnTo>
                  <a:lnTo>
                    <a:pt x="424" y="745"/>
                  </a:lnTo>
                  <a:lnTo>
                    <a:pt x="436" y="751"/>
                  </a:lnTo>
                  <a:lnTo>
                    <a:pt x="452" y="747"/>
                  </a:lnTo>
                  <a:lnTo>
                    <a:pt x="451" y="738"/>
                  </a:lnTo>
                  <a:lnTo>
                    <a:pt x="462" y="741"/>
                  </a:lnTo>
                  <a:lnTo>
                    <a:pt x="483" y="741"/>
                  </a:lnTo>
                  <a:lnTo>
                    <a:pt x="485" y="751"/>
                  </a:lnTo>
                  <a:lnTo>
                    <a:pt x="498" y="754"/>
                  </a:lnTo>
                  <a:lnTo>
                    <a:pt x="510" y="741"/>
                  </a:lnTo>
                  <a:lnTo>
                    <a:pt x="523" y="731"/>
                  </a:lnTo>
                  <a:lnTo>
                    <a:pt x="534" y="712"/>
                  </a:lnTo>
                  <a:lnTo>
                    <a:pt x="519" y="697"/>
                  </a:lnTo>
                  <a:lnTo>
                    <a:pt x="529" y="687"/>
                  </a:lnTo>
                  <a:lnTo>
                    <a:pt x="545" y="678"/>
                  </a:lnTo>
                  <a:lnTo>
                    <a:pt x="547" y="666"/>
                  </a:lnTo>
                  <a:lnTo>
                    <a:pt x="567" y="653"/>
                  </a:lnTo>
                  <a:lnTo>
                    <a:pt x="584" y="636"/>
                  </a:lnTo>
                  <a:lnTo>
                    <a:pt x="596" y="631"/>
                  </a:lnTo>
                  <a:lnTo>
                    <a:pt x="612" y="615"/>
                  </a:lnTo>
                  <a:lnTo>
                    <a:pt x="601" y="604"/>
                  </a:lnTo>
                  <a:lnTo>
                    <a:pt x="599" y="586"/>
                  </a:lnTo>
                  <a:lnTo>
                    <a:pt x="586" y="593"/>
                  </a:lnTo>
                  <a:lnTo>
                    <a:pt x="578" y="584"/>
                  </a:lnTo>
                  <a:lnTo>
                    <a:pt x="566" y="584"/>
                  </a:lnTo>
                  <a:lnTo>
                    <a:pt x="549" y="588"/>
                  </a:lnTo>
                  <a:lnTo>
                    <a:pt x="542" y="605"/>
                  </a:lnTo>
                  <a:lnTo>
                    <a:pt x="534" y="601"/>
                  </a:lnTo>
                  <a:lnTo>
                    <a:pt x="522" y="618"/>
                  </a:lnTo>
                  <a:lnTo>
                    <a:pt x="511" y="607"/>
                  </a:lnTo>
                  <a:lnTo>
                    <a:pt x="498" y="603"/>
                  </a:lnTo>
                  <a:lnTo>
                    <a:pt x="485" y="597"/>
                  </a:lnTo>
                  <a:lnTo>
                    <a:pt x="483" y="574"/>
                  </a:lnTo>
                  <a:lnTo>
                    <a:pt x="498" y="566"/>
                  </a:lnTo>
                  <a:lnTo>
                    <a:pt x="496" y="552"/>
                  </a:lnTo>
                  <a:lnTo>
                    <a:pt x="502" y="546"/>
                  </a:lnTo>
                  <a:lnTo>
                    <a:pt x="507" y="533"/>
                  </a:lnTo>
                  <a:lnTo>
                    <a:pt x="522" y="529"/>
                  </a:lnTo>
                  <a:lnTo>
                    <a:pt x="540" y="534"/>
                  </a:lnTo>
                  <a:lnTo>
                    <a:pt x="543" y="521"/>
                  </a:lnTo>
                  <a:lnTo>
                    <a:pt x="541" y="501"/>
                  </a:lnTo>
                  <a:lnTo>
                    <a:pt x="531" y="492"/>
                  </a:lnTo>
                  <a:lnTo>
                    <a:pt x="536" y="472"/>
                  </a:lnTo>
                  <a:lnTo>
                    <a:pt x="554" y="461"/>
                  </a:lnTo>
                  <a:lnTo>
                    <a:pt x="554" y="442"/>
                  </a:lnTo>
                  <a:lnTo>
                    <a:pt x="559" y="424"/>
                  </a:lnTo>
                  <a:lnTo>
                    <a:pt x="545" y="410"/>
                  </a:lnTo>
                  <a:lnTo>
                    <a:pt x="532" y="390"/>
                  </a:lnTo>
                  <a:lnTo>
                    <a:pt x="532" y="375"/>
                  </a:lnTo>
                  <a:lnTo>
                    <a:pt x="528" y="357"/>
                  </a:lnTo>
                  <a:lnTo>
                    <a:pt x="545" y="357"/>
                  </a:lnTo>
                  <a:lnTo>
                    <a:pt x="563" y="371"/>
                  </a:lnTo>
                  <a:lnTo>
                    <a:pt x="579" y="376"/>
                  </a:lnTo>
                  <a:lnTo>
                    <a:pt x="590" y="387"/>
                  </a:lnTo>
                  <a:lnTo>
                    <a:pt x="612" y="392"/>
                  </a:lnTo>
                  <a:lnTo>
                    <a:pt x="631" y="403"/>
                  </a:lnTo>
                  <a:lnTo>
                    <a:pt x="652" y="424"/>
                  </a:lnTo>
                  <a:lnTo>
                    <a:pt x="655" y="444"/>
                  </a:lnTo>
                  <a:lnTo>
                    <a:pt x="670" y="436"/>
                  </a:lnTo>
                  <a:lnTo>
                    <a:pt x="688" y="429"/>
                  </a:lnTo>
                  <a:lnTo>
                    <a:pt x="702" y="438"/>
                  </a:lnTo>
                  <a:lnTo>
                    <a:pt x="719" y="442"/>
                  </a:lnTo>
                  <a:lnTo>
                    <a:pt x="735" y="455"/>
                  </a:lnTo>
                  <a:lnTo>
                    <a:pt x="747" y="455"/>
                  </a:lnTo>
                  <a:lnTo>
                    <a:pt x="755" y="463"/>
                  </a:lnTo>
                  <a:lnTo>
                    <a:pt x="766" y="452"/>
                  </a:lnTo>
                  <a:lnTo>
                    <a:pt x="778" y="431"/>
                  </a:lnTo>
                  <a:lnTo>
                    <a:pt x="768" y="422"/>
                  </a:lnTo>
                  <a:lnTo>
                    <a:pt x="764" y="404"/>
                  </a:lnTo>
                  <a:lnTo>
                    <a:pt x="773" y="386"/>
                  </a:lnTo>
                  <a:lnTo>
                    <a:pt x="766" y="374"/>
                  </a:lnTo>
                  <a:lnTo>
                    <a:pt x="752" y="359"/>
                  </a:lnTo>
                  <a:lnTo>
                    <a:pt x="746" y="348"/>
                  </a:lnTo>
                  <a:lnTo>
                    <a:pt x="757" y="337"/>
                  </a:lnTo>
                  <a:lnTo>
                    <a:pt x="767" y="327"/>
                  </a:lnTo>
                  <a:lnTo>
                    <a:pt x="767" y="318"/>
                  </a:lnTo>
                  <a:lnTo>
                    <a:pt x="776" y="309"/>
                  </a:lnTo>
                  <a:lnTo>
                    <a:pt x="783" y="289"/>
                  </a:lnTo>
                  <a:lnTo>
                    <a:pt x="797" y="275"/>
                  </a:lnTo>
                  <a:lnTo>
                    <a:pt x="787" y="264"/>
                  </a:lnTo>
                  <a:lnTo>
                    <a:pt x="762" y="253"/>
                  </a:lnTo>
                  <a:lnTo>
                    <a:pt x="759" y="261"/>
                  </a:lnTo>
                  <a:lnTo>
                    <a:pt x="737" y="269"/>
                  </a:lnTo>
                  <a:lnTo>
                    <a:pt x="724" y="264"/>
                  </a:lnTo>
                  <a:lnTo>
                    <a:pt x="709" y="246"/>
                  </a:lnTo>
                  <a:lnTo>
                    <a:pt x="697" y="234"/>
                  </a:lnTo>
                  <a:lnTo>
                    <a:pt x="692" y="212"/>
                  </a:lnTo>
                  <a:lnTo>
                    <a:pt x="672" y="192"/>
                  </a:lnTo>
                  <a:lnTo>
                    <a:pt x="660" y="177"/>
                  </a:lnTo>
                  <a:lnTo>
                    <a:pt x="653" y="149"/>
                  </a:lnTo>
                  <a:lnTo>
                    <a:pt x="643" y="128"/>
                  </a:lnTo>
                  <a:lnTo>
                    <a:pt x="633" y="115"/>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63" name="Freeform 53">
              <a:extLst>
                <a:ext uri="{FF2B5EF4-FFF2-40B4-BE49-F238E27FC236}">
                  <a16:creationId xmlns:a16="http://schemas.microsoft.com/office/drawing/2014/main" id="{BDDE0C2B-F538-4652-BC58-C223EE6A0808}"/>
                </a:ext>
              </a:extLst>
            </p:cNvPr>
            <p:cNvSpPr>
              <a:spLocks/>
            </p:cNvSpPr>
            <p:nvPr/>
          </p:nvSpPr>
          <p:spPr bwMode="auto">
            <a:xfrm>
              <a:off x="6475" y="2561"/>
              <a:ext cx="619" cy="677"/>
            </a:xfrm>
            <a:custGeom>
              <a:avLst/>
              <a:gdLst>
                <a:gd name="T0" fmla="*/ 7 w 680"/>
                <a:gd name="T1" fmla="*/ 36 h 743"/>
                <a:gd name="T2" fmla="*/ 0 w 680"/>
                <a:gd name="T3" fmla="*/ 0 h 743"/>
                <a:gd name="T4" fmla="*/ 44 w 680"/>
                <a:gd name="T5" fmla="*/ 15 h 743"/>
                <a:gd name="T6" fmla="*/ 68 w 680"/>
                <a:gd name="T7" fmla="*/ 49 h 743"/>
                <a:gd name="T8" fmla="*/ 103 w 680"/>
                <a:gd name="T9" fmla="*/ 73 h 743"/>
                <a:gd name="T10" fmla="*/ 151 w 680"/>
                <a:gd name="T11" fmla="*/ 93 h 743"/>
                <a:gd name="T12" fmla="*/ 176 w 680"/>
                <a:gd name="T13" fmla="*/ 142 h 743"/>
                <a:gd name="T14" fmla="*/ 227 w 680"/>
                <a:gd name="T15" fmla="*/ 194 h 743"/>
                <a:gd name="T16" fmla="*/ 277 w 680"/>
                <a:gd name="T17" fmla="*/ 211 h 743"/>
                <a:gd name="T18" fmla="*/ 344 w 680"/>
                <a:gd name="T19" fmla="*/ 257 h 743"/>
                <a:gd name="T20" fmla="*/ 401 w 680"/>
                <a:gd name="T21" fmla="*/ 296 h 743"/>
                <a:gd name="T22" fmla="*/ 448 w 680"/>
                <a:gd name="T23" fmla="*/ 327 h 743"/>
                <a:gd name="T24" fmla="*/ 475 w 680"/>
                <a:gd name="T25" fmla="*/ 354 h 743"/>
                <a:gd name="T26" fmla="*/ 442 w 680"/>
                <a:gd name="T27" fmla="*/ 372 h 743"/>
                <a:gd name="T28" fmla="*/ 430 w 680"/>
                <a:gd name="T29" fmla="*/ 396 h 743"/>
                <a:gd name="T30" fmla="*/ 425 w 680"/>
                <a:gd name="T31" fmla="*/ 426 h 743"/>
                <a:gd name="T32" fmla="*/ 459 w 680"/>
                <a:gd name="T33" fmla="*/ 479 h 743"/>
                <a:gd name="T34" fmla="*/ 475 w 680"/>
                <a:gd name="T35" fmla="*/ 529 h 743"/>
                <a:gd name="T36" fmla="*/ 516 w 680"/>
                <a:gd name="T37" fmla="*/ 564 h 743"/>
                <a:gd name="T38" fmla="*/ 563 w 680"/>
                <a:gd name="T39" fmla="*/ 581 h 743"/>
                <a:gd name="T40" fmla="*/ 592 w 680"/>
                <a:gd name="T41" fmla="*/ 602 h 743"/>
                <a:gd name="T42" fmla="*/ 632 w 680"/>
                <a:gd name="T43" fmla="*/ 588 h 743"/>
                <a:gd name="T44" fmla="*/ 674 w 680"/>
                <a:gd name="T45" fmla="*/ 624 h 743"/>
                <a:gd name="T46" fmla="*/ 638 w 680"/>
                <a:gd name="T47" fmla="*/ 623 h 743"/>
                <a:gd name="T48" fmla="*/ 596 w 680"/>
                <a:gd name="T49" fmla="*/ 636 h 743"/>
                <a:gd name="T50" fmla="*/ 593 w 680"/>
                <a:gd name="T51" fmla="*/ 681 h 743"/>
                <a:gd name="T52" fmla="*/ 625 w 680"/>
                <a:gd name="T53" fmla="*/ 729 h 743"/>
                <a:gd name="T54" fmla="*/ 592 w 680"/>
                <a:gd name="T55" fmla="*/ 725 h 743"/>
                <a:gd name="T56" fmla="*/ 539 w 680"/>
                <a:gd name="T57" fmla="*/ 674 h 743"/>
                <a:gd name="T58" fmla="*/ 516 w 680"/>
                <a:gd name="T59" fmla="*/ 630 h 743"/>
                <a:gd name="T60" fmla="*/ 480 w 680"/>
                <a:gd name="T61" fmla="*/ 590 h 743"/>
                <a:gd name="T62" fmla="*/ 440 w 680"/>
                <a:gd name="T63" fmla="*/ 534 h 743"/>
                <a:gd name="T64" fmla="*/ 394 w 680"/>
                <a:gd name="T65" fmla="*/ 513 h 743"/>
                <a:gd name="T66" fmla="*/ 333 w 680"/>
                <a:gd name="T67" fmla="*/ 415 h 743"/>
                <a:gd name="T68" fmla="*/ 271 w 680"/>
                <a:gd name="T69" fmla="*/ 353 h 743"/>
                <a:gd name="T70" fmla="*/ 230 w 680"/>
                <a:gd name="T71" fmla="*/ 293 h 743"/>
                <a:gd name="T72" fmla="*/ 153 w 680"/>
                <a:gd name="T73" fmla="*/ 260 h 743"/>
                <a:gd name="T74" fmla="*/ 106 w 680"/>
                <a:gd name="T75" fmla="*/ 220 h 743"/>
                <a:gd name="T76" fmla="*/ 77 w 680"/>
                <a:gd name="T77" fmla="*/ 174 h 743"/>
                <a:gd name="T78" fmla="*/ 29 w 680"/>
                <a:gd name="T79" fmla="*/ 135 h 743"/>
                <a:gd name="T80" fmla="*/ 37 w 680"/>
                <a:gd name="T81" fmla="*/ 95 h 743"/>
                <a:gd name="T82" fmla="*/ 68 w 680"/>
                <a:gd name="T83" fmla="*/ 80 h 743"/>
                <a:gd name="T84" fmla="*/ 53 w 680"/>
                <a:gd name="T85" fmla="*/ 57 h 743"/>
                <a:gd name="T86" fmla="*/ 16 w 680"/>
                <a:gd name="T87" fmla="*/ 3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0" h="743">
                  <a:moveTo>
                    <a:pt x="16" y="34"/>
                  </a:moveTo>
                  <a:lnTo>
                    <a:pt x="7" y="36"/>
                  </a:lnTo>
                  <a:lnTo>
                    <a:pt x="0" y="17"/>
                  </a:lnTo>
                  <a:lnTo>
                    <a:pt x="0" y="0"/>
                  </a:lnTo>
                  <a:lnTo>
                    <a:pt x="29" y="8"/>
                  </a:lnTo>
                  <a:lnTo>
                    <a:pt x="44" y="15"/>
                  </a:lnTo>
                  <a:lnTo>
                    <a:pt x="52" y="33"/>
                  </a:lnTo>
                  <a:lnTo>
                    <a:pt x="68" y="49"/>
                  </a:lnTo>
                  <a:lnTo>
                    <a:pt x="96" y="54"/>
                  </a:lnTo>
                  <a:lnTo>
                    <a:pt x="103" y="73"/>
                  </a:lnTo>
                  <a:lnTo>
                    <a:pt x="134" y="93"/>
                  </a:lnTo>
                  <a:lnTo>
                    <a:pt x="151" y="93"/>
                  </a:lnTo>
                  <a:lnTo>
                    <a:pt x="165" y="112"/>
                  </a:lnTo>
                  <a:lnTo>
                    <a:pt x="176" y="142"/>
                  </a:lnTo>
                  <a:lnTo>
                    <a:pt x="193" y="160"/>
                  </a:lnTo>
                  <a:lnTo>
                    <a:pt x="227" y="194"/>
                  </a:lnTo>
                  <a:lnTo>
                    <a:pt x="248" y="200"/>
                  </a:lnTo>
                  <a:lnTo>
                    <a:pt x="277" y="211"/>
                  </a:lnTo>
                  <a:lnTo>
                    <a:pt x="306" y="236"/>
                  </a:lnTo>
                  <a:lnTo>
                    <a:pt x="344" y="257"/>
                  </a:lnTo>
                  <a:lnTo>
                    <a:pt x="369" y="279"/>
                  </a:lnTo>
                  <a:lnTo>
                    <a:pt x="401" y="296"/>
                  </a:lnTo>
                  <a:lnTo>
                    <a:pt x="430" y="313"/>
                  </a:lnTo>
                  <a:lnTo>
                    <a:pt x="448" y="327"/>
                  </a:lnTo>
                  <a:lnTo>
                    <a:pt x="479" y="340"/>
                  </a:lnTo>
                  <a:lnTo>
                    <a:pt x="475" y="354"/>
                  </a:lnTo>
                  <a:lnTo>
                    <a:pt x="463" y="366"/>
                  </a:lnTo>
                  <a:lnTo>
                    <a:pt x="442" y="372"/>
                  </a:lnTo>
                  <a:lnTo>
                    <a:pt x="425" y="372"/>
                  </a:lnTo>
                  <a:lnTo>
                    <a:pt x="430" y="396"/>
                  </a:lnTo>
                  <a:lnTo>
                    <a:pt x="425" y="413"/>
                  </a:lnTo>
                  <a:lnTo>
                    <a:pt x="425" y="426"/>
                  </a:lnTo>
                  <a:lnTo>
                    <a:pt x="444" y="456"/>
                  </a:lnTo>
                  <a:cubicBezTo>
                    <a:pt x="444" y="456"/>
                    <a:pt x="462" y="476"/>
                    <a:pt x="459" y="479"/>
                  </a:cubicBezTo>
                  <a:cubicBezTo>
                    <a:pt x="456" y="483"/>
                    <a:pt x="460" y="514"/>
                    <a:pt x="460" y="514"/>
                  </a:cubicBezTo>
                  <a:lnTo>
                    <a:pt x="475" y="529"/>
                  </a:lnTo>
                  <a:lnTo>
                    <a:pt x="497" y="552"/>
                  </a:lnTo>
                  <a:lnTo>
                    <a:pt x="516" y="564"/>
                  </a:lnTo>
                  <a:lnTo>
                    <a:pt x="546" y="564"/>
                  </a:lnTo>
                  <a:lnTo>
                    <a:pt x="563" y="581"/>
                  </a:lnTo>
                  <a:lnTo>
                    <a:pt x="582" y="581"/>
                  </a:lnTo>
                  <a:lnTo>
                    <a:pt x="592" y="602"/>
                  </a:lnTo>
                  <a:lnTo>
                    <a:pt x="617" y="603"/>
                  </a:lnTo>
                  <a:lnTo>
                    <a:pt x="632" y="588"/>
                  </a:lnTo>
                  <a:lnTo>
                    <a:pt x="658" y="603"/>
                  </a:lnTo>
                  <a:lnTo>
                    <a:pt x="674" y="624"/>
                  </a:lnTo>
                  <a:cubicBezTo>
                    <a:pt x="674" y="624"/>
                    <a:pt x="680" y="637"/>
                    <a:pt x="674" y="637"/>
                  </a:cubicBezTo>
                  <a:cubicBezTo>
                    <a:pt x="669" y="637"/>
                    <a:pt x="638" y="623"/>
                    <a:pt x="638" y="623"/>
                  </a:cubicBezTo>
                  <a:lnTo>
                    <a:pt x="625" y="636"/>
                  </a:lnTo>
                  <a:lnTo>
                    <a:pt x="596" y="636"/>
                  </a:lnTo>
                  <a:lnTo>
                    <a:pt x="587" y="659"/>
                  </a:lnTo>
                  <a:lnTo>
                    <a:pt x="593" y="681"/>
                  </a:lnTo>
                  <a:lnTo>
                    <a:pt x="611" y="699"/>
                  </a:lnTo>
                  <a:lnTo>
                    <a:pt x="625" y="729"/>
                  </a:lnTo>
                  <a:lnTo>
                    <a:pt x="607" y="743"/>
                  </a:lnTo>
                  <a:lnTo>
                    <a:pt x="592" y="725"/>
                  </a:lnTo>
                  <a:lnTo>
                    <a:pt x="573" y="706"/>
                  </a:lnTo>
                  <a:lnTo>
                    <a:pt x="539" y="674"/>
                  </a:lnTo>
                  <a:lnTo>
                    <a:pt x="539" y="653"/>
                  </a:lnTo>
                  <a:lnTo>
                    <a:pt x="516" y="630"/>
                  </a:lnTo>
                  <a:lnTo>
                    <a:pt x="495" y="609"/>
                  </a:lnTo>
                  <a:lnTo>
                    <a:pt x="480" y="590"/>
                  </a:lnTo>
                  <a:lnTo>
                    <a:pt x="462" y="555"/>
                  </a:lnTo>
                  <a:lnTo>
                    <a:pt x="440" y="534"/>
                  </a:lnTo>
                  <a:lnTo>
                    <a:pt x="416" y="520"/>
                  </a:lnTo>
                  <a:lnTo>
                    <a:pt x="394" y="513"/>
                  </a:lnTo>
                  <a:lnTo>
                    <a:pt x="374" y="473"/>
                  </a:lnTo>
                  <a:lnTo>
                    <a:pt x="333" y="415"/>
                  </a:lnTo>
                  <a:lnTo>
                    <a:pt x="299" y="381"/>
                  </a:lnTo>
                  <a:lnTo>
                    <a:pt x="271" y="353"/>
                  </a:lnTo>
                  <a:lnTo>
                    <a:pt x="246" y="319"/>
                  </a:lnTo>
                  <a:lnTo>
                    <a:pt x="230" y="293"/>
                  </a:lnTo>
                  <a:lnTo>
                    <a:pt x="187" y="274"/>
                  </a:lnTo>
                  <a:lnTo>
                    <a:pt x="153" y="260"/>
                  </a:lnTo>
                  <a:lnTo>
                    <a:pt x="133" y="257"/>
                  </a:lnTo>
                  <a:lnTo>
                    <a:pt x="106" y="220"/>
                  </a:lnTo>
                  <a:lnTo>
                    <a:pt x="106" y="203"/>
                  </a:lnTo>
                  <a:lnTo>
                    <a:pt x="77" y="174"/>
                  </a:lnTo>
                  <a:lnTo>
                    <a:pt x="61" y="145"/>
                  </a:lnTo>
                  <a:lnTo>
                    <a:pt x="29" y="135"/>
                  </a:lnTo>
                  <a:lnTo>
                    <a:pt x="37" y="112"/>
                  </a:lnTo>
                  <a:lnTo>
                    <a:pt x="37" y="95"/>
                  </a:lnTo>
                  <a:lnTo>
                    <a:pt x="63" y="103"/>
                  </a:lnTo>
                  <a:lnTo>
                    <a:pt x="68" y="80"/>
                  </a:lnTo>
                  <a:lnTo>
                    <a:pt x="53" y="65"/>
                  </a:lnTo>
                  <a:lnTo>
                    <a:pt x="53" y="57"/>
                  </a:lnTo>
                  <a:lnTo>
                    <a:pt x="38" y="42"/>
                  </a:lnTo>
                  <a:lnTo>
                    <a:pt x="16" y="34"/>
                  </a:lnTo>
                  <a:close/>
                </a:path>
              </a:pathLst>
            </a:custGeom>
            <a:solidFill>
              <a:schemeClr val="accent1">
                <a:lumMod val="60000"/>
                <a:lumOff val="4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64" name="Freeform 54">
              <a:extLst>
                <a:ext uri="{FF2B5EF4-FFF2-40B4-BE49-F238E27FC236}">
                  <a16:creationId xmlns:a16="http://schemas.microsoft.com/office/drawing/2014/main" id="{A2070303-2EE2-4B96-A98D-45B353211E8A}"/>
                </a:ext>
              </a:extLst>
            </p:cNvPr>
            <p:cNvSpPr>
              <a:spLocks/>
            </p:cNvSpPr>
            <p:nvPr/>
          </p:nvSpPr>
          <p:spPr bwMode="auto">
            <a:xfrm>
              <a:off x="7357" y="3125"/>
              <a:ext cx="21" cy="48"/>
            </a:xfrm>
            <a:custGeom>
              <a:avLst/>
              <a:gdLst>
                <a:gd name="T0" fmla="*/ 0 w 23"/>
                <a:gd name="T1" fmla="*/ 4 h 53"/>
                <a:gd name="T2" fmla="*/ 5 w 23"/>
                <a:gd name="T3" fmla="*/ 27 h 53"/>
                <a:gd name="T4" fmla="*/ 7 w 23"/>
                <a:gd name="T5" fmla="*/ 50 h 53"/>
                <a:gd name="T6" fmla="*/ 16 w 23"/>
                <a:gd name="T7" fmla="*/ 53 h 53"/>
                <a:gd name="T8" fmla="*/ 16 w 23"/>
                <a:gd name="T9" fmla="*/ 35 h 53"/>
                <a:gd name="T10" fmla="*/ 23 w 23"/>
                <a:gd name="T11" fmla="*/ 20 h 53"/>
                <a:gd name="T12" fmla="*/ 23 w 23"/>
                <a:gd name="T13" fmla="*/ 0 h 53"/>
                <a:gd name="T14" fmla="*/ 0 w 23"/>
                <a:gd name="T15" fmla="*/ 4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3">
                  <a:moveTo>
                    <a:pt x="0" y="4"/>
                  </a:moveTo>
                  <a:lnTo>
                    <a:pt x="5" y="27"/>
                  </a:lnTo>
                  <a:lnTo>
                    <a:pt x="7" y="50"/>
                  </a:lnTo>
                  <a:lnTo>
                    <a:pt x="16" y="53"/>
                  </a:lnTo>
                  <a:lnTo>
                    <a:pt x="16" y="35"/>
                  </a:lnTo>
                  <a:lnTo>
                    <a:pt x="23" y="20"/>
                  </a:lnTo>
                  <a:lnTo>
                    <a:pt x="23" y="0"/>
                  </a:lnTo>
                  <a:lnTo>
                    <a:pt x="0" y="4"/>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65" name="Freeform 55">
              <a:extLst>
                <a:ext uri="{FF2B5EF4-FFF2-40B4-BE49-F238E27FC236}">
                  <a16:creationId xmlns:a16="http://schemas.microsoft.com/office/drawing/2014/main" id="{B3655099-5D98-4B00-BD44-BB29DA6B4789}"/>
                </a:ext>
              </a:extLst>
            </p:cNvPr>
            <p:cNvSpPr>
              <a:spLocks/>
            </p:cNvSpPr>
            <p:nvPr/>
          </p:nvSpPr>
          <p:spPr bwMode="auto">
            <a:xfrm>
              <a:off x="7428" y="3140"/>
              <a:ext cx="13" cy="16"/>
            </a:xfrm>
            <a:custGeom>
              <a:avLst/>
              <a:gdLst>
                <a:gd name="T0" fmla="*/ 0 w 15"/>
                <a:gd name="T1" fmla="*/ 0 h 18"/>
                <a:gd name="T2" fmla="*/ 0 w 15"/>
                <a:gd name="T3" fmla="*/ 10 h 18"/>
                <a:gd name="T4" fmla="*/ 15 w 15"/>
                <a:gd name="T5" fmla="*/ 18 h 18"/>
                <a:gd name="T6" fmla="*/ 15 w 15"/>
                <a:gd name="T7" fmla="*/ 1 h 18"/>
                <a:gd name="T8" fmla="*/ 0 w 15"/>
                <a:gd name="T9" fmla="*/ 0 h 18"/>
              </a:gdLst>
              <a:ahLst/>
              <a:cxnLst>
                <a:cxn ang="0">
                  <a:pos x="T0" y="T1"/>
                </a:cxn>
                <a:cxn ang="0">
                  <a:pos x="T2" y="T3"/>
                </a:cxn>
                <a:cxn ang="0">
                  <a:pos x="T4" y="T5"/>
                </a:cxn>
                <a:cxn ang="0">
                  <a:pos x="T6" y="T7"/>
                </a:cxn>
                <a:cxn ang="0">
                  <a:pos x="T8" y="T9"/>
                </a:cxn>
              </a:cxnLst>
              <a:rect l="0" t="0" r="r" b="b"/>
              <a:pathLst>
                <a:path w="15" h="18">
                  <a:moveTo>
                    <a:pt x="0" y="0"/>
                  </a:moveTo>
                  <a:lnTo>
                    <a:pt x="0" y="10"/>
                  </a:lnTo>
                  <a:lnTo>
                    <a:pt x="15" y="18"/>
                  </a:lnTo>
                  <a:lnTo>
                    <a:pt x="15" y="1"/>
                  </a:lnTo>
                  <a:lnTo>
                    <a:pt x="0"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66" name="Freeform 56">
              <a:extLst>
                <a:ext uri="{FF2B5EF4-FFF2-40B4-BE49-F238E27FC236}">
                  <a16:creationId xmlns:a16="http://schemas.microsoft.com/office/drawing/2014/main" id="{0C21C847-5887-42E3-A586-D55B7047C307}"/>
                </a:ext>
              </a:extLst>
            </p:cNvPr>
            <p:cNvSpPr>
              <a:spLocks/>
            </p:cNvSpPr>
            <p:nvPr/>
          </p:nvSpPr>
          <p:spPr bwMode="auto">
            <a:xfrm>
              <a:off x="7383" y="2972"/>
              <a:ext cx="25" cy="90"/>
            </a:xfrm>
            <a:custGeom>
              <a:avLst/>
              <a:gdLst>
                <a:gd name="T0" fmla="*/ 3 w 27"/>
                <a:gd name="T1" fmla="*/ 93 h 98"/>
                <a:gd name="T2" fmla="*/ 17 w 27"/>
                <a:gd name="T3" fmla="*/ 98 h 98"/>
                <a:gd name="T4" fmla="*/ 21 w 27"/>
                <a:gd name="T5" fmla="*/ 80 h 98"/>
                <a:gd name="T6" fmla="*/ 14 w 27"/>
                <a:gd name="T7" fmla="*/ 44 h 98"/>
                <a:gd name="T8" fmla="*/ 27 w 27"/>
                <a:gd name="T9" fmla="*/ 32 h 98"/>
                <a:gd name="T10" fmla="*/ 24 w 27"/>
                <a:gd name="T11" fmla="*/ 6 h 98"/>
                <a:gd name="T12" fmla="*/ 5 w 27"/>
                <a:gd name="T13" fmla="*/ 0 h 98"/>
                <a:gd name="T14" fmla="*/ 0 w 27"/>
                <a:gd name="T15" fmla="*/ 30 h 98"/>
                <a:gd name="T16" fmla="*/ 7 w 27"/>
                <a:gd name="T17" fmla="*/ 37 h 98"/>
                <a:gd name="T18" fmla="*/ 1 w 27"/>
                <a:gd name="T19" fmla="*/ 59 h 98"/>
                <a:gd name="T20" fmla="*/ 3 w 27"/>
                <a:gd name="T21"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98">
                  <a:moveTo>
                    <a:pt x="3" y="93"/>
                  </a:moveTo>
                  <a:lnTo>
                    <a:pt x="17" y="98"/>
                  </a:lnTo>
                  <a:lnTo>
                    <a:pt x="21" y="80"/>
                  </a:lnTo>
                  <a:lnTo>
                    <a:pt x="14" y="44"/>
                  </a:lnTo>
                  <a:lnTo>
                    <a:pt x="27" y="32"/>
                  </a:lnTo>
                  <a:lnTo>
                    <a:pt x="24" y="6"/>
                  </a:lnTo>
                  <a:lnTo>
                    <a:pt x="5" y="0"/>
                  </a:lnTo>
                  <a:lnTo>
                    <a:pt x="0" y="30"/>
                  </a:lnTo>
                  <a:lnTo>
                    <a:pt x="7" y="37"/>
                  </a:lnTo>
                  <a:lnTo>
                    <a:pt x="1" y="59"/>
                  </a:lnTo>
                  <a:lnTo>
                    <a:pt x="3" y="93"/>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67" name="Freeform 57">
              <a:extLst>
                <a:ext uri="{FF2B5EF4-FFF2-40B4-BE49-F238E27FC236}">
                  <a16:creationId xmlns:a16="http://schemas.microsoft.com/office/drawing/2014/main" id="{BEA1C802-1321-442F-B80E-6C0E624EB65F}"/>
                </a:ext>
              </a:extLst>
            </p:cNvPr>
            <p:cNvSpPr>
              <a:spLocks/>
            </p:cNvSpPr>
            <p:nvPr/>
          </p:nvSpPr>
          <p:spPr bwMode="auto">
            <a:xfrm>
              <a:off x="7411" y="2921"/>
              <a:ext cx="13" cy="23"/>
            </a:xfrm>
            <a:custGeom>
              <a:avLst/>
              <a:gdLst>
                <a:gd name="T0" fmla="*/ 6 w 14"/>
                <a:gd name="T1" fmla="*/ 0 h 25"/>
                <a:gd name="T2" fmla="*/ 0 w 14"/>
                <a:gd name="T3" fmla="*/ 6 h 25"/>
                <a:gd name="T4" fmla="*/ 5 w 14"/>
                <a:gd name="T5" fmla="*/ 25 h 25"/>
                <a:gd name="T6" fmla="*/ 14 w 14"/>
                <a:gd name="T7" fmla="*/ 11 h 25"/>
                <a:gd name="T8" fmla="*/ 6 w 14"/>
                <a:gd name="T9" fmla="*/ 0 h 25"/>
              </a:gdLst>
              <a:ahLst/>
              <a:cxnLst>
                <a:cxn ang="0">
                  <a:pos x="T0" y="T1"/>
                </a:cxn>
                <a:cxn ang="0">
                  <a:pos x="T2" y="T3"/>
                </a:cxn>
                <a:cxn ang="0">
                  <a:pos x="T4" y="T5"/>
                </a:cxn>
                <a:cxn ang="0">
                  <a:pos x="T6" y="T7"/>
                </a:cxn>
                <a:cxn ang="0">
                  <a:pos x="T8" y="T9"/>
                </a:cxn>
              </a:cxnLst>
              <a:rect l="0" t="0" r="r" b="b"/>
              <a:pathLst>
                <a:path w="14" h="25">
                  <a:moveTo>
                    <a:pt x="6" y="0"/>
                  </a:moveTo>
                  <a:lnTo>
                    <a:pt x="0" y="6"/>
                  </a:lnTo>
                  <a:lnTo>
                    <a:pt x="5" y="25"/>
                  </a:lnTo>
                  <a:lnTo>
                    <a:pt x="14" y="11"/>
                  </a:lnTo>
                  <a:lnTo>
                    <a:pt x="6"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68" name="Freeform 58">
              <a:extLst>
                <a:ext uri="{FF2B5EF4-FFF2-40B4-BE49-F238E27FC236}">
                  <a16:creationId xmlns:a16="http://schemas.microsoft.com/office/drawing/2014/main" id="{5B6E236F-D281-4128-918C-CF6E5BC2E03B}"/>
                </a:ext>
              </a:extLst>
            </p:cNvPr>
            <p:cNvSpPr>
              <a:spLocks/>
            </p:cNvSpPr>
            <p:nvPr/>
          </p:nvSpPr>
          <p:spPr bwMode="auto">
            <a:xfrm>
              <a:off x="7427" y="2785"/>
              <a:ext cx="22" cy="77"/>
            </a:xfrm>
            <a:custGeom>
              <a:avLst/>
              <a:gdLst>
                <a:gd name="T0" fmla="*/ 2 w 25"/>
                <a:gd name="T1" fmla="*/ 81 h 85"/>
                <a:gd name="T2" fmla="*/ 8 w 25"/>
                <a:gd name="T3" fmla="*/ 52 h 85"/>
                <a:gd name="T4" fmla="*/ 0 w 25"/>
                <a:gd name="T5" fmla="*/ 34 h 85"/>
                <a:gd name="T6" fmla="*/ 5 w 25"/>
                <a:gd name="T7" fmla="*/ 15 h 85"/>
                <a:gd name="T8" fmla="*/ 20 w 25"/>
                <a:gd name="T9" fmla="*/ 0 h 85"/>
                <a:gd name="T10" fmla="*/ 24 w 25"/>
                <a:gd name="T11" fmla="*/ 20 h 85"/>
                <a:gd name="T12" fmla="*/ 20 w 25"/>
                <a:gd name="T13" fmla="*/ 42 h 85"/>
                <a:gd name="T14" fmla="*/ 25 w 25"/>
                <a:gd name="T15" fmla="*/ 67 h 85"/>
                <a:gd name="T16" fmla="*/ 17 w 25"/>
                <a:gd name="T17" fmla="*/ 85 h 85"/>
                <a:gd name="T18" fmla="*/ 2 w 25"/>
                <a:gd name="T19"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85">
                  <a:moveTo>
                    <a:pt x="2" y="81"/>
                  </a:moveTo>
                  <a:lnTo>
                    <a:pt x="8" y="52"/>
                  </a:lnTo>
                  <a:lnTo>
                    <a:pt x="0" y="34"/>
                  </a:lnTo>
                  <a:lnTo>
                    <a:pt x="5" y="15"/>
                  </a:lnTo>
                  <a:lnTo>
                    <a:pt x="20" y="0"/>
                  </a:lnTo>
                  <a:lnTo>
                    <a:pt x="24" y="20"/>
                  </a:lnTo>
                  <a:lnTo>
                    <a:pt x="20" y="42"/>
                  </a:lnTo>
                  <a:lnTo>
                    <a:pt x="25" y="67"/>
                  </a:lnTo>
                  <a:lnTo>
                    <a:pt x="17" y="85"/>
                  </a:lnTo>
                  <a:lnTo>
                    <a:pt x="2" y="81"/>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69" name="Freeform 59">
              <a:extLst>
                <a:ext uri="{FF2B5EF4-FFF2-40B4-BE49-F238E27FC236}">
                  <a16:creationId xmlns:a16="http://schemas.microsoft.com/office/drawing/2014/main" id="{669A7CDE-D05F-4F2F-B434-1C59434A6748}"/>
                </a:ext>
              </a:extLst>
            </p:cNvPr>
            <p:cNvSpPr>
              <a:spLocks/>
            </p:cNvSpPr>
            <p:nvPr/>
          </p:nvSpPr>
          <p:spPr bwMode="auto">
            <a:xfrm>
              <a:off x="7442" y="2629"/>
              <a:ext cx="15" cy="42"/>
            </a:xfrm>
            <a:custGeom>
              <a:avLst/>
              <a:gdLst>
                <a:gd name="T0" fmla="*/ 0 w 16"/>
                <a:gd name="T1" fmla="*/ 1 h 46"/>
                <a:gd name="T2" fmla="*/ 0 w 16"/>
                <a:gd name="T3" fmla="*/ 26 h 46"/>
                <a:gd name="T4" fmla="*/ 0 w 16"/>
                <a:gd name="T5" fmla="*/ 46 h 46"/>
                <a:gd name="T6" fmla="*/ 16 w 16"/>
                <a:gd name="T7" fmla="*/ 46 h 46"/>
                <a:gd name="T8" fmla="*/ 11 w 16"/>
                <a:gd name="T9" fmla="*/ 27 h 46"/>
                <a:gd name="T10" fmla="*/ 11 w 16"/>
                <a:gd name="T11" fmla="*/ 14 h 46"/>
                <a:gd name="T12" fmla="*/ 11 w 16"/>
                <a:gd name="T13" fmla="*/ 0 h 46"/>
                <a:gd name="T14" fmla="*/ 0 w 16"/>
                <a:gd name="T15" fmla="*/ 1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6">
                  <a:moveTo>
                    <a:pt x="0" y="1"/>
                  </a:moveTo>
                  <a:lnTo>
                    <a:pt x="0" y="26"/>
                  </a:lnTo>
                  <a:lnTo>
                    <a:pt x="0" y="46"/>
                  </a:lnTo>
                  <a:lnTo>
                    <a:pt x="16" y="46"/>
                  </a:lnTo>
                  <a:lnTo>
                    <a:pt x="11" y="27"/>
                  </a:lnTo>
                  <a:lnTo>
                    <a:pt x="11" y="14"/>
                  </a:lnTo>
                  <a:lnTo>
                    <a:pt x="11" y="0"/>
                  </a:lnTo>
                  <a:lnTo>
                    <a:pt x="0" y="1"/>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70" name="Freeform 60">
              <a:extLst>
                <a:ext uri="{FF2B5EF4-FFF2-40B4-BE49-F238E27FC236}">
                  <a16:creationId xmlns:a16="http://schemas.microsoft.com/office/drawing/2014/main" id="{A8A58363-6309-4941-A28C-AE19E0304535}"/>
                </a:ext>
              </a:extLst>
            </p:cNvPr>
            <p:cNvSpPr>
              <a:spLocks/>
            </p:cNvSpPr>
            <p:nvPr/>
          </p:nvSpPr>
          <p:spPr bwMode="auto">
            <a:xfrm>
              <a:off x="6314" y="719"/>
              <a:ext cx="1002" cy="1424"/>
            </a:xfrm>
            <a:custGeom>
              <a:avLst/>
              <a:gdLst>
                <a:gd name="T0" fmla="*/ 698 w 1100"/>
                <a:gd name="T1" fmla="*/ 1366 h 1563"/>
                <a:gd name="T2" fmla="*/ 817 w 1100"/>
                <a:gd name="T3" fmla="*/ 1424 h 1563"/>
                <a:gd name="T4" fmla="*/ 979 w 1100"/>
                <a:gd name="T5" fmla="*/ 1512 h 1563"/>
                <a:gd name="T6" fmla="*/ 1086 w 1100"/>
                <a:gd name="T7" fmla="*/ 1543 h 1563"/>
                <a:gd name="T8" fmla="*/ 1081 w 1100"/>
                <a:gd name="T9" fmla="*/ 1447 h 1563"/>
                <a:gd name="T10" fmla="*/ 995 w 1100"/>
                <a:gd name="T11" fmla="*/ 1339 h 1563"/>
                <a:gd name="T12" fmla="*/ 1021 w 1100"/>
                <a:gd name="T13" fmla="*/ 1241 h 1563"/>
                <a:gd name="T14" fmla="*/ 949 w 1100"/>
                <a:gd name="T15" fmla="*/ 1197 h 1563"/>
                <a:gd name="T16" fmla="*/ 949 w 1100"/>
                <a:gd name="T17" fmla="*/ 1061 h 1563"/>
                <a:gd name="T18" fmla="*/ 885 w 1100"/>
                <a:gd name="T19" fmla="*/ 1012 h 1563"/>
                <a:gd name="T20" fmla="*/ 807 w 1100"/>
                <a:gd name="T21" fmla="*/ 910 h 1563"/>
                <a:gd name="T22" fmla="*/ 797 w 1100"/>
                <a:gd name="T23" fmla="*/ 852 h 1563"/>
                <a:gd name="T24" fmla="*/ 709 w 1100"/>
                <a:gd name="T25" fmla="*/ 805 h 1563"/>
                <a:gd name="T26" fmla="*/ 654 w 1100"/>
                <a:gd name="T27" fmla="*/ 814 h 1563"/>
                <a:gd name="T28" fmla="*/ 570 w 1100"/>
                <a:gd name="T29" fmla="*/ 796 h 1563"/>
                <a:gd name="T30" fmla="*/ 518 w 1100"/>
                <a:gd name="T31" fmla="*/ 687 h 1563"/>
                <a:gd name="T32" fmla="*/ 497 w 1100"/>
                <a:gd name="T33" fmla="*/ 591 h 1563"/>
                <a:gd name="T34" fmla="*/ 513 w 1100"/>
                <a:gd name="T35" fmla="*/ 531 h 1563"/>
                <a:gd name="T36" fmla="*/ 557 w 1100"/>
                <a:gd name="T37" fmla="*/ 522 h 1563"/>
                <a:gd name="T38" fmla="*/ 545 w 1100"/>
                <a:gd name="T39" fmla="*/ 411 h 1563"/>
                <a:gd name="T40" fmla="*/ 608 w 1100"/>
                <a:gd name="T41" fmla="*/ 308 h 1563"/>
                <a:gd name="T42" fmla="*/ 617 w 1100"/>
                <a:gd name="T43" fmla="*/ 261 h 1563"/>
                <a:gd name="T44" fmla="*/ 566 w 1100"/>
                <a:gd name="T45" fmla="*/ 109 h 1563"/>
                <a:gd name="T46" fmla="*/ 524 w 1100"/>
                <a:gd name="T47" fmla="*/ 20 h 1563"/>
                <a:gd name="T48" fmla="*/ 460 w 1100"/>
                <a:gd name="T49" fmla="*/ 45 h 1563"/>
                <a:gd name="T50" fmla="*/ 429 w 1100"/>
                <a:gd name="T51" fmla="*/ 165 h 1563"/>
                <a:gd name="T52" fmla="*/ 360 w 1100"/>
                <a:gd name="T53" fmla="*/ 200 h 1563"/>
                <a:gd name="T54" fmla="*/ 284 w 1100"/>
                <a:gd name="T55" fmla="*/ 232 h 1563"/>
                <a:gd name="T56" fmla="*/ 241 w 1100"/>
                <a:gd name="T57" fmla="*/ 158 h 1563"/>
                <a:gd name="T58" fmla="*/ 156 w 1100"/>
                <a:gd name="T59" fmla="*/ 184 h 1563"/>
                <a:gd name="T60" fmla="*/ 107 w 1100"/>
                <a:gd name="T61" fmla="*/ 225 h 1563"/>
                <a:gd name="T62" fmla="*/ 62 w 1100"/>
                <a:gd name="T63" fmla="*/ 283 h 1563"/>
                <a:gd name="T64" fmla="*/ 12 w 1100"/>
                <a:gd name="T65" fmla="*/ 337 h 1563"/>
                <a:gd name="T66" fmla="*/ 43 w 1100"/>
                <a:gd name="T67" fmla="*/ 398 h 1563"/>
                <a:gd name="T68" fmla="*/ 77 w 1100"/>
                <a:gd name="T69" fmla="*/ 451 h 1563"/>
                <a:gd name="T70" fmla="*/ 144 w 1100"/>
                <a:gd name="T71" fmla="*/ 497 h 1563"/>
                <a:gd name="T72" fmla="*/ 202 w 1100"/>
                <a:gd name="T73" fmla="*/ 526 h 1563"/>
                <a:gd name="T74" fmla="*/ 224 w 1100"/>
                <a:gd name="T75" fmla="*/ 582 h 1563"/>
                <a:gd name="T76" fmla="*/ 253 w 1100"/>
                <a:gd name="T77" fmla="*/ 595 h 1563"/>
                <a:gd name="T78" fmla="*/ 307 w 1100"/>
                <a:gd name="T79" fmla="*/ 565 h 1563"/>
                <a:gd name="T80" fmla="*/ 221 w 1100"/>
                <a:gd name="T81" fmla="*/ 506 h 1563"/>
                <a:gd name="T82" fmla="*/ 277 w 1100"/>
                <a:gd name="T83" fmla="*/ 422 h 1563"/>
                <a:gd name="T84" fmla="*/ 288 w 1100"/>
                <a:gd name="T85" fmla="*/ 501 h 1563"/>
                <a:gd name="T86" fmla="*/ 355 w 1100"/>
                <a:gd name="T87" fmla="*/ 545 h 1563"/>
                <a:gd name="T88" fmla="*/ 387 w 1100"/>
                <a:gd name="T89" fmla="*/ 634 h 1563"/>
                <a:gd name="T90" fmla="*/ 411 w 1100"/>
                <a:gd name="T91" fmla="*/ 753 h 1563"/>
                <a:gd name="T92" fmla="*/ 471 w 1100"/>
                <a:gd name="T93" fmla="*/ 901 h 1563"/>
                <a:gd name="T94" fmla="*/ 496 w 1100"/>
                <a:gd name="T95" fmla="*/ 1040 h 1563"/>
                <a:gd name="T96" fmla="*/ 477 w 1100"/>
                <a:gd name="T97" fmla="*/ 1104 h 1563"/>
                <a:gd name="T98" fmla="*/ 527 w 1100"/>
                <a:gd name="T99" fmla="*/ 1181 h 1563"/>
                <a:gd name="T100" fmla="*/ 609 w 1100"/>
                <a:gd name="T101" fmla="*/ 1292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0" h="1563">
                  <a:moveTo>
                    <a:pt x="609" y="1292"/>
                  </a:moveTo>
                  <a:cubicBezTo>
                    <a:pt x="609" y="1292"/>
                    <a:pt x="620" y="1317"/>
                    <a:pt x="626" y="1323"/>
                  </a:cubicBezTo>
                  <a:lnTo>
                    <a:pt x="661" y="1347"/>
                  </a:lnTo>
                  <a:lnTo>
                    <a:pt x="698" y="1366"/>
                  </a:lnTo>
                  <a:lnTo>
                    <a:pt x="754" y="1383"/>
                  </a:lnTo>
                  <a:lnTo>
                    <a:pt x="780" y="1388"/>
                  </a:lnTo>
                  <a:lnTo>
                    <a:pt x="803" y="1404"/>
                  </a:lnTo>
                  <a:lnTo>
                    <a:pt x="817" y="1424"/>
                  </a:lnTo>
                  <a:lnTo>
                    <a:pt x="867" y="1450"/>
                  </a:lnTo>
                  <a:lnTo>
                    <a:pt x="910" y="1468"/>
                  </a:lnTo>
                  <a:lnTo>
                    <a:pt x="956" y="1489"/>
                  </a:lnTo>
                  <a:lnTo>
                    <a:pt x="979" y="1512"/>
                  </a:lnTo>
                  <a:lnTo>
                    <a:pt x="1005" y="1512"/>
                  </a:lnTo>
                  <a:lnTo>
                    <a:pt x="1024" y="1531"/>
                  </a:lnTo>
                  <a:lnTo>
                    <a:pt x="1048" y="1543"/>
                  </a:lnTo>
                  <a:lnTo>
                    <a:pt x="1086" y="1543"/>
                  </a:lnTo>
                  <a:lnTo>
                    <a:pt x="1100" y="1563"/>
                  </a:lnTo>
                  <a:lnTo>
                    <a:pt x="1100" y="1537"/>
                  </a:lnTo>
                  <a:lnTo>
                    <a:pt x="1094" y="1502"/>
                  </a:lnTo>
                  <a:lnTo>
                    <a:pt x="1081" y="1447"/>
                  </a:lnTo>
                  <a:lnTo>
                    <a:pt x="1075" y="1405"/>
                  </a:lnTo>
                  <a:lnTo>
                    <a:pt x="1051" y="1382"/>
                  </a:lnTo>
                  <a:lnTo>
                    <a:pt x="1017" y="1348"/>
                  </a:lnTo>
                  <a:lnTo>
                    <a:pt x="995" y="1339"/>
                  </a:lnTo>
                  <a:lnTo>
                    <a:pt x="982" y="1292"/>
                  </a:lnTo>
                  <a:lnTo>
                    <a:pt x="992" y="1268"/>
                  </a:lnTo>
                  <a:lnTo>
                    <a:pt x="992" y="1245"/>
                  </a:lnTo>
                  <a:lnTo>
                    <a:pt x="1021" y="1241"/>
                  </a:lnTo>
                  <a:lnTo>
                    <a:pt x="1021" y="1225"/>
                  </a:lnTo>
                  <a:lnTo>
                    <a:pt x="983" y="1216"/>
                  </a:lnTo>
                  <a:lnTo>
                    <a:pt x="972" y="1205"/>
                  </a:lnTo>
                  <a:lnTo>
                    <a:pt x="949" y="1197"/>
                  </a:lnTo>
                  <a:lnTo>
                    <a:pt x="923" y="1156"/>
                  </a:lnTo>
                  <a:lnTo>
                    <a:pt x="914" y="1104"/>
                  </a:lnTo>
                  <a:lnTo>
                    <a:pt x="927" y="1076"/>
                  </a:lnTo>
                  <a:lnTo>
                    <a:pt x="949" y="1061"/>
                  </a:lnTo>
                  <a:lnTo>
                    <a:pt x="965" y="1051"/>
                  </a:lnTo>
                  <a:lnTo>
                    <a:pt x="956" y="1027"/>
                  </a:lnTo>
                  <a:lnTo>
                    <a:pt x="929" y="1007"/>
                  </a:lnTo>
                  <a:lnTo>
                    <a:pt x="885" y="1012"/>
                  </a:lnTo>
                  <a:lnTo>
                    <a:pt x="866" y="993"/>
                  </a:lnTo>
                  <a:lnTo>
                    <a:pt x="842" y="987"/>
                  </a:lnTo>
                  <a:lnTo>
                    <a:pt x="815" y="941"/>
                  </a:lnTo>
                  <a:lnTo>
                    <a:pt x="807" y="910"/>
                  </a:lnTo>
                  <a:lnTo>
                    <a:pt x="833" y="902"/>
                  </a:lnTo>
                  <a:lnTo>
                    <a:pt x="843" y="878"/>
                  </a:lnTo>
                  <a:lnTo>
                    <a:pt x="818" y="852"/>
                  </a:lnTo>
                  <a:lnTo>
                    <a:pt x="797" y="852"/>
                  </a:lnTo>
                  <a:lnTo>
                    <a:pt x="783" y="866"/>
                  </a:lnTo>
                  <a:lnTo>
                    <a:pt x="750" y="858"/>
                  </a:lnTo>
                  <a:lnTo>
                    <a:pt x="716" y="835"/>
                  </a:lnTo>
                  <a:lnTo>
                    <a:pt x="709" y="805"/>
                  </a:lnTo>
                  <a:lnTo>
                    <a:pt x="675" y="771"/>
                  </a:lnTo>
                  <a:lnTo>
                    <a:pt x="666" y="790"/>
                  </a:lnTo>
                  <a:lnTo>
                    <a:pt x="654" y="803"/>
                  </a:lnTo>
                  <a:lnTo>
                    <a:pt x="654" y="814"/>
                  </a:lnTo>
                  <a:lnTo>
                    <a:pt x="664" y="836"/>
                  </a:lnTo>
                  <a:lnTo>
                    <a:pt x="627" y="836"/>
                  </a:lnTo>
                  <a:lnTo>
                    <a:pt x="606" y="814"/>
                  </a:lnTo>
                  <a:lnTo>
                    <a:pt x="570" y="796"/>
                  </a:lnTo>
                  <a:lnTo>
                    <a:pt x="566" y="767"/>
                  </a:lnTo>
                  <a:lnTo>
                    <a:pt x="561" y="730"/>
                  </a:lnTo>
                  <a:lnTo>
                    <a:pt x="536" y="706"/>
                  </a:lnTo>
                  <a:lnTo>
                    <a:pt x="518" y="687"/>
                  </a:lnTo>
                  <a:lnTo>
                    <a:pt x="502" y="672"/>
                  </a:lnTo>
                  <a:lnTo>
                    <a:pt x="483" y="639"/>
                  </a:lnTo>
                  <a:lnTo>
                    <a:pt x="497" y="625"/>
                  </a:lnTo>
                  <a:lnTo>
                    <a:pt x="497" y="591"/>
                  </a:lnTo>
                  <a:lnTo>
                    <a:pt x="513" y="591"/>
                  </a:lnTo>
                  <a:lnTo>
                    <a:pt x="537" y="567"/>
                  </a:lnTo>
                  <a:lnTo>
                    <a:pt x="513" y="556"/>
                  </a:lnTo>
                  <a:lnTo>
                    <a:pt x="513" y="531"/>
                  </a:lnTo>
                  <a:lnTo>
                    <a:pt x="498" y="493"/>
                  </a:lnTo>
                  <a:lnTo>
                    <a:pt x="514" y="492"/>
                  </a:lnTo>
                  <a:lnTo>
                    <a:pt x="532" y="510"/>
                  </a:lnTo>
                  <a:lnTo>
                    <a:pt x="557" y="522"/>
                  </a:lnTo>
                  <a:lnTo>
                    <a:pt x="557" y="501"/>
                  </a:lnTo>
                  <a:lnTo>
                    <a:pt x="535" y="467"/>
                  </a:lnTo>
                  <a:lnTo>
                    <a:pt x="535" y="448"/>
                  </a:lnTo>
                  <a:lnTo>
                    <a:pt x="545" y="411"/>
                  </a:lnTo>
                  <a:lnTo>
                    <a:pt x="531" y="397"/>
                  </a:lnTo>
                  <a:lnTo>
                    <a:pt x="558" y="358"/>
                  </a:lnTo>
                  <a:lnTo>
                    <a:pt x="575" y="319"/>
                  </a:lnTo>
                  <a:lnTo>
                    <a:pt x="608" y="308"/>
                  </a:lnTo>
                  <a:lnTo>
                    <a:pt x="631" y="320"/>
                  </a:lnTo>
                  <a:lnTo>
                    <a:pt x="653" y="300"/>
                  </a:lnTo>
                  <a:lnTo>
                    <a:pt x="639" y="286"/>
                  </a:lnTo>
                  <a:lnTo>
                    <a:pt x="617" y="261"/>
                  </a:lnTo>
                  <a:lnTo>
                    <a:pt x="604" y="209"/>
                  </a:lnTo>
                  <a:lnTo>
                    <a:pt x="604" y="172"/>
                  </a:lnTo>
                  <a:lnTo>
                    <a:pt x="579" y="149"/>
                  </a:lnTo>
                  <a:lnTo>
                    <a:pt x="566" y="109"/>
                  </a:lnTo>
                  <a:lnTo>
                    <a:pt x="559" y="67"/>
                  </a:lnTo>
                  <a:lnTo>
                    <a:pt x="546" y="36"/>
                  </a:lnTo>
                  <a:lnTo>
                    <a:pt x="539" y="0"/>
                  </a:lnTo>
                  <a:lnTo>
                    <a:pt x="524" y="20"/>
                  </a:lnTo>
                  <a:lnTo>
                    <a:pt x="502" y="21"/>
                  </a:lnTo>
                  <a:lnTo>
                    <a:pt x="485" y="5"/>
                  </a:lnTo>
                  <a:lnTo>
                    <a:pt x="466" y="12"/>
                  </a:lnTo>
                  <a:lnTo>
                    <a:pt x="460" y="45"/>
                  </a:lnTo>
                  <a:lnTo>
                    <a:pt x="450" y="78"/>
                  </a:lnTo>
                  <a:lnTo>
                    <a:pt x="431" y="109"/>
                  </a:lnTo>
                  <a:cubicBezTo>
                    <a:pt x="431" y="109"/>
                    <a:pt x="442" y="120"/>
                    <a:pt x="442" y="126"/>
                  </a:cubicBezTo>
                  <a:cubicBezTo>
                    <a:pt x="442" y="131"/>
                    <a:pt x="429" y="165"/>
                    <a:pt x="429" y="165"/>
                  </a:cubicBezTo>
                  <a:lnTo>
                    <a:pt x="416" y="195"/>
                  </a:lnTo>
                  <a:lnTo>
                    <a:pt x="394" y="208"/>
                  </a:lnTo>
                  <a:lnTo>
                    <a:pt x="380" y="193"/>
                  </a:lnTo>
                  <a:lnTo>
                    <a:pt x="360" y="200"/>
                  </a:lnTo>
                  <a:lnTo>
                    <a:pt x="342" y="218"/>
                  </a:lnTo>
                  <a:lnTo>
                    <a:pt x="319" y="222"/>
                  </a:lnTo>
                  <a:lnTo>
                    <a:pt x="299" y="248"/>
                  </a:lnTo>
                  <a:lnTo>
                    <a:pt x="284" y="232"/>
                  </a:lnTo>
                  <a:lnTo>
                    <a:pt x="275" y="210"/>
                  </a:lnTo>
                  <a:lnTo>
                    <a:pt x="265" y="190"/>
                  </a:lnTo>
                  <a:lnTo>
                    <a:pt x="258" y="163"/>
                  </a:lnTo>
                  <a:lnTo>
                    <a:pt x="241" y="158"/>
                  </a:lnTo>
                  <a:lnTo>
                    <a:pt x="219" y="174"/>
                  </a:lnTo>
                  <a:lnTo>
                    <a:pt x="205" y="187"/>
                  </a:lnTo>
                  <a:lnTo>
                    <a:pt x="187" y="179"/>
                  </a:lnTo>
                  <a:lnTo>
                    <a:pt x="156" y="184"/>
                  </a:lnTo>
                  <a:lnTo>
                    <a:pt x="162" y="204"/>
                  </a:lnTo>
                  <a:lnTo>
                    <a:pt x="152" y="219"/>
                  </a:lnTo>
                  <a:lnTo>
                    <a:pt x="138" y="215"/>
                  </a:lnTo>
                  <a:lnTo>
                    <a:pt x="107" y="225"/>
                  </a:lnTo>
                  <a:lnTo>
                    <a:pt x="107" y="248"/>
                  </a:lnTo>
                  <a:lnTo>
                    <a:pt x="93" y="258"/>
                  </a:lnTo>
                  <a:lnTo>
                    <a:pt x="84" y="285"/>
                  </a:lnTo>
                  <a:lnTo>
                    <a:pt x="62" y="283"/>
                  </a:lnTo>
                  <a:lnTo>
                    <a:pt x="36" y="303"/>
                  </a:lnTo>
                  <a:lnTo>
                    <a:pt x="46" y="313"/>
                  </a:lnTo>
                  <a:lnTo>
                    <a:pt x="33" y="326"/>
                  </a:lnTo>
                  <a:lnTo>
                    <a:pt x="12" y="337"/>
                  </a:lnTo>
                  <a:lnTo>
                    <a:pt x="0" y="361"/>
                  </a:lnTo>
                  <a:lnTo>
                    <a:pt x="0" y="384"/>
                  </a:lnTo>
                  <a:lnTo>
                    <a:pt x="10" y="394"/>
                  </a:lnTo>
                  <a:lnTo>
                    <a:pt x="43" y="398"/>
                  </a:lnTo>
                  <a:lnTo>
                    <a:pt x="44" y="411"/>
                  </a:lnTo>
                  <a:lnTo>
                    <a:pt x="52" y="420"/>
                  </a:lnTo>
                  <a:lnTo>
                    <a:pt x="46" y="438"/>
                  </a:lnTo>
                  <a:lnTo>
                    <a:pt x="77" y="451"/>
                  </a:lnTo>
                  <a:lnTo>
                    <a:pt x="81" y="471"/>
                  </a:lnTo>
                  <a:lnTo>
                    <a:pt x="112" y="465"/>
                  </a:lnTo>
                  <a:lnTo>
                    <a:pt x="122" y="488"/>
                  </a:lnTo>
                  <a:lnTo>
                    <a:pt x="144" y="497"/>
                  </a:lnTo>
                  <a:cubicBezTo>
                    <a:pt x="144" y="497"/>
                    <a:pt x="144" y="511"/>
                    <a:pt x="144" y="515"/>
                  </a:cubicBezTo>
                  <a:cubicBezTo>
                    <a:pt x="144" y="519"/>
                    <a:pt x="161" y="531"/>
                    <a:pt x="161" y="531"/>
                  </a:cubicBezTo>
                  <a:lnTo>
                    <a:pt x="180" y="526"/>
                  </a:lnTo>
                  <a:lnTo>
                    <a:pt x="202" y="526"/>
                  </a:lnTo>
                  <a:lnTo>
                    <a:pt x="206" y="541"/>
                  </a:lnTo>
                  <a:lnTo>
                    <a:pt x="221" y="541"/>
                  </a:lnTo>
                  <a:lnTo>
                    <a:pt x="231" y="554"/>
                  </a:lnTo>
                  <a:lnTo>
                    <a:pt x="224" y="582"/>
                  </a:lnTo>
                  <a:lnTo>
                    <a:pt x="235" y="582"/>
                  </a:lnTo>
                  <a:lnTo>
                    <a:pt x="244" y="569"/>
                  </a:lnTo>
                  <a:lnTo>
                    <a:pt x="253" y="577"/>
                  </a:lnTo>
                  <a:lnTo>
                    <a:pt x="253" y="595"/>
                  </a:lnTo>
                  <a:lnTo>
                    <a:pt x="280" y="598"/>
                  </a:lnTo>
                  <a:lnTo>
                    <a:pt x="292" y="581"/>
                  </a:lnTo>
                  <a:lnTo>
                    <a:pt x="304" y="582"/>
                  </a:lnTo>
                  <a:lnTo>
                    <a:pt x="307" y="565"/>
                  </a:lnTo>
                  <a:lnTo>
                    <a:pt x="281" y="565"/>
                  </a:lnTo>
                  <a:lnTo>
                    <a:pt x="259" y="544"/>
                  </a:lnTo>
                  <a:lnTo>
                    <a:pt x="236" y="521"/>
                  </a:lnTo>
                  <a:lnTo>
                    <a:pt x="221" y="506"/>
                  </a:lnTo>
                  <a:lnTo>
                    <a:pt x="229" y="486"/>
                  </a:lnTo>
                  <a:lnTo>
                    <a:pt x="229" y="458"/>
                  </a:lnTo>
                  <a:lnTo>
                    <a:pt x="257" y="443"/>
                  </a:lnTo>
                  <a:lnTo>
                    <a:pt x="277" y="422"/>
                  </a:lnTo>
                  <a:lnTo>
                    <a:pt x="286" y="431"/>
                  </a:lnTo>
                  <a:lnTo>
                    <a:pt x="261" y="454"/>
                  </a:lnTo>
                  <a:lnTo>
                    <a:pt x="261" y="484"/>
                  </a:lnTo>
                  <a:lnTo>
                    <a:pt x="288" y="501"/>
                  </a:lnTo>
                  <a:lnTo>
                    <a:pt x="307" y="525"/>
                  </a:lnTo>
                  <a:lnTo>
                    <a:pt x="322" y="540"/>
                  </a:lnTo>
                  <a:lnTo>
                    <a:pt x="338" y="545"/>
                  </a:lnTo>
                  <a:lnTo>
                    <a:pt x="355" y="545"/>
                  </a:lnTo>
                  <a:lnTo>
                    <a:pt x="372" y="578"/>
                  </a:lnTo>
                  <a:lnTo>
                    <a:pt x="387" y="594"/>
                  </a:lnTo>
                  <a:lnTo>
                    <a:pt x="387" y="616"/>
                  </a:lnTo>
                  <a:lnTo>
                    <a:pt x="387" y="634"/>
                  </a:lnTo>
                  <a:lnTo>
                    <a:pt x="378" y="665"/>
                  </a:lnTo>
                  <a:lnTo>
                    <a:pt x="380" y="691"/>
                  </a:lnTo>
                  <a:lnTo>
                    <a:pt x="395" y="704"/>
                  </a:lnTo>
                  <a:lnTo>
                    <a:pt x="411" y="753"/>
                  </a:lnTo>
                  <a:lnTo>
                    <a:pt x="424" y="785"/>
                  </a:lnTo>
                  <a:lnTo>
                    <a:pt x="436" y="826"/>
                  </a:lnTo>
                  <a:lnTo>
                    <a:pt x="446" y="869"/>
                  </a:lnTo>
                  <a:lnTo>
                    <a:pt x="471" y="901"/>
                  </a:lnTo>
                  <a:lnTo>
                    <a:pt x="486" y="949"/>
                  </a:lnTo>
                  <a:lnTo>
                    <a:pt x="493" y="991"/>
                  </a:lnTo>
                  <a:lnTo>
                    <a:pt x="506" y="1030"/>
                  </a:lnTo>
                  <a:lnTo>
                    <a:pt x="496" y="1040"/>
                  </a:lnTo>
                  <a:lnTo>
                    <a:pt x="485" y="1052"/>
                  </a:lnTo>
                  <a:lnTo>
                    <a:pt x="497" y="1073"/>
                  </a:lnTo>
                  <a:lnTo>
                    <a:pt x="488" y="1093"/>
                  </a:lnTo>
                  <a:lnTo>
                    <a:pt x="477" y="1104"/>
                  </a:lnTo>
                  <a:lnTo>
                    <a:pt x="477" y="1115"/>
                  </a:lnTo>
                  <a:lnTo>
                    <a:pt x="501" y="1120"/>
                  </a:lnTo>
                  <a:lnTo>
                    <a:pt x="523" y="1151"/>
                  </a:lnTo>
                  <a:lnTo>
                    <a:pt x="527" y="1181"/>
                  </a:lnTo>
                  <a:lnTo>
                    <a:pt x="545" y="1200"/>
                  </a:lnTo>
                  <a:lnTo>
                    <a:pt x="545" y="1227"/>
                  </a:lnTo>
                  <a:lnTo>
                    <a:pt x="571" y="1254"/>
                  </a:lnTo>
                  <a:lnTo>
                    <a:pt x="609" y="1292"/>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71" name="Freeform 61">
              <a:extLst>
                <a:ext uri="{FF2B5EF4-FFF2-40B4-BE49-F238E27FC236}">
                  <a16:creationId xmlns:a16="http://schemas.microsoft.com/office/drawing/2014/main" id="{D21F422B-3AF0-4951-B9F4-3986B20C7737}"/>
                </a:ext>
              </a:extLst>
            </p:cNvPr>
            <p:cNvSpPr>
              <a:spLocks/>
            </p:cNvSpPr>
            <p:nvPr/>
          </p:nvSpPr>
          <p:spPr bwMode="auto">
            <a:xfrm>
              <a:off x="6843" y="1297"/>
              <a:ext cx="37" cy="93"/>
            </a:xfrm>
            <a:custGeom>
              <a:avLst/>
              <a:gdLst>
                <a:gd name="T0" fmla="*/ 2 w 41"/>
                <a:gd name="T1" fmla="*/ 8 h 102"/>
                <a:gd name="T2" fmla="*/ 2 w 41"/>
                <a:gd name="T3" fmla="*/ 32 h 102"/>
                <a:gd name="T4" fmla="*/ 0 w 41"/>
                <a:gd name="T5" fmla="*/ 55 h 102"/>
                <a:gd name="T6" fmla="*/ 13 w 41"/>
                <a:gd name="T7" fmla="*/ 64 h 102"/>
                <a:gd name="T8" fmla="*/ 22 w 41"/>
                <a:gd name="T9" fmla="*/ 75 h 102"/>
                <a:gd name="T10" fmla="*/ 23 w 41"/>
                <a:gd name="T11" fmla="*/ 96 h 102"/>
                <a:gd name="T12" fmla="*/ 41 w 41"/>
                <a:gd name="T13" fmla="*/ 102 h 102"/>
                <a:gd name="T14" fmla="*/ 37 w 41"/>
                <a:gd name="T15" fmla="*/ 82 h 102"/>
                <a:gd name="T16" fmla="*/ 29 w 41"/>
                <a:gd name="T17" fmla="*/ 66 h 102"/>
                <a:gd name="T18" fmla="*/ 37 w 41"/>
                <a:gd name="T19" fmla="*/ 40 h 102"/>
                <a:gd name="T20" fmla="*/ 37 w 41"/>
                <a:gd name="T21" fmla="*/ 9 h 102"/>
                <a:gd name="T22" fmla="*/ 15 w 41"/>
                <a:gd name="T23" fmla="*/ 0 h 102"/>
                <a:gd name="T24" fmla="*/ 2 w 41"/>
                <a:gd name="T25" fmla="*/ 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02">
                  <a:moveTo>
                    <a:pt x="2" y="8"/>
                  </a:moveTo>
                  <a:lnTo>
                    <a:pt x="2" y="32"/>
                  </a:lnTo>
                  <a:lnTo>
                    <a:pt x="0" y="55"/>
                  </a:lnTo>
                  <a:lnTo>
                    <a:pt x="13" y="64"/>
                  </a:lnTo>
                  <a:lnTo>
                    <a:pt x="22" y="75"/>
                  </a:lnTo>
                  <a:lnTo>
                    <a:pt x="23" y="96"/>
                  </a:lnTo>
                  <a:lnTo>
                    <a:pt x="41" y="102"/>
                  </a:lnTo>
                  <a:lnTo>
                    <a:pt x="37" y="82"/>
                  </a:lnTo>
                  <a:lnTo>
                    <a:pt x="29" y="66"/>
                  </a:lnTo>
                  <a:lnTo>
                    <a:pt x="37" y="40"/>
                  </a:lnTo>
                  <a:lnTo>
                    <a:pt x="37" y="9"/>
                  </a:lnTo>
                  <a:lnTo>
                    <a:pt x="15" y="0"/>
                  </a:lnTo>
                  <a:lnTo>
                    <a:pt x="2" y="8"/>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72" name="Freeform 62">
              <a:extLst>
                <a:ext uri="{FF2B5EF4-FFF2-40B4-BE49-F238E27FC236}">
                  <a16:creationId xmlns:a16="http://schemas.microsoft.com/office/drawing/2014/main" id="{BB69F9A7-53E8-4E47-B96B-265D6D98F621}"/>
                </a:ext>
              </a:extLst>
            </p:cNvPr>
            <p:cNvSpPr>
              <a:spLocks/>
            </p:cNvSpPr>
            <p:nvPr/>
          </p:nvSpPr>
          <p:spPr bwMode="auto">
            <a:xfrm>
              <a:off x="7230" y="1411"/>
              <a:ext cx="72" cy="22"/>
            </a:xfrm>
            <a:custGeom>
              <a:avLst/>
              <a:gdLst>
                <a:gd name="T0" fmla="*/ 15 w 79"/>
                <a:gd name="T1" fmla="*/ 1 h 24"/>
                <a:gd name="T2" fmla="*/ 0 w 79"/>
                <a:gd name="T3" fmla="*/ 7 h 24"/>
                <a:gd name="T4" fmla="*/ 8 w 79"/>
                <a:gd name="T5" fmla="*/ 24 h 24"/>
                <a:gd name="T6" fmla="*/ 35 w 79"/>
                <a:gd name="T7" fmla="*/ 24 h 24"/>
                <a:gd name="T8" fmla="*/ 62 w 79"/>
                <a:gd name="T9" fmla="*/ 24 h 24"/>
                <a:gd name="T10" fmla="*/ 79 w 79"/>
                <a:gd name="T11" fmla="*/ 7 h 24"/>
                <a:gd name="T12" fmla="*/ 57 w 79"/>
                <a:gd name="T13" fmla="*/ 0 h 24"/>
                <a:gd name="T14" fmla="*/ 36 w 79"/>
                <a:gd name="T15" fmla="*/ 9 h 24"/>
                <a:gd name="T16" fmla="*/ 15 w 79"/>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4">
                  <a:moveTo>
                    <a:pt x="15" y="1"/>
                  </a:moveTo>
                  <a:lnTo>
                    <a:pt x="0" y="7"/>
                  </a:lnTo>
                  <a:lnTo>
                    <a:pt x="8" y="24"/>
                  </a:lnTo>
                  <a:lnTo>
                    <a:pt x="35" y="24"/>
                  </a:lnTo>
                  <a:lnTo>
                    <a:pt x="62" y="24"/>
                  </a:lnTo>
                  <a:lnTo>
                    <a:pt x="79" y="7"/>
                  </a:lnTo>
                  <a:lnTo>
                    <a:pt x="57" y="0"/>
                  </a:lnTo>
                  <a:lnTo>
                    <a:pt x="36" y="9"/>
                  </a:lnTo>
                  <a:lnTo>
                    <a:pt x="15" y="1"/>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73" name="Freeform 63">
              <a:extLst>
                <a:ext uri="{FF2B5EF4-FFF2-40B4-BE49-F238E27FC236}">
                  <a16:creationId xmlns:a16="http://schemas.microsoft.com/office/drawing/2014/main" id="{0473F7F8-6059-47F6-84F1-1D881082983F}"/>
                </a:ext>
              </a:extLst>
            </p:cNvPr>
            <p:cNvSpPr>
              <a:spLocks/>
            </p:cNvSpPr>
            <p:nvPr/>
          </p:nvSpPr>
          <p:spPr bwMode="auto">
            <a:xfrm>
              <a:off x="7299" y="2169"/>
              <a:ext cx="48" cy="105"/>
            </a:xfrm>
            <a:custGeom>
              <a:avLst/>
              <a:gdLst>
                <a:gd name="T0" fmla="*/ 17 w 53"/>
                <a:gd name="T1" fmla="*/ 0 h 116"/>
                <a:gd name="T2" fmla="*/ 10 w 53"/>
                <a:gd name="T3" fmla="*/ 20 h 116"/>
                <a:gd name="T4" fmla="*/ 0 w 53"/>
                <a:gd name="T5" fmla="*/ 31 h 116"/>
                <a:gd name="T6" fmla="*/ 12 w 53"/>
                <a:gd name="T7" fmla="*/ 43 h 116"/>
                <a:gd name="T8" fmla="*/ 19 w 53"/>
                <a:gd name="T9" fmla="*/ 58 h 116"/>
                <a:gd name="T10" fmla="*/ 17 w 53"/>
                <a:gd name="T11" fmla="*/ 79 h 116"/>
                <a:gd name="T12" fmla="*/ 16 w 53"/>
                <a:gd name="T13" fmla="*/ 105 h 116"/>
                <a:gd name="T14" fmla="*/ 28 w 53"/>
                <a:gd name="T15" fmla="*/ 116 h 116"/>
                <a:gd name="T16" fmla="*/ 41 w 53"/>
                <a:gd name="T17" fmla="*/ 109 h 116"/>
                <a:gd name="T18" fmla="*/ 41 w 53"/>
                <a:gd name="T19" fmla="*/ 82 h 116"/>
                <a:gd name="T20" fmla="*/ 53 w 53"/>
                <a:gd name="T21" fmla="*/ 70 h 116"/>
                <a:gd name="T22" fmla="*/ 43 w 53"/>
                <a:gd name="T23" fmla="*/ 47 h 116"/>
                <a:gd name="T24" fmla="*/ 27 w 53"/>
                <a:gd name="T25" fmla="*/ 31 h 116"/>
                <a:gd name="T26" fmla="*/ 29 w 53"/>
                <a:gd name="T27" fmla="*/ 11 h 116"/>
                <a:gd name="T28" fmla="*/ 17 w 53"/>
                <a:gd name="T2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16">
                  <a:moveTo>
                    <a:pt x="17" y="0"/>
                  </a:moveTo>
                  <a:lnTo>
                    <a:pt x="10" y="20"/>
                  </a:lnTo>
                  <a:lnTo>
                    <a:pt x="0" y="31"/>
                  </a:lnTo>
                  <a:lnTo>
                    <a:pt x="12" y="43"/>
                  </a:lnTo>
                  <a:lnTo>
                    <a:pt x="19" y="58"/>
                  </a:lnTo>
                  <a:lnTo>
                    <a:pt x="17" y="79"/>
                  </a:lnTo>
                  <a:lnTo>
                    <a:pt x="16" y="105"/>
                  </a:lnTo>
                  <a:lnTo>
                    <a:pt x="28" y="116"/>
                  </a:lnTo>
                  <a:lnTo>
                    <a:pt x="41" y="109"/>
                  </a:lnTo>
                  <a:lnTo>
                    <a:pt x="41" y="82"/>
                  </a:lnTo>
                  <a:lnTo>
                    <a:pt x="53" y="70"/>
                  </a:lnTo>
                  <a:lnTo>
                    <a:pt x="43" y="47"/>
                  </a:lnTo>
                  <a:lnTo>
                    <a:pt x="27" y="31"/>
                  </a:lnTo>
                  <a:lnTo>
                    <a:pt x="29" y="11"/>
                  </a:lnTo>
                  <a:lnTo>
                    <a:pt x="17"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74" name="Freeform 64">
              <a:extLst>
                <a:ext uri="{FF2B5EF4-FFF2-40B4-BE49-F238E27FC236}">
                  <a16:creationId xmlns:a16="http://schemas.microsoft.com/office/drawing/2014/main" id="{96029E33-9733-483D-AECB-5779D9695152}"/>
                </a:ext>
              </a:extLst>
            </p:cNvPr>
            <p:cNvSpPr>
              <a:spLocks/>
            </p:cNvSpPr>
            <p:nvPr/>
          </p:nvSpPr>
          <p:spPr bwMode="auto">
            <a:xfrm>
              <a:off x="7359" y="2329"/>
              <a:ext cx="18" cy="20"/>
            </a:xfrm>
            <a:custGeom>
              <a:avLst/>
              <a:gdLst>
                <a:gd name="T0" fmla="*/ 0 w 19"/>
                <a:gd name="T1" fmla="*/ 0 h 22"/>
                <a:gd name="T2" fmla="*/ 0 w 19"/>
                <a:gd name="T3" fmla="*/ 17 h 22"/>
                <a:gd name="T4" fmla="*/ 11 w 19"/>
                <a:gd name="T5" fmla="*/ 22 h 22"/>
                <a:gd name="T6" fmla="*/ 19 w 19"/>
                <a:gd name="T7" fmla="*/ 12 h 22"/>
                <a:gd name="T8" fmla="*/ 0 w 19"/>
                <a:gd name="T9" fmla="*/ 0 h 22"/>
              </a:gdLst>
              <a:ahLst/>
              <a:cxnLst>
                <a:cxn ang="0">
                  <a:pos x="T0" y="T1"/>
                </a:cxn>
                <a:cxn ang="0">
                  <a:pos x="T2" y="T3"/>
                </a:cxn>
                <a:cxn ang="0">
                  <a:pos x="T4" y="T5"/>
                </a:cxn>
                <a:cxn ang="0">
                  <a:pos x="T6" y="T7"/>
                </a:cxn>
                <a:cxn ang="0">
                  <a:pos x="T8" y="T9"/>
                </a:cxn>
              </a:cxnLst>
              <a:rect l="0" t="0" r="r" b="b"/>
              <a:pathLst>
                <a:path w="19" h="22">
                  <a:moveTo>
                    <a:pt x="0" y="0"/>
                  </a:moveTo>
                  <a:lnTo>
                    <a:pt x="0" y="17"/>
                  </a:lnTo>
                  <a:lnTo>
                    <a:pt x="11" y="22"/>
                  </a:lnTo>
                  <a:lnTo>
                    <a:pt x="19" y="12"/>
                  </a:lnTo>
                  <a:lnTo>
                    <a:pt x="0"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75" name="Freeform 65">
              <a:extLst>
                <a:ext uri="{FF2B5EF4-FFF2-40B4-BE49-F238E27FC236}">
                  <a16:creationId xmlns:a16="http://schemas.microsoft.com/office/drawing/2014/main" id="{AE661CCE-C685-4285-AB52-DEE0CECE3151}"/>
                </a:ext>
              </a:extLst>
            </p:cNvPr>
            <p:cNvSpPr>
              <a:spLocks/>
            </p:cNvSpPr>
            <p:nvPr/>
          </p:nvSpPr>
          <p:spPr bwMode="auto">
            <a:xfrm>
              <a:off x="7318" y="1355"/>
              <a:ext cx="27" cy="19"/>
            </a:xfrm>
            <a:custGeom>
              <a:avLst/>
              <a:gdLst>
                <a:gd name="T0" fmla="*/ 14 w 29"/>
                <a:gd name="T1" fmla="*/ 3 h 21"/>
                <a:gd name="T2" fmla="*/ 0 w 29"/>
                <a:gd name="T3" fmla="*/ 14 h 21"/>
                <a:gd name="T4" fmla="*/ 8 w 29"/>
                <a:gd name="T5" fmla="*/ 21 h 21"/>
                <a:gd name="T6" fmla="*/ 18 w 29"/>
                <a:gd name="T7" fmla="*/ 11 h 21"/>
                <a:gd name="T8" fmla="*/ 29 w 29"/>
                <a:gd name="T9" fmla="*/ 0 h 21"/>
                <a:gd name="T10" fmla="*/ 14 w 29"/>
                <a:gd name="T11" fmla="*/ 3 h 21"/>
              </a:gdLst>
              <a:ahLst/>
              <a:cxnLst>
                <a:cxn ang="0">
                  <a:pos x="T0" y="T1"/>
                </a:cxn>
                <a:cxn ang="0">
                  <a:pos x="T2" y="T3"/>
                </a:cxn>
                <a:cxn ang="0">
                  <a:pos x="T4" y="T5"/>
                </a:cxn>
                <a:cxn ang="0">
                  <a:pos x="T6" y="T7"/>
                </a:cxn>
                <a:cxn ang="0">
                  <a:pos x="T8" y="T9"/>
                </a:cxn>
                <a:cxn ang="0">
                  <a:pos x="T10" y="T11"/>
                </a:cxn>
              </a:cxnLst>
              <a:rect l="0" t="0" r="r" b="b"/>
              <a:pathLst>
                <a:path w="29" h="21">
                  <a:moveTo>
                    <a:pt x="14" y="3"/>
                  </a:moveTo>
                  <a:lnTo>
                    <a:pt x="0" y="14"/>
                  </a:lnTo>
                  <a:lnTo>
                    <a:pt x="8" y="21"/>
                  </a:lnTo>
                  <a:lnTo>
                    <a:pt x="18" y="11"/>
                  </a:lnTo>
                  <a:lnTo>
                    <a:pt x="29" y="0"/>
                  </a:lnTo>
                  <a:lnTo>
                    <a:pt x="14" y="3"/>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76" name="Freeform 66">
              <a:extLst>
                <a:ext uri="{FF2B5EF4-FFF2-40B4-BE49-F238E27FC236}">
                  <a16:creationId xmlns:a16="http://schemas.microsoft.com/office/drawing/2014/main" id="{636CE746-0D31-48DA-A3E5-919C7CC4B704}"/>
                </a:ext>
              </a:extLst>
            </p:cNvPr>
            <p:cNvSpPr>
              <a:spLocks/>
            </p:cNvSpPr>
            <p:nvPr/>
          </p:nvSpPr>
          <p:spPr bwMode="auto">
            <a:xfrm>
              <a:off x="5865" y="-76"/>
              <a:ext cx="964" cy="1251"/>
            </a:xfrm>
            <a:custGeom>
              <a:avLst/>
              <a:gdLst>
                <a:gd name="T0" fmla="*/ 1000 w 1058"/>
                <a:gd name="T1" fmla="*/ 750 h 1373"/>
                <a:gd name="T2" fmla="*/ 1015 w 1058"/>
                <a:gd name="T3" fmla="*/ 708 h 1373"/>
                <a:gd name="T4" fmla="*/ 1039 w 1058"/>
                <a:gd name="T5" fmla="*/ 615 h 1373"/>
                <a:gd name="T6" fmla="*/ 977 w 1058"/>
                <a:gd name="T7" fmla="*/ 599 h 1373"/>
                <a:gd name="T8" fmla="*/ 910 w 1058"/>
                <a:gd name="T9" fmla="*/ 625 h 1373"/>
                <a:gd name="T10" fmla="*/ 847 w 1058"/>
                <a:gd name="T11" fmla="*/ 609 h 1373"/>
                <a:gd name="T12" fmla="*/ 779 w 1058"/>
                <a:gd name="T13" fmla="*/ 651 h 1373"/>
                <a:gd name="T14" fmla="*/ 770 w 1058"/>
                <a:gd name="T15" fmla="*/ 645 h 1373"/>
                <a:gd name="T16" fmla="*/ 770 w 1058"/>
                <a:gd name="T17" fmla="*/ 621 h 1373"/>
                <a:gd name="T18" fmla="*/ 795 w 1058"/>
                <a:gd name="T19" fmla="*/ 519 h 1373"/>
                <a:gd name="T20" fmla="*/ 740 w 1058"/>
                <a:gd name="T21" fmla="*/ 465 h 1373"/>
                <a:gd name="T22" fmla="*/ 674 w 1058"/>
                <a:gd name="T23" fmla="*/ 437 h 1373"/>
                <a:gd name="T24" fmla="*/ 661 w 1058"/>
                <a:gd name="T25" fmla="*/ 411 h 1373"/>
                <a:gd name="T26" fmla="*/ 715 w 1058"/>
                <a:gd name="T27" fmla="*/ 418 h 1373"/>
                <a:gd name="T28" fmla="*/ 770 w 1058"/>
                <a:gd name="T29" fmla="*/ 363 h 1373"/>
                <a:gd name="T30" fmla="*/ 827 w 1058"/>
                <a:gd name="T31" fmla="*/ 319 h 1373"/>
                <a:gd name="T32" fmla="*/ 926 w 1058"/>
                <a:gd name="T33" fmla="*/ 246 h 1373"/>
                <a:gd name="T34" fmla="*/ 943 w 1058"/>
                <a:gd name="T35" fmla="*/ 195 h 1373"/>
                <a:gd name="T36" fmla="*/ 905 w 1058"/>
                <a:gd name="T37" fmla="*/ 179 h 1373"/>
                <a:gd name="T38" fmla="*/ 834 w 1058"/>
                <a:gd name="T39" fmla="*/ 131 h 1373"/>
                <a:gd name="T40" fmla="*/ 826 w 1058"/>
                <a:gd name="T41" fmla="*/ 95 h 1373"/>
                <a:gd name="T42" fmla="*/ 800 w 1058"/>
                <a:gd name="T43" fmla="*/ 44 h 1373"/>
                <a:gd name="T44" fmla="*/ 729 w 1058"/>
                <a:gd name="T45" fmla="*/ 54 h 1373"/>
                <a:gd name="T46" fmla="*/ 658 w 1058"/>
                <a:gd name="T47" fmla="*/ 103 h 1373"/>
                <a:gd name="T48" fmla="*/ 662 w 1058"/>
                <a:gd name="T49" fmla="*/ 142 h 1373"/>
                <a:gd name="T50" fmla="*/ 689 w 1058"/>
                <a:gd name="T51" fmla="*/ 191 h 1373"/>
                <a:gd name="T52" fmla="*/ 671 w 1058"/>
                <a:gd name="T53" fmla="*/ 235 h 1373"/>
                <a:gd name="T54" fmla="*/ 576 w 1058"/>
                <a:gd name="T55" fmla="*/ 213 h 1373"/>
                <a:gd name="T56" fmla="*/ 456 w 1058"/>
                <a:gd name="T57" fmla="*/ 298 h 1373"/>
                <a:gd name="T58" fmla="*/ 342 w 1058"/>
                <a:gd name="T59" fmla="*/ 380 h 1373"/>
                <a:gd name="T60" fmla="*/ 199 w 1058"/>
                <a:gd name="T61" fmla="*/ 500 h 1373"/>
                <a:gd name="T62" fmla="*/ 167 w 1058"/>
                <a:gd name="T63" fmla="*/ 616 h 1373"/>
                <a:gd name="T64" fmla="*/ 101 w 1058"/>
                <a:gd name="T65" fmla="*/ 667 h 1373"/>
                <a:gd name="T66" fmla="*/ 129 w 1058"/>
                <a:gd name="T67" fmla="*/ 724 h 1373"/>
                <a:gd name="T68" fmla="*/ 228 w 1058"/>
                <a:gd name="T69" fmla="*/ 762 h 1373"/>
                <a:gd name="T70" fmla="*/ 146 w 1058"/>
                <a:gd name="T71" fmla="*/ 810 h 1373"/>
                <a:gd name="T72" fmla="*/ 90 w 1058"/>
                <a:gd name="T73" fmla="*/ 747 h 1373"/>
                <a:gd name="T74" fmla="*/ 75 w 1058"/>
                <a:gd name="T75" fmla="*/ 828 h 1373"/>
                <a:gd name="T76" fmla="*/ 48 w 1058"/>
                <a:gd name="T77" fmla="*/ 922 h 1373"/>
                <a:gd name="T78" fmla="*/ 0 w 1058"/>
                <a:gd name="T79" fmla="*/ 1004 h 1373"/>
                <a:gd name="T80" fmla="*/ 74 w 1058"/>
                <a:gd name="T81" fmla="*/ 1049 h 1373"/>
                <a:gd name="T82" fmla="*/ 78 w 1058"/>
                <a:gd name="T83" fmla="*/ 1143 h 1373"/>
                <a:gd name="T84" fmla="*/ 45 w 1058"/>
                <a:gd name="T85" fmla="*/ 1233 h 1373"/>
                <a:gd name="T86" fmla="*/ 102 w 1058"/>
                <a:gd name="T87" fmla="*/ 1305 h 1373"/>
                <a:gd name="T88" fmla="*/ 190 w 1058"/>
                <a:gd name="T89" fmla="*/ 1322 h 1373"/>
                <a:gd name="T90" fmla="*/ 261 w 1058"/>
                <a:gd name="T91" fmla="*/ 1351 h 1373"/>
                <a:gd name="T92" fmla="*/ 333 w 1058"/>
                <a:gd name="T93" fmla="*/ 1347 h 1373"/>
                <a:gd name="T94" fmla="*/ 460 w 1058"/>
                <a:gd name="T95" fmla="*/ 1318 h 1373"/>
                <a:gd name="T96" fmla="*/ 493 w 1058"/>
                <a:gd name="T97" fmla="*/ 1234 h 1373"/>
                <a:gd name="T98" fmla="*/ 529 w 1058"/>
                <a:gd name="T99" fmla="*/ 1176 h 1373"/>
                <a:gd name="T100" fmla="*/ 583 w 1058"/>
                <a:gd name="T101" fmla="*/ 1134 h 1373"/>
                <a:gd name="T102" fmla="*/ 645 w 1058"/>
                <a:gd name="T103" fmla="*/ 1092 h 1373"/>
                <a:gd name="T104" fmla="*/ 699 w 1058"/>
                <a:gd name="T105" fmla="*/ 1060 h 1373"/>
                <a:gd name="T106" fmla="*/ 758 w 1058"/>
                <a:gd name="T107" fmla="*/ 1063 h 1373"/>
                <a:gd name="T108" fmla="*/ 812 w 1058"/>
                <a:gd name="T109" fmla="*/ 1095 h 1373"/>
                <a:gd name="T110" fmla="*/ 887 w 1058"/>
                <a:gd name="T111" fmla="*/ 1081 h 1373"/>
                <a:gd name="T112" fmla="*/ 924 w 1058"/>
                <a:gd name="T113" fmla="*/ 981 h 1373"/>
                <a:gd name="T114" fmla="*/ 978 w 1058"/>
                <a:gd name="T115" fmla="*/ 878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8" h="1373">
                  <a:moveTo>
                    <a:pt x="1032" y="873"/>
                  </a:moveTo>
                  <a:lnTo>
                    <a:pt x="1032" y="826"/>
                  </a:lnTo>
                  <a:lnTo>
                    <a:pt x="1023" y="784"/>
                  </a:lnTo>
                  <a:lnTo>
                    <a:pt x="1000" y="750"/>
                  </a:lnTo>
                  <a:lnTo>
                    <a:pt x="1010" y="740"/>
                  </a:lnTo>
                  <a:lnTo>
                    <a:pt x="980" y="720"/>
                  </a:lnTo>
                  <a:lnTo>
                    <a:pt x="987" y="708"/>
                  </a:lnTo>
                  <a:lnTo>
                    <a:pt x="1015" y="708"/>
                  </a:lnTo>
                  <a:lnTo>
                    <a:pt x="1032" y="672"/>
                  </a:lnTo>
                  <a:lnTo>
                    <a:pt x="1058" y="661"/>
                  </a:lnTo>
                  <a:lnTo>
                    <a:pt x="1058" y="634"/>
                  </a:lnTo>
                  <a:lnTo>
                    <a:pt x="1039" y="615"/>
                  </a:lnTo>
                  <a:lnTo>
                    <a:pt x="1029" y="592"/>
                  </a:lnTo>
                  <a:lnTo>
                    <a:pt x="1008" y="608"/>
                  </a:lnTo>
                  <a:lnTo>
                    <a:pt x="994" y="596"/>
                  </a:lnTo>
                  <a:lnTo>
                    <a:pt x="977" y="599"/>
                  </a:lnTo>
                  <a:lnTo>
                    <a:pt x="963" y="613"/>
                  </a:lnTo>
                  <a:lnTo>
                    <a:pt x="940" y="613"/>
                  </a:lnTo>
                  <a:lnTo>
                    <a:pt x="934" y="625"/>
                  </a:lnTo>
                  <a:lnTo>
                    <a:pt x="910" y="625"/>
                  </a:lnTo>
                  <a:lnTo>
                    <a:pt x="910" y="607"/>
                  </a:lnTo>
                  <a:lnTo>
                    <a:pt x="882" y="608"/>
                  </a:lnTo>
                  <a:lnTo>
                    <a:pt x="866" y="611"/>
                  </a:lnTo>
                  <a:lnTo>
                    <a:pt x="847" y="609"/>
                  </a:lnTo>
                  <a:lnTo>
                    <a:pt x="839" y="622"/>
                  </a:lnTo>
                  <a:lnTo>
                    <a:pt x="823" y="639"/>
                  </a:lnTo>
                  <a:lnTo>
                    <a:pt x="795" y="639"/>
                  </a:lnTo>
                  <a:lnTo>
                    <a:pt x="779" y="651"/>
                  </a:lnTo>
                  <a:lnTo>
                    <a:pt x="779" y="676"/>
                  </a:lnTo>
                  <a:lnTo>
                    <a:pt x="762" y="682"/>
                  </a:lnTo>
                  <a:lnTo>
                    <a:pt x="749" y="669"/>
                  </a:lnTo>
                  <a:lnTo>
                    <a:pt x="770" y="645"/>
                  </a:lnTo>
                  <a:lnTo>
                    <a:pt x="755" y="645"/>
                  </a:lnTo>
                  <a:lnTo>
                    <a:pt x="733" y="654"/>
                  </a:lnTo>
                  <a:lnTo>
                    <a:pt x="742" y="633"/>
                  </a:lnTo>
                  <a:lnTo>
                    <a:pt x="770" y="621"/>
                  </a:lnTo>
                  <a:lnTo>
                    <a:pt x="789" y="621"/>
                  </a:lnTo>
                  <a:lnTo>
                    <a:pt x="810" y="587"/>
                  </a:lnTo>
                  <a:lnTo>
                    <a:pt x="805" y="557"/>
                  </a:lnTo>
                  <a:lnTo>
                    <a:pt x="795" y="519"/>
                  </a:lnTo>
                  <a:lnTo>
                    <a:pt x="773" y="498"/>
                  </a:lnTo>
                  <a:lnTo>
                    <a:pt x="753" y="478"/>
                  </a:lnTo>
                  <a:lnTo>
                    <a:pt x="741" y="490"/>
                  </a:lnTo>
                  <a:lnTo>
                    <a:pt x="740" y="465"/>
                  </a:lnTo>
                  <a:lnTo>
                    <a:pt x="720" y="465"/>
                  </a:lnTo>
                  <a:lnTo>
                    <a:pt x="692" y="473"/>
                  </a:lnTo>
                  <a:lnTo>
                    <a:pt x="674" y="455"/>
                  </a:lnTo>
                  <a:lnTo>
                    <a:pt x="674" y="437"/>
                  </a:lnTo>
                  <a:lnTo>
                    <a:pt x="651" y="433"/>
                  </a:lnTo>
                  <a:lnTo>
                    <a:pt x="659" y="426"/>
                  </a:lnTo>
                  <a:lnTo>
                    <a:pt x="671" y="420"/>
                  </a:lnTo>
                  <a:lnTo>
                    <a:pt x="661" y="411"/>
                  </a:lnTo>
                  <a:lnTo>
                    <a:pt x="663" y="398"/>
                  </a:lnTo>
                  <a:lnTo>
                    <a:pt x="676" y="406"/>
                  </a:lnTo>
                  <a:lnTo>
                    <a:pt x="690" y="418"/>
                  </a:lnTo>
                  <a:lnTo>
                    <a:pt x="715" y="418"/>
                  </a:lnTo>
                  <a:lnTo>
                    <a:pt x="732" y="405"/>
                  </a:lnTo>
                  <a:lnTo>
                    <a:pt x="749" y="418"/>
                  </a:lnTo>
                  <a:lnTo>
                    <a:pt x="770" y="396"/>
                  </a:lnTo>
                  <a:lnTo>
                    <a:pt x="770" y="363"/>
                  </a:lnTo>
                  <a:lnTo>
                    <a:pt x="761" y="344"/>
                  </a:lnTo>
                  <a:lnTo>
                    <a:pt x="783" y="311"/>
                  </a:lnTo>
                  <a:lnTo>
                    <a:pt x="808" y="311"/>
                  </a:lnTo>
                  <a:lnTo>
                    <a:pt x="827" y="319"/>
                  </a:lnTo>
                  <a:lnTo>
                    <a:pt x="854" y="310"/>
                  </a:lnTo>
                  <a:lnTo>
                    <a:pt x="869" y="278"/>
                  </a:lnTo>
                  <a:lnTo>
                    <a:pt x="896" y="248"/>
                  </a:lnTo>
                  <a:lnTo>
                    <a:pt x="926" y="246"/>
                  </a:lnTo>
                  <a:lnTo>
                    <a:pt x="938" y="212"/>
                  </a:lnTo>
                  <a:lnTo>
                    <a:pt x="916" y="206"/>
                  </a:lnTo>
                  <a:lnTo>
                    <a:pt x="916" y="195"/>
                  </a:lnTo>
                  <a:lnTo>
                    <a:pt x="943" y="195"/>
                  </a:lnTo>
                  <a:lnTo>
                    <a:pt x="934" y="174"/>
                  </a:lnTo>
                  <a:lnTo>
                    <a:pt x="934" y="157"/>
                  </a:lnTo>
                  <a:lnTo>
                    <a:pt x="920" y="176"/>
                  </a:lnTo>
                  <a:lnTo>
                    <a:pt x="905" y="179"/>
                  </a:lnTo>
                  <a:lnTo>
                    <a:pt x="888" y="153"/>
                  </a:lnTo>
                  <a:lnTo>
                    <a:pt x="864" y="129"/>
                  </a:lnTo>
                  <a:lnTo>
                    <a:pt x="864" y="143"/>
                  </a:lnTo>
                  <a:lnTo>
                    <a:pt x="834" y="131"/>
                  </a:lnTo>
                  <a:lnTo>
                    <a:pt x="819" y="146"/>
                  </a:lnTo>
                  <a:lnTo>
                    <a:pt x="796" y="142"/>
                  </a:lnTo>
                  <a:lnTo>
                    <a:pt x="826" y="122"/>
                  </a:lnTo>
                  <a:lnTo>
                    <a:pt x="826" y="95"/>
                  </a:lnTo>
                  <a:cubicBezTo>
                    <a:pt x="826" y="95"/>
                    <a:pt x="834" y="71"/>
                    <a:pt x="826" y="79"/>
                  </a:cubicBezTo>
                  <a:cubicBezTo>
                    <a:pt x="818" y="87"/>
                    <a:pt x="798" y="87"/>
                    <a:pt x="798" y="87"/>
                  </a:cubicBezTo>
                  <a:lnTo>
                    <a:pt x="813" y="57"/>
                  </a:lnTo>
                  <a:lnTo>
                    <a:pt x="800" y="44"/>
                  </a:lnTo>
                  <a:lnTo>
                    <a:pt x="783" y="30"/>
                  </a:lnTo>
                  <a:cubicBezTo>
                    <a:pt x="783" y="30"/>
                    <a:pt x="791" y="0"/>
                    <a:pt x="783" y="7"/>
                  </a:cubicBezTo>
                  <a:cubicBezTo>
                    <a:pt x="775" y="15"/>
                    <a:pt x="753" y="22"/>
                    <a:pt x="753" y="22"/>
                  </a:cubicBezTo>
                  <a:lnTo>
                    <a:pt x="729" y="54"/>
                  </a:lnTo>
                  <a:lnTo>
                    <a:pt x="720" y="54"/>
                  </a:lnTo>
                  <a:lnTo>
                    <a:pt x="689" y="66"/>
                  </a:lnTo>
                  <a:lnTo>
                    <a:pt x="671" y="84"/>
                  </a:lnTo>
                  <a:lnTo>
                    <a:pt x="658" y="103"/>
                  </a:lnTo>
                  <a:lnTo>
                    <a:pt x="655" y="126"/>
                  </a:lnTo>
                  <a:lnTo>
                    <a:pt x="641" y="125"/>
                  </a:lnTo>
                  <a:lnTo>
                    <a:pt x="641" y="136"/>
                  </a:lnTo>
                  <a:lnTo>
                    <a:pt x="662" y="142"/>
                  </a:lnTo>
                  <a:lnTo>
                    <a:pt x="637" y="159"/>
                  </a:lnTo>
                  <a:lnTo>
                    <a:pt x="629" y="182"/>
                  </a:lnTo>
                  <a:lnTo>
                    <a:pt x="653" y="189"/>
                  </a:lnTo>
                  <a:lnTo>
                    <a:pt x="689" y="191"/>
                  </a:lnTo>
                  <a:lnTo>
                    <a:pt x="720" y="185"/>
                  </a:lnTo>
                  <a:lnTo>
                    <a:pt x="720" y="200"/>
                  </a:lnTo>
                  <a:lnTo>
                    <a:pt x="689" y="217"/>
                  </a:lnTo>
                  <a:lnTo>
                    <a:pt x="671" y="235"/>
                  </a:lnTo>
                  <a:lnTo>
                    <a:pt x="645" y="215"/>
                  </a:lnTo>
                  <a:lnTo>
                    <a:pt x="615" y="224"/>
                  </a:lnTo>
                  <a:lnTo>
                    <a:pt x="594" y="203"/>
                  </a:lnTo>
                  <a:lnTo>
                    <a:pt x="576" y="213"/>
                  </a:lnTo>
                  <a:lnTo>
                    <a:pt x="547" y="226"/>
                  </a:lnTo>
                  <a:lnTo>
                    <a:pt x="524" y="251"/>
                  </a:lnTo>
                  <a:lnTo>
                    <a:pt x="479" y="264"/>
                  </a:lnTo>
                  <a:lnTo>
                    <a:pt x="456" y="298"/>
                  </a:lnTo>
                  <a:lnTo>
                    <a:pt x="423" y="311"/>
                  </a:lnTo>
                  <a:lnTo>
                    <a:pt x="397" y="338"/>
                  </a:lnTo>
                  <a:lnTo>
                    <a:pt x="370" y="364"/>
                  </a:lnTo>
                  <a:lnTo>
                    <a:pt x="342" y="380"/>
                  </a:lnTo>
                  <a:lnTo>
                    <a:pt x="303" y="397"/>
                  </a:lnTo>
                  <a:lnTo>
                    <a:pt x="283" y="417"/>
                  </a:lnTo>
                  <a:lnTo>
                    <a:pt x="239" y="462"/>
                  </a:lnTo>
                  <a:lnTo>
                    <a:pt x="199" y="500"/>
                  </a:lnTo>
                  <a:lnTo>
                    <a:pt x="189" y="538"/>
                  </a:lnTo>
                  <a:lnTo>
                    <a:pt x="167" y="570"/>
                  </a:lnTo>
                  <a:lnTo>
                    <a:pt x="159" y="594"/>
                  </a:lnTo>
                  <a:lnTo>
                    <a:pt x="167" y="616"/>
                  </a:lnTo>
                  <a:lnTo>
                    <a:pt x="148" y="616"/>
                  </a:lnTo>
                  <a:lnTo>
                    <a:pt x="127" y="628"/>
                  </a:lnTo>
                  <a:lnTo>
                    <a:pt x="125" y="655"/>
                  </a:lnTo>
                  <a:lnTo>
                    <a:pt x="101" y="667"/>
                  </a:lnTo>
                  <a:lnTo>
                    <a:pt x="95" y="691"/>
                  </a:lnTo>
                  <a:lnTo>
                    <a:pt x="95" y="706"/>
                  </a:lnTo>
                  <a:lnTo>
                    <a:pt x="121" y="706"/>
                  </a:lnTo>
                  <a:lnTo>
                    <a:pt x="129" y="724"/>
                  </a:lnTo>
                  <a:lnTo>
                    <a:pt x="161" y="719"/>
                  </a:lnTo>
                  <a:lnTo>
                    <a:pt x="206" y="738"/>
                  </a:lnTo>
                  <a:lnTo>
                    <a:pt x="220" y="741"/>
                  </a:lnTo>
                  <a:lnTo>
                    <a:pt x="228" y="762"/>
                  </a:lnTo>
                  <a:lnTo>
                    <a:pt x="221" y="783"/>
                  </a:lnTo>
                  <a:lnTo>
                    <a:pt x="195" y="789"/>
                  </a:lnTo>
                  <a:lnTo>
                    <a:pt x="167" y="802"/>
                  </a:lnTo>
                  <a:lnTo>
                    <a:pt x="146" y="810"/>
                  </a:lnTo>
                  <a:lnTo>
                    <a:pt x="116" y="810"/>
                  </a:lnTo>
                  <a:lnTo>
                    <a:pt x="96" y="790"/>
                  </a:lnTo>
                  <a:lnTo>
                    <a:pt x="115" y="772"/>
                  </a:lnTo>
                  <a:lnTo>
                    <a:pt x="90" y="747"/>
                  </a:lnTo>
                  <a:lnTo>
                    <a:pt x="77" y="761"/>
                  </a:lnTo>
                  <a:lnTo>
                    <a:pt x="62" y="787"/>
                  </a:lnTo>
                  <a:lnTo>
                    <a:pt x="81" y="813"/>
                  </a:lnTo>
                  <a:lnTo>
                    <a:pt x="75" y="828"/>
                  </a:lnTo>
                  <a:lnTo>
                    <a:pt x="88" y="841"/>
                  </a:lnTo>
                  <a:lnTo>
                    <a:pt x="81" y="873"/>
                  </a:lnTo>
                  <a:lnTo>
                    <a:pt x="48" y="896"/>
                  </a:lnTo>
                  <a:lnTo>
                    <a:pt x="48" y="922"/>
                  </a:lnTo>
                  <a:lnTo>
                    <a:pt x="31" y="939"/>
                  </a:lnTo>
                  <a:lnTo>
                    <a:pt x="12" y="939"/>
                  </a:lnTo>
                  <a:lnTo>
                    <a:pt x="0" y="961"/>
                  </a:lnTo>
                  <a:lnTo>
                    <a:pt x="0" y="1004"/>
                  </a:lnTo>
                  <a:lnTo>
                    <a:pt x="10" y="1019"/>
                  </a:lnTo>
                  <a:lnTo>
                    <a:pt x="41" y="1030"/>
                  </a:lnTo>
                  <a:lnTo>
                    <a:pt x="67" y="1033"/>
                  </a:lnTo>
                  <a:lnTo>
                    <a:pt x="74" y="1049"/>
                  </a:lnTo>
                  <a:lnTo>
                    <a:pt x="97" y="1058"/>
                  </a:lnTo>
                  <a:lnTo>
                    <a:pt x="117" y="1092"/>
                  </a:lnTo>
                  <a:lnTo>
                    <a:pt x="91" y="1113"/>
                  </a:lnTo>
                  <a:lnTo>
                    <a:pt x="78" y="1143"/>
                  </a:lnTo>
                  <a:lnTo>
                    <a:pt x="78" y="1169"/>
                  </a:lnTo>
                  <a:lnTo>
                    <a:pt x="61" y="1182"/>
                  </a:lnTo>
                  <a:lnTo>
                    <a:pt x="61" y="1209"/>
                  </a:lnTo>
                  <a:lnTo>
                    <a:pt x="45" y="1233"/>
                  </a:lnTo>
                  <a:lnTo>
                    <a:pt x="56" y="1259"/>
                  </a:lnTo>
                  <a:lnTo>
                    <a:pt x="76" y="1270"/>
                  </a:lnTo>
                  <a:lnTo>
                    <a:pt x="76" y="1301"/>
                  </a:lnTo>
                  <a:lnTo>
                    <a:pt x="102" y="1305"/>
                  </a:lnTo>
                  <a:lnTo>
                    <a:pt x="126" y="1315"/>
                  </a:lnTo>
                  <a:lnTo>
                    <a:pt x="153" y="1306"/>
                  </a:lnTo>
                  <a:lnTo>
                    <a:pt x="174" y="1306"/>
                  </a:lnTo>
                  <a:lnTo>
                    <a:pt x="190" y="1322"/>
                  </a:lnTo>
                  <a:lnTo>
                    <a:pt x="204" y="1349"/>
                  </a:lnTo>
                  <a:lnTo>
                    <a:pt x="218" y="1349"/>
                  </a:lnTo>
                  <a:lnTo>
                    <a:pt x="248" y="1337"/>
                  </a:lnTo>
                  <a:lnTo>
                    <a:pt x="261" y="1351"/>
                  </a:lnTo>
                  <a:lnTo>
                    <a:pt x="277" y="1373"/>
                  </a:lnTo>
                  <a:lnTo>
                    <a:pt x="299" y="1373"/>
                  </a:lnTo>
                  <a:lnTo>
                    <a:pt x="325" y="1363"/>
                  </a:lnTo>
                  <a:lnTo>
                    <a:pt x="333" y="1347"/>
                  </a:lnTo>
                  <a:lnTo>
                    <a:pt x="360" y="1353"/>
                  </a:lnTo>
                  <a:lnTo>
                    <a:pt x="391" y="1349"/>
                  </a:lnTo>
                  <a:lnTo>
                    <a:pt x="419" y="1311"/>
                  </a:lnTo>
                  <a:lnTo>
                    <a:pt x="460" y="1318"/>
                  </a:lnTo>
                  <a:lnTo>
                    <a:pt x="478" y="1299"/>
                  </a:lnTo>
                  <a:lnTo>
                    <a:pt x="503" y="1267"/>
                  </a:lnTo>
                  <a:lnTo>
                    <a:pt x="493" y="1257"/>
                  </a:lnTo>
                  <a:lnTo>
                    <a:pt x="493" y="1234"/>
                  </a:lnTo>
                  <a:lnTo>
                    <a:pt x="505" y="1210"/>
                  </a:lnTo>
                  <a:lnTo>
                    <a:pt x="526" y="1199"/>
                  </a:lnTo>
                  <a:lnTo>
                    <a:pt x="539" y="1186"/>
                  </a:lnTo>
                  <a:lnTo>
                    <a:pt x="529" y="1176"/>
                  </a:lnTo>
                  <a:lnTo>
                    <a:pt x="536" y="1169"/>
                  </a:lnTo>
                  <a:lnTo>
                    <a:pt x="555" y="1156"/>
                  </a:lnTo>
                  <a:lnTo>
                    <a:pt x="577" y="1158"/>
                  </a:lnTo>
                  <a:lnTo>
                    <a:pt x="583" y="1134"/>
                  </a:lnTo>
                  <a:lnTo>
                    <a:pt x="600" y="1121"/>
                  </a:lnTo>
                  <a:lnTo>
                    <a:pt x="600" y="1098"/>
                  </a:lnTo>
                  <a:lnTo>
                    <a:pt x="631" y="1088"/>
                  </a:lnTo>
                  <a:lnTo>
                    <a:pt x="645" y="1092"/>
                  </a:lnTo>
                  <a:lnTo>
                    <a:pt x="655" y="1077"/>
                  </a:lnTo>
                  <a:lnTo>
                    <a:pt x="649" y="1057"/>
                  </a:lnTo>
                  <a:lnTo>
                    <a:pt x="680" y="1052"/>
                  </a:lnTo>
                  <a:lnTo>
                    <a:pt x="699" y="1060"/>
                  </a:lnTo>
                  <a:lnTo>
                    <a:pt x="712" y="1047"/>
                  </a:lnTo>
                  <a:lnTo>
                    <a:pt x="734" y="1031"/>
                  </a:lnTo>
                  <a:lnTo>
                    <a:pt x="751" y="1036"/>
                  </a:lnTo>
                  <a:lnTo>
                    <a:pt x="758" y="1063"/>
                  </a:lnTo>
                  <a:lnTo>
                    <a:pt x="769" y="1083"/>
                  </a:lnTo>
                  <a:lnTo>
                    <a:pt x="777" y="1105"/>
                  </a:lnTo>
                  <a:lnTo>
                    <a:pt x="793" y="1121"/>
                  </a:lnTo>
                  <a:lnTo>
                    <a:pt x="812" y="1095"/>
                  </a:lnTo>
                  <a:lnTo>
                    <a:pt x="835" y="1091"/>
                  </a:lnTo>
                  <a:lnTo>
                    <a:pt x="853" y="1073"/>
                  </a:lnTo>
                  <a:lnTo>
                    <a:pt x="873" y="1066"/>
                  </a:lnTo>
                  <a:lnTo>
                    <a:pt x="887" y="1081"/>
                  </a:lnTo>
                  <a:lnTo>
                    <a:pt x="909" y="1068"/>
                  </a:lnTo>
                  <a:lnTo>
                    <a:pt x="922" y="1038"/>
                  </a:lnTo>
                  <a:lnTo>
                    <a:pt x="935" y="999"/>
                  </a:lnTo>
                  <a:lnTo>
                    <a:pt x="924" y="981"/>
                  </a:lnTo>
                  <a:lnTo>
                    <a:pt x="943" y="951"/>
                  </a:lnTo>
                  <a:lnTo>
                    <a:pt x="953" y="918"/>
                  </a:lnTo>
                  <a:lnTo>
                    <a:pt x="959" y="885"/>
                  </a:lnTo>
                  <a:lnTo>
                    <a:pt x="978" y="878"/>
                  </a:lnTo>
                  <a:lnTo>
                    <a:pt x="995" y="894"/>
                  </a:lnTo>
                  <a:lnTo>
                    <a:pt x="1018" y="893"/>
                  </a:lnTo>
                  <a:lnTo>
                    <a:pt x="1032" y="873"/>
                  </a:lnTo>
                  <a:close/>
                </a:path>
              </a:pathLst>
            </a:custGeom>
            <a:solidFill>
              <a:schemeClr val="accent1">
                <a:lumMod val="60000"/>
                <a:lumOff val="4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77" name="Freeform 67">
              <a:extLst>
                <a:ext uri="{FF2B5EF4-FFF2-40B4-BE49-F238E27FC236}">
                  <a16:creationId xmlns:a16="http://schemas.microsoft.com/office/drawing/2014/main" id="{847912D9-EE82-4211-B1BD-28CD4FE5B347}"/>
                </a:ext>
              </a:extLst>
            </p:cNvPr>
            <p:cNvSpPr>
              <a:spLocks/>
            </p:cNvSpPr>
            <p:nvPr/>
          </p:nvSpPr>
          <p:spPr bwMode="auto">
            <a:xfrm>
              <a:off x="5917" y="120"/>
              <a:ext cx="73" cy="134"/>
            </a:xfrm>
            <a:custGeom>
              <a:avLst/>
              <a:gdLst>
                <a:gd name="T0" fmla="*/ 60 w 80"/>
                <a:gd name="T1" fmla="*/ 4 h 147"/>
                <a:gd name="T2" fmla="*/ 50 w 80"/>
                <a:gd name="T3" fmla="*/ 0 h 147"/>
                <a:gd name="T4" fmla="*/ 41 w 80"/>
                <a:gd name="T5" fmla="*/ 9 h 147"/>
                <a:gd name="T6" fmla="*/ 21 w 80"/>
                <a:gd name="T7" fmla="*/ 19 h 147"/>
                <a:gd name="T8" fmla="*/ 5 w 80"/>
                <a:gd name="T9" fmla="*/ 36 h 147"/>
                <a:gd name="T10" fmla="*/ 7 w 80"/>
                <a:gd name="T11" fmla="*/ 63 h 147"/>
                <a:gd name="T12" fmla="*/ 0 w 80"/>
                <a:gd name="T13" fmla="*/ 70 h 147"/>
                <a:gd name="T14" fmla="*/ 3 w 80"/>
                <a:gd name="T15" fmla="*/ 93 h 147"/>
                <a:gd name="T16" fmla="*/ 16 w 80"/>
                <a:gd name="T17" fmla="*/ 112 h 147"/>
                <a:gd name="T18" fmla="*/ 29 w 80"/>
                <a:gd name="T19" fmla="*/ 143 h 147"/>
                <a:gd name="T20" fmla="*/ 50 w 80"/>
                <a:gd name="T21" fmla="*/ 147 h 147"/>
                <a:gd name="T22" fmla="*/ 64 w 80"/>
                <a:gd name="T23" fmla="*/ 133 h 147"/>
                <a:gd name="T24" fmla="*/ 75 w 80"/>
                <a:gd name="T25" fmla="*/ 114 h 147"/>
                <a:gd name="T26" fmla="*/ 63 w 80"/>
                <a:gd name="T27" fmla="*/ 101 h 147"/>
                <a:gd name="T28" fmla="*/ 80 w 80"/>
                <a:gd name="T29" fmla="*/ 76 h 147"/>
                <a:gd name="T30" fmla="*/ 77 w 80"/>
                <a:gd name="T31" fmla="*/ 49 h 147"/>
                <a:gd name="T32" fmla="*/ 77 w 80"/>
                <a:gd name="T33" fmla="*/ 17 h 147"/>
                <a:gd name="T34" fmla="*/ 60 w 80"/>
                <a:gd name="T35"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47">
                  <a:moveTo>
                    <a:pt x="60" y="4"/>
                  </a:moveTo>
                  <a:lnTo>
                    <a:pt x="50" y="0"/>
                  </a:lnTo>
                  <a:lnTo>
                    <a:pt x="41" y="9"/>
                  </a:lnTo>
                  <a:lnTo>
                    <a:pt x="21" y="19"/>
                  </a:lnTo>
                  <a:lnTo>
                    <a:pt x="5" y="36"/>
                  </a:lnTo>
                  <a:lnTo>
                    <a:pt x="7" y="63"/>
                  </a:lnTo>
                  <a:lnTo>
                    <a:pt x="0" y="70"/>
                  </a:lnTo>
                  <a:lnTo>
                    <a:pt x="3" y="93"/>
                  </a:lnTo>
                  <a:lnTo>
                    <a:pt x="16" y="112"/>
                  </a:lnTo>
                  <a:lnTo>
                    <a:pt x="29" y="143"/>
                  </a:lnTo>
                  <a:lnTo>
                    <a:pt x="50" y="147"/>
                  </a:lnTo>
                  <a:lnTo>
                    <a:pt x="64" y="133"/>
                  </a:lnTo>
                  <a:lnTo>
                    <a:pt x="75" y="114"/>
                  </a:lnTo>
                  <a:lnTo>
                    <a:pt x="63" y="101"/>
                  </a:lnTo>
                  <a:lnTo>
                    <a:pt x="80" y="76"/>
                  </a:lnTo>
                  <a:lnTo>
                    <a:pt x="77" y="49"/>
                  </a:lnTo>
                  <a:lnTo>
                    <a:pt x="77" y="17"/>
                  </a:lnTo>
                  <a:lnTo>
                    <a:pt x="60" y="4"/>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78" name="Freeform 68">
              <a:extLst>
                <a:ext uri="{FF2B5EF4-FFF2-40B4-BE49-F238E27FC236}">
                  <a16:creationId xmlns:a16="http://schemas.microsoft.com/office/drawing/2014/main" id="{12C3CDF2-F38A-46C5-B742-FBAA48180B4B}"/>
                </a:ext>
              </a:extLst>
            </p:cNvPr>
            <p:cNvSpPr>
              <a:spLocks/>
            </p:cNvSpPr>
            <p:nvPr/>
          </p:nvSpPr>
          <p:spPr bwMode="auto">
            <a:xfrm>
              <a:off x="85" y="1741"/>
              <a:ext cx="143" cy="163"/>
            </a:xfrm>
            <a:custGeom>
              <a:avLst/>
              <a:gdLst>
                <a:gd name="T0" fmla="*/ 0 w 157"/>
                <a:gd name="T1" fmla="*/ 13 h 179"/>
                <a:gd name="T2" fmla="*/ 21 w 157"/>
                <a:gd name="T3" fmla="*/ 18 h 179"/>
                <a:gd name="T4" fmla="*/ 38 w 157"/>
                <a:gd name="T5" fmla="*/ 13 h 179"/>
                <a:gd name="T6" fmla="*/ 45 w 157"/>
                <a:gd name="T7" fmla="*/ 0 h 179"/>
                <a:gd name="T8" fmla="*/ 60 w 157"/>
                <a:gd name="T9" fmla="*/ 3 h 179"/>
                <a:gd name="T10" fmla="*/ 75 w 157"/>
                <a:gd name="T11" fmla="*/ 17 h 179"/>
                <a:gd name="T12" fmla="*/ 76 w 157"/>
                <a:gd name="T13" fmla="*/ 37 h 179"/>
                <a:gd name="T14" fmla="*/ 88 w 157"/>
                <a:gd name="T15" fmla="*/ 41 h 179"/>
                <a:gd name="T16" fmla="*/ 90 w 157"/>
                <a:gd name="T17" fmla="*/ 57 h 179"/>
                <a:gd name="T18" fmla="*/ 109 w 157"/>
                <a:gd name="T19" fmla="*/ 60 h 179"/>
                <a:gd name="T20" fmla="*/ 113 w 157"/>
                <a:gd name="T21" fmla="*/ 45 h 179"/>
                <a:gd name="T22" fmla="*/ 103 w 157"/>
                <a:gd name="T23" fmla="*/ 35 h 179"/>
                <a:gd name="T24" fmla="*/ 112 w 157"/>
                <a:gd name="T25" fmla="*/ 26 h 179"/>
                <a:gd name="T26" fmla="*/ 117 w 157"/>
                <a:gd name="T27" fmla="*/ 32 h 179"/>
                <a:gd name="T28" fmla="*/ 135 w 157"/>
                <a:gd name="T29" fmla="*/ 47 h 179"/>
                <a:gd name="T30" fmla="*/ 135 w 157"/>
                <a:gd name="T31" fmla="*/ 69 h 179"/>
                <a:gd name="T32" fmla="*/ 132 w 157"/>
                <a:gd name="T33" fmla="*/ 89 h 179"/>
                <a:gd name="T34" fmla="*/ 143 w 157"/>
                <a:gd name="T35" fmla="*/ 106 h 179"/>
                <a:gd name="T36" fmla="*/ 153 w 157"/>
                <a:gd name="T37" fmla="*/ 113 h 179"/>
                <a:gd name="T38" fmla="*/ 157 w 157"/>
                <a:gd name="T39" fmla="*/ 138 h 179"/>
                <a:gd name="T40" fmla="*/ 148 w 157"/>
                <a:gd name="T41" fmla="*/ 157 h 179"/>
                <a:gd name="T42" fmla="*/ 104 w 157"/>
                <a:gd name="T43" fmla="*/ 179 h 179"/>
                <a:gd name="T44" fmla="*/ 39 w 157"/>
                <a:gd name="T45" fmla="*/ 101 h 179"/>
                <a:gd name="T46" fmla="*/ 0 w 157"/>
                <a:gd name="T47" fmla="*/ 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79">
                  <a:moveTo>
                    <a:pt x="0" y="13"/>
                  </a:moveTo>
                  <a:lnTo>
                    <a:pt x="21" y="18"/>
                  </a:lnTo>
                  <a:lnTo>
                    <a:pt x="38" y="13"/>
                  </a:lnTo>
                  <a:lnTo>
                    <a:pt x="45" y="0"/>
                  </a:lnTo>
                  <a:lnTo>
                    <a:pt x="60" y="3"/>
                  </a:lnTo>
                  <a:lnTo>
                    <a:pt x="75" y="17"/>
                  </a:lnTo>
                  <a:lnTo>
                    <a:pt x="76" y="37"/>
                  </a:lnTo>
                  <a:lnTo>
                    <a:pt x="88" y="41"/>
                  </a:lnTo>
                  <a:lnTo>
                    <a:pt x="90" y="57"/>
                  </a:lnTo>
                  <a:lnTo>
                    <a:pt x="109" y="60"/>
                  </a:lnTo>
                  <a:lnTo>
                    <a:pt x="113" y="45"/>
                  </a:lnTo>
                  <a:lnTo>
                    <a:pt x="103" y="35"/>
                  </a:lnTo>
                  <a:lnTo>
                    <a:pt x="112" y="26"/>
                  </a:lnTo>
                  <a:lnTo>
                    <a:pt x="117" y="32"/>
                  </a:lnTo>
                  <a:lnTo>
                    <a:pt x="135" y="47"/>
                  </a:lnTo>
                  <a:lnTo>
                    <a:pt x="135" y="69"/>
                  </a:lnTo>
                  <a:lnTo>
                    <a:pt x="132" y="89"/>
                  </a:lnTo>
                  <a:lnTo>
                    <a:pt x="143" y="106"/>
                  </a:lnTo>
                  <a:lnTo>
                    <a:pt x="153" y="113"/>
                  </a:lnTo>
                  <a:lnTo>
                    <a:pt x="157" y="138"/>
                  </a:lnTo>
                  <a:lnTo>
                    <a:pt x="148" y="157"/>
                  </a:lnTo>
                  <a:lnTo>
                    <a:pt x="104" y="179"/>
                  </a:lnTo>
                  <a:lnTo>
                    <a:pt x="39" y="101"/>
                  </a:lnTo>
                  <a:lnTo>
                    <a:pt x="0" y="13"/>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79" name="Freeform 69">
              <a:extLst>
                <a:ext uri="{FF2B5EF4-FFF2-40B4-BE49-F238E27FC236}">
                  <a16:creationId xmlns:a16="http://schemas.microsoft.com/office/drawing/2014/main" id="{7E086DB6-EF5F-4660-A78E-EC37FC8FFE78}"/>
                </a:ext>
              </a:extLst>
            </p:cNvPr>
            <p:cNvSpPr>
              <a:spLocks/>
            </p:cNvSpPr>
            <p:nvPr/>
          </p:nvSpPr>
          <p:spPr bwMode="auto">
            <a:xfrm>
              <a:off x="857" y="1866"/>
              <a:ext cx="45" cy="39"/>
            </a:xfrm>
            <a:custGeom>
              <a:avLst/>
              <a:gdLst>
                <a:gd name="T0" fmla="*/ 21 w 49"/>
                <a:gd name="T1" fmla="*/ 42 h 42"/>
                <a:gd name="T2" fmla="*/ 9 w 49"/>
                <a:gd name="T3" fmla="*/ 34 h 42"/>
                <a:gd name="T4" fmla="*/ 0 w 49"/>
                <a:gd name="T5" fmla="*/ 36 h 42"/>
                <a:gd name="T6" fmla="*/ 4 w 49"/>
                <a:gd name="T7" fmla="*/ 23 h 42"/>
                <a:gd name="T8" fmla="*/ 6 w 49"/>
                <a:gd name="T9" fmla="*/ 12 h 42"/>
                <a:gd name="T10" fmla="*/ 6 w 49"/>
                <a:gd name="T11" fmla="*/ 5 h 42"/>
                <a:gd name="T12" fmla="*/ 11 w 49"/>
                <a:gd name="T13" fmla="*/ 0 h 42"/>
                <a:gd name="T14" fmla="*/ 21 w 49"/>
                <a:gd name="T15" fmla="*/ 26 h 42"/>
                <a:gd name="T16" fmla="*/ 37 w 49"/>
                <a:gd name="T17" fmla="*/ 11 h 42"/>
                <a:gd name="T18" fmla="*/ 46 w 49"/>
                <a:gd name="T19" fmla="*/ 1 h 42"/>
                <a:gd name="T20" fmla="*/ 49 w 49"/>
                <a:gd name="T21" fmla="*/ 6 h 42"/>
                <a:gd name="T22" fmla="*/ 49 w 49"/>
                <a:gd name="T23" fmla="*/ 15 h 42"/>
                <a:gd name="T24" fmla="*/ 43 w 49"/>
                <a:gd name="T25" fmla="*/ 23 h 42"/>
                <a:gd name="T26" fmla="*/ 43 w 49"/>
                <a:gd name="T27" fmla="*/ 33 h 42"/>
                <a:gd name="T28" fmla="*/ 32 w 49"/>
                <a:gd name="T29" fmla="*/ 38 h 42"/>
                <a:gd name="T30" fmla="*/ 26 w 49"/>
                <a:gd name="T31" fmla="*/ 38 h 42"/>
                <a:gd name="T32" fmla="*/ 21 w 49"/>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2">
                  <a:moveTo>
                    <a:pt x="21" y="42"/>
                  </a:moveTo>
                  <a:lnTo>
                    <a:pt x="9" y="34"/>
                  </a:lnTo>
                  <a:lnTo>
                    <a:pt x="0" y="36"/>
                  </a:lnTo>
                  <a:lnTo>
                    <a:pt x="4" y="23"/>
                  </a:lnTo>
                  <a:lnTo>
                    <a:pt x="6" y="12"/>
                  </a:lnTo>
                  <a:lnTo>
                    <a:pt x="6" y="5"/>
                  </a:lnTo>
                  <a:lnTo>
                    <a:pt x="11" y="0"/>
                  </a:lnTo>
                  <a:lnTo>
                    <a:pt x="21" y="26"/>
                  </a:lnTo>
                  <a:lnTo>
                    <a:pt x="37" y="11"/>
                  </a:lnTo>
                  <a:lnTo>
                    <a:pt x="46" y="1"/>
                  </a:lnTo>
                  <a:lnTo>
                    <a:pt x="49" y="6"/>
                  </a:lnTo>
                  <a:lnTo>
                    <a:pt x="49" y="15"/>
                  </a:lnTo>
                  <a:lnTo>
                    <a:pt x="43" y="23"/>
                  </a:lnTo>
                  <a:lnTo>
                    <a:pt x="43" y="33"/>
                  </a:lnTo>
                  <a:lnTo>
                    <a:pt x="32" y="38"/>
                  </a:lnTo>
                  <a:lnTo>
                    <a:pt x="26" y="38"/>
                  </a:lnTo>
                  <a:lnTo>
                    <a:pt x="21" y="42"/>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80" name="Freeform 70">
              <a:extLst>
                <a:ext uri="{FF2B5EF4-FFF2-40B4-BE49-F238E27FC236}">
                  <a16:creationId xmlns:a16="http://schemas.microsoft.com/office/drawing/2014/main" id="{5F4E4C4A-397B-472B-B8B6-A67C0A294798}"/>
                </a:ext>
              </a:extLst>
            </p:cNvPr>
            <p:cNvSpPr>
              <a:spLocks/>
            </p:cNvSpPr>
            <p:nvPr/>
          </p:nvSpPr>
          <p:spPr bwMode="auto">
            <a:xfrm>
              <a:off x="556" y="2401"/>
              <a:ext cx="236" cy="162"/>
            </a:xfrm>
            <a:custGeom>
              <a:avLst/>
              <a:gdLst>
                <a:gd name="T0" fmla="*/ 12 w 260"/>
                <a:gd name="T1" fmla="*/ 42 h 178"/>
                <a:gd name="T2" fmla="*/ 0 w 260"/>
                <a:gd name="T3" fmla="*/ 22 h 178"/>
                <a:gd name="T4" fmla="*/ 17 w 260"/>
                <a:gd name="T5" fmla="*/ 19 h 178"/>
                <a:gd name="T6" fmla="*/ 36 w 260"/>
                <a:gd name="T7" fmla="*/ 0 h 178"/>
                <a:gd name="T8" fmla="*/ 54 w 260"/>
                <a:gd name="T9" fmla="*/ 0 h 178"/>
                <a:gd name="T10" fmla="*/ 67 w 260"/>
                <a:gd name="T11" fmla="*/ 13 h 178"/>
                <a:gd name="T12" fmla="*/ 71 w 260"/>
                <a:gd name="T13" fmla="*/ 28 h 178"/>
                <a:gd name="T14" fmla="*/ 90 w 260"/>
                <a:gd name="T15" fmla="*/ 30 h 178"/>
                <a:gd name="T16" fmla="*/ 96 w 260"/>
                <a:gd name="T17" fmla="*/ 24 h 178"/>
                <a:gd name="T18" fmla="*/ 107 w 260"/>
                <a:gd name="T19" fmla="*/ 27 h 178"/>
                <a:gd name="T20" fmla="*/ 124 w 260"/>
                <a:gd name="T21" fmla="*/ 40 h 178"/>
                <a:gd name="T22" fmla="*/ 140 w 260"/>
                <a:gd name="T23" fmla="*/ 30 h 178"/>
                <a:gd name="T24" fmla="*/ 158 w 260"/>
                <a:gd name="T25" fmla="*/ 30 h 178"/>
                <a:gd name="T26" fmla="*/ 182 w 260"/>
                <a:gd name="T27" fmla="*/ 25 h 178"/>
                <a:gd name="T28" fmla="*/ 200 w 260"/>
                <a:gd name="T29" fmla="*/ 30 h 178"/>
                <a:gd name="T30" fmla="*/ 210 w 260"/>
                <a:gd name="T31" fmla="*/ 49 h 178"/>
                <a:gd name="T32" fmla="*/ 222 w 260"/>
                <a:gd name="T33" fmla="*/ 61 h 178"/>
                <a:gd name="T34" fmla="*/ 243 w 260"/>
                <a:gd name="T35" fmla="*/ 61 h 178"/>
                <a:gd name="T36" fmla="*/ 251 w 260"/>
                <a:gd name="T37" fmla="*/ 76 h 178"/>
                <a:gd name="T38" fmla="*/ 260 w 260"/>
                <a:gd name="T39" fmla="*/ 91 h 178"/>
                <a:gd name="T40" fmla="*/ 251 w 260"/>
                <a:gd name="T41" fmla="*/ 105 h 178"/>
                <a:gd name="T42" fmla="*/ 243 w 260"/>
                <a:gd name="T43" fmla="*/ 118 h 178"/>
                <a:gd name="T44" fmla="*/ 243 w 260"/>
                <a:gd name="T45" fmla="*/ 138 h 178"/>
                <a:gd name="T46" fmla="*/ 224 w 260"/>
                <a:gd name="T47" fmla="*/ 151 h 178"/>
                <a:gd name="T48" fmla="*/ 205 w 260"/>
                <a:gd name="T49" fmla="*/ 138 h 178"/>
                <a:gd name="T50" fmla="*/ 198 w 260"/>
                <a:gd name="T51" fmla="*/ 145 h 178"/>
                <a:gd name="T52" fmla="*/ 198 w 260"/>
                <a:gd name="T53" fmla="*/ 160 h 178"/>
                <a:gd name="T54" fmla="*/ 181 w 260"/>
                <a:gd name="T55" fmla="*/ 163 h 178"/>
                <a:gd name="T56" fmla="*/ 166 w 260"/>
                <a:gd name="T57" fmla="*/ 148 h 178"/>
                <a:gd name="T58" fmla="*/ 153 w 260"/>
                <a:gd name="T59" fmla="*/ 141 h 178"/>
                <a:gd name="T60" fmla="*/ 131 w 260"/>
                <a:gd name="T61" fmla="*/ 147 h 178"/>
                <a:gd name="T62" fmla="*/ 120 w 260"/>
                <a:gd name="T63" fmla="*/ 158 h 178"/>
                <a:gd name="T64" fmla="*/ 108 w 260"/>
                <a:gd name="T65" fmla="*/ 153 h 178"/>
                <a:gd name="T66" fmla="*/ 90 w 260"/>
                <a:gd name="T67" fmla="*/ 178 h 178"/>
                <a:gd name="T68" fmla="*/ 61 w 260"/>
                <a:gd name="T69" fmla="*/ 167 h 178"/>
                <a:gd name="T70" fmla="*/ 40 w 260"/>
                <a:gd name="T71" fmla="*/ 167 h 178"/>
                <a:gd name="T72" fmla="*/ 21 w 260"/>
                <a:gd name="T73" fmla="*/ 161 h 178"/>
                <a:gd name="T74" fmla="*/ 19 w 260"/>
                <a:gd name="T75" fmla="*/ 142 h 178"/>
                <a:gd name="T76" fmla="*/ 6 w 260"/>
                <a:gd name="T77" fmla="*/ 129 h 178"/>
                <a:gd name="T78" fmla="*/ 6 w 260"/>
                <a:gd name="T79" fmla="*/ 114 h 178"/>
                <a:gd name="T80" fmla="*/ 16 w 260"/>
                <a:gd name="T81" fmla="*/ 104 h 178"/>
                <a:gd name="T82" fmla="*/ 16 w 260"/>
                <a:gd name="T83" fmla="*/ 84 h 178"/>
                <a:gd name="T84" fmla="*/ 21 w 260"/>
                <a:gd name="T85" fmla="*/ 65 h 178"/>
                <a:gd name="T86" fmla="*/ 11 w 260"/>
                <a:gd name="T87" fmla="*/ 55 h 178"/>
                <a:gd name="T88" fmla="*/ 12 w 260"/>
                <a:gd name="T89" fmla="*/ 4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178">
                  <a:moveTo>
                    <a:pt x="12" y="42"/>
                  </a:moveTo>
                  <a:lnTo>
                    <a:pt x="0" y="22"/>
                  </a:lnTo>
                  <a:lnTo>
                    <a:pt x="17" y="19"/>
                  </a:lnTo>
                  <a:lnTo>
                    <a:pt x="36" y="0"/>
                  </a:lnTo>
                  <a:lnTo>
                    <a:pt x="54" y="0"/>
                  </a:lnTo>
                  <a:lnTo>
                    <a:pt x="67" y="13"/>
                  </a:lnTo>
                  <a:lnTo>
                    <a:pt x="71" y="28"/>
                  </a:lnTo>
                  <a:lnTo>
                    <a:pt x="90" y="30"/>
                  </a:lnTo>
                  <a:lnTo>
                    <a:pt x="96" y="24"/>
                  </a:lnTo>
                  <a:lnTo>
                    <a:pt x="107" y="27"/>
                  </a:lnTo>
                  <a:lnTo>
                    <a:pt x="124" y="40"/>
                  </a:lnTo>
                  <a:lnTo>
                    <a:pt x="140" y="30"/>
                  </a:lnTo>
                  <a:lnTo>
                    <a:pt x="158" y="30"/>
                  </a:lnTo>
                  <a:lnTo>
                    <a:pt x="182" y="25"/>
                  </a:lnTo>
                  <a:lnTo>
                    <a:pt x="200" y="30"/>
                  </a:lnTo>
                  <a:lnTo>
                    <a:pt x="210" y="49"/>
                  </a:lnTo>
                  <a:lnTo>
                    <a:pt x="222" y="61"/>
                  </a:lnTo>
                  <a:lnTo>
                    <a:pt x="243" y="61"/>
                  </a:lnTo>
                  <a:lnTo>
                    <a:pt x="251" y="76"/>
                  </a:lnTo>
                  <a:lnTo>
                    <a:pt x="260" y="91"/>
                  </a:lnTo>
                  <a:lnTo>
                    <a:pt x="251" y="105"/>
                  </a:lnTo>
                  <a:lnTo>
                    <a:pt x="243" y="118"/>
                  </a:lnTo>
                  <a:lnTo>
                    <a:pt x="243" y="138"/>
                  </a:lnTo>
                  <a:lnTo>
                    <a:pt x="224" y="151"/>
                  </a:lnTo>
                  <a:lnTo>
                    <a:pt x="205" y="138"/>
                  </a:lnTo>
                  <a:lnTo>
                    <a:pt x="198" y="145"/>
                  </a:lnTo>
                  <a:lnTo>
                    <a:pt x="198" y="160"/>
                  </a:lnTo>
                  <a:lnTo>
                    <a:pt x="181" y="163"/>
                  </a:lnTo>
                  <a:lnTo>
                    <a:pt x="166" y="148"/>
                  </a:lnTo>
                  <a:lnTo>
                    <a:pt x="153" y="141"/>
                  </a:lnTo>
                  <a:lnTo>
                    <a:pt x="131" y="147"/>
                  </a:lnTo>
                  <a:lnTo>
                    <a:pt x="120" y="158"/>
                  </a:lnTo>
                  <a:lnTo>
                    <a:pt x="108" y="153"/>
                  </a:lnTo>
                  <a:lnTo>
                    <a:pt x="90" y="178"/>
                  </a:lnTo>
                  <a:lnTo>
                    <a:pt x="61" y="167"/>
                  </a:lnTo>
                  <a:lnTo>
                    <a:pt x="40" y="167"/>
                  </a:lnTo>
                  <a:lnTo>
                    <a:pt x="21" y="161"/>
                  </a:lnTo>
                  <a:lnTo>
                    <a:pt x="19" y="142"/>
                  </a:lnTo>
                  <a:lnTo>
                    <a:pt x="6" y="129"/>
                  </a:lnTo>
                  <a:lnTo>
                    <a:pt x="6" y="114"/>
                  </a:lnTo>
                  <a:lnTo>
                    <a:pt x="16" y="104"/>
                  </a:lnTo>
                  <a:lnTo>
                    <a:pt x="16" y="84"/>
                  </a:lnTo>
                  <a:lnTo>
                    <a:pt x="21" y="65"/>
                  </a:lnTo>
                  <a:lnTo>
                    <a:pt x="11" y="55"/>
                  </a:lnTo>
                  <a:lnTo>
                    <a:pt x="12" y="42"/>
                  </a:lnTo>
                  <a:close/>
                </a:path>
              </a:pathLst>
            </a:custGeom>
            <a:solidFill>
              <a:schemeClr val="accent5">
                <a:lumMod val="75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81" name="Freeform 71">
              <a:extLst>
                <a:ext uri="{FF2B5EF4-FFF2-40B4-BE49-F238E27FC236}">
                  <a16:creationId xmlns:a16="http://schemas.microsoft.com/office/drawing/2014/main" id="{B50B1016-EF3F-4C61-856D-0349A9412311}"/>
                </a:ext>
              </a:extLst>
            </p:cNvPr>
            <p:cNvSpPr>
              <a:spLocks/>
            </p:cNvSpPr>
            <p:nvPr/>
          </p:nvSpPr>
          <p:spPr bwMode="auto">
            <a:xfrm>
              <a:off x="668" y="1960"/>
              <a:ext cx="336" cy="248"/>
            </a:xfrm>
            <a:custGeom>
              <a:avLst/>
              <a:gdLst>
                <a:gd name="T0" fmla="*/ 366 w 369"/>
                <a:gd name="T1" fmla="*/ 263 h 272"/>
                <a:gd name="T2" fmla="*/ 352 w 369"/>
                <a:gd name="T3" fmla="*/ 216 h 272"/>
                <a:gd name="T4" fmla="*/ 339 w 369"/>
                <a:gd name="T5" fmla="*/ 198 h 272"/>
                <a:gd name="T6" fmla="*/ 341 w 369"/>
                <a:gd name="T7" fmla="*/ 162 h 272"/>
                <a:gd name="T8" fmla="*/ 327 w 369"/>
                <a:gd name="T9" fmla="*/ 133 h 272"/>
                <a:gd name="T10" fmla="*/ 320 w 369"/>
                <a:gd name="T11" fmla="*/ 111 h 272"/>
                <a:gd name="T12" fmla="*/ 303 w 369"/>
                <a:gd name="T13" fmla="*/ 88 h 272"/>
                <a:gd name="T14" fmla="*/ 283 w 369"/>
                <a:gd name="T15" fmla="*/ 71 h 272"/>
                <a:gd name="T16" fmla="*/ 257 w 369"/>
                <a:gd name="T17" fmla="*/ 65 h 272"/>
                <a:gd name="T18" fmla="*/ 250 w 369"/>
                <a:gd name="T19" fmla="*/ 28 h 272"/>
                <a:gd name="T20" fmla="*/ 224 w 369"/>
                <a:gd name="T21" fmla="*/ 26 h 272"/>
                <a:gd name="T22" fmla="*/ 191 w 369"/>
                <a:gd name="T23" fmla="*/ 20 h 272"/>
                <a:gd name="T24" fmla="*/ 140 w 369"/>
                <a:gd name="T25" fmla="*/ 19 h 272"/>
                <a:gd name="T26" fmla="*/ 120 w 369"/>
                <a:gd name="T27" fmla="*/ 5 h 272"/>
                <a:gd name="T28" fmla="*/ 93 w 369"/>
                <a:gd name="T29" fmla="*/ 13 h 272"/>
                <a:gd name="T30" fmla="*/ 62 w 369"/>
                <a:gd name="T31" fmla="*/ 25 h 272"/>
                <a:gd name="T32" fmla="*/ 52 w 369"/>
                <a:gd name="T33" fmla="*/ 51 h 272"/>
                <a:gd name="T34" fmla="*/ 70 w 369"/>
                <a:gd name="T35" fmla="*/ 72 h 272"/>
                <a:gd name="T36" fmla="*/ 47 w 369"/>
                <a:gd name="T37" fmla="*/ 99 h 272"/>
                <a:gd name="T38" fmla="*/ 23 w 369"/>
                <a:gd name="T39" fmla="*/ 118 h 272"/>
                <a:gd name="T40" fmla="*/ 11 w 369"/>
                <a:gd name="T41" fmla="*/ 142 h 272"/>
                <a:gd name="T42" fmla="*/ 12 w 369"/>
                <a:gd name="T43" fmla="*/ 163 h 272"/>
                <a:gd name="T44" fmla="*/ 31 w 369"/>
                <a:gd name="T45" fmla="*/ 192 h 272"/>
                <a:gd name="T46" fmla="*/ 65 w 369"/>
                <a:gd name="T47" fmla="*/ 203 h 272"/>
                <a:gd name="T48" fmla="*/ 100 w 369"/>
                <a:gd name="T49" fmla="*/ 211 h 272"/>
                <a:gd name="T50" fmla="*/ 143 w 369"/>
                <a:gd name="T51" fmla="*/ 226 h 272"/>
                <a:gd name="T52" fmla="*/ 172 w 369"/>
                <a:gd name="T53" fmla="*/ 217 h 272"/>
                <a:gd name="T54" fmla="*/ 208 w 369"/>
                <a:gd name="T55" fmla="*/ 203 h 272"/>
                <a:gd name="T56" fmla="*/ 239 w 369"/>
                <a:gd name="T57" fmla="*/ 210 h 272"/>
                <a:gd name="T58" fmla="*/ 254 w 369"/>
                <a:gd name="T59" fmla="*/ 240 h 272"/>
                <a:gd name="T60" fmla="*/ 286 w 369"/>
                <a:gd name="T61" fmla="*/ 255 h 272"/>
                <a:gd name="T62" fmla="*/ 306 w 369"/>
                <a:gd name="T63" fmla="*/ 244 h 272"/>
                <a:gd name="T64" fmla="*/ 334 w 369"/>
                <a:gd name="T65" fmla="*/ 2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272">
                  <a:moveTo>
                    <a:pt x="356" y="272"/>
                  </a:moveTo>
                  <a:lnTo>
                    <a:pt x="366" y="263"/>
                  </a:lnTo>
                  <a:lnTo>
                    <a:pt x="369" y="243"/>
                  </a:lnTo>
                  <a:lnTo>
                    <a:pt x="352" y="216"/>
                  </a:lnTo>
                  <a:lnTo>
                    <a:pt x="334" y="210"/>
                  </a:lnTo>
                  <a:lnTo>
                    <a:pt x="339" y="198"/>
                  </a:lnTo>
                  <a:lnTo>
                    <a:pt x="347" y="182"/>
                  </a:lnTo>
                  <a:lnTo>
                    <a:pt x="341" y="162"/>
                  </a:lnTo>
                  <a:lnTo>
                    <a:pt x="337" y="143"/>
                  </a:lnTo>
                  <a:lnTo>
                    <a:pt x="327" y="133"/>
                  </a:lnTo>
                  <a:lnTo>
                    <a:pt x="312" y="127"/>
                  </a:lnTo>
                  <a:lnTo>
                    <a:pt x="320" y="111"/>
                  </a:lnTo>
                  <a:lnTo>
                    <a:pt x="320" y="95"/>
                  </a:lnTo>
                  <a:lnTo>
                    <a:pt x="303" y="88"/>
                  </a:lnTo>
                  <a:lnTo>
                    <a:pt x="301" y="73"/>
                  </a:lnTo>
                  <a:lnTo>
                    <a:pt x="283" y="71"/>
                  </a:lnTo>
                  <a:lnTo>
                    <a:pt x="271" y="82"/>
                  </a:lnTo>
                  <a:lnTo>
                    <a:pt x="257" y="65"/>
                  </a:lnTo>
                  <a:lnTo>
                    <a:pt x="262" y="31"/>
                  </a:lnTo>
                  <a:lnTo>
                    <a:pt x="250" y="28"/>
                  </a:lnTo>
                  <a:lnTo>
                    <a:pt x="237" y="15"/>
                  </a:lnTo>
                  <a:lnTo>
                    <a:pt x="224" y="26"/>
                  </a:lnTo>
                  <a:lnTo>
                    <a:pt x="211" y="29"/>
                  </a:lnTo>
                  <a:lnTo>
                    <a:pt x="191" y="20"/>
                  </a:lnTo>
                  <a:lnTo>
                    <a:pt x="170" y="19"/>
                  </a:lnTo>
                  <a:lnTo>
                    <a:pt x="140" y="19"/>
                  </a:lnTo>
                  <a:lnTo>
                    <a:pt x="131" y="0"/>
                  </a:lnTo>
                  <a:lnTo>
                    <a:pt x="120" y="5"/>
                  </a:lnTo>
                  <a:lnTo>
                    <a:pt x="110" y="15"/>
                  </a:lnTo>
                  <a:lnTo>
                    <a:pt x="93" y="13"/>
                  </a:lnTo>
                  <a:lnTo>
                    <a:pt x="71" y="15"/>
                  </a:lnTo>
                  <a:lnTo>
                    <a:pt x="62" y="25"/>
                  </a:lnTo>
                  <a:lnTo>
                    <a:pt x="62" y="42"/>
                  </a:lnTo>
                  <a:lnTo>
                    <a:pt x="52" y="51"/>
                  </a:lnTo>
                  <a:lnTo>
                    <a:pt x="56" y="62"/>
                  </a:lnTo>
                  <a:lnTo>
                    <a:pt x="70" y="72"/>
                  </a:lnTo>
                  <a:lnTo>
                    <a:pt x="64" y="91"/>
                  </a:lnTo>
                  <a:lnTo>
                    <a:pt x="47" y="99"/>
                  </a:lnTo>
                  <a:lnTo>
                    <a:pt x="34" y="112"/>
                  </a:lnTo>
                  <a:lnTo>
                    <a:pt x="23" y="118"/>
                  </a:lnTo>
                  <a:lnTo>
                    <a:pt x="23" y="136"/>
                  </a:lnTo>
                  <a:lnTo>
                    <a:pt x="11" y="142"/>
                  </a:lnTo>
                  <a:lnTo>
                    <a:pt x="0" y="152"/>
                  </a:lnTo>
                  <a:lnTo>
                    <a:pt x="12" y="163"/>
                  </a:lnTo>
                  <a:lnTo>
                    <a:pt x="19" y="180"/>
                  </a:lnTo>
                  <a:lnTo>
                    <a:pt x="31" y="192"/>
                  </a:lnTo>
                  <a:lnTo>
                    <a:pt x="54" y="192"/>
                  </a:lnTo>
                  <a:lnTo>
                    <a:pt x="65" y="203"/>
                  </a:lnTo>
                  <a:lnTo>
                    <a:pt x="85" y="202"/>
                  </a:lnTo>
                  <a:lnTo>
                    <a:pt x="100" y="211"/>
                  </a:lnTo>
                  <a:lnTo>
                    <a:pt x="128" y="211"/>
                  </a:lnTo>
                  <a:lnTo>
                    <a:pt x="143" y="226"/>
                  </a:lnTo>
                  <a:lnTo>
                    <a:pt x="161" y="228"/>
                  </a:lnTo>
                  <a:lnTo>
                    <a:pt x="172" y="217"/>
                  </a:lnTo>
                  <a:lnTo>
                    <a:pt x="194" y="217"/>
                  </a:lnTo>
                  <a:lnTo>
                    <a:pt x="208" y="203"/>
                  </a:lnTo>
                  <a:lnTo>
                    <a:pt x="225" y="203"/>
                  </a:lnTo>
                  <a:lnTo>
                    <a:pt x="239" y="210"/>
                  </a:lnTo>
                  <a:lnTo>
                    <a:pt x="250" y="221"/>
                  </a:lnTo>
                  <a:lnTo>
                    <a:pt x="254" y="240"/>
                  </a:lnTo>
                  <a:lnTo>
                    <a:pt x="273" y="240"/>
                  </a:lnTo>
                  <a:lnTo>
                    <a:pt x="286" y="255"/>
                  </a:lnTo>
                  <a:lnTo>
                    <a:pt x="302" y="255"/>
                  </a:lnTo>
                  <a:lnTo>
                    <a:pt x="306" y="244"/>
                  </a:lnTo>
                  <a:lnTo>
                    <a:pt x="317" y="255"/>
                  </a:lnTo>
                  <a:lnTo>
                    <a:pt x="334" y="263"/>
                  </a:lnTo>
                  <a:lnTo>
                    <a:pt x="356" y="272"/>
                  </a:lnTo>
                  <a:close/>
                </a:path>
              </a:pathLst>
            </a:custGeom>
            <a:gradFill flip="none" rotWithShape="1">
              <a:gsLst>
                <a:gs pos="0">
                  <a:srgbClr val="7EA64B">
                    <a:tint val="66000"/>
                    <a:satMod val="160000"/>
                  </a:srgbClr>
                </a:gs>
                <a:gs pos="50000">
                  <a:srgbClr val="7EA64B">
                    <a:tint val="44500"/>
                    <a:satMod val="160000"/>
                  </a:srgbClr>
                </a:gs>
                <a:gs pos="100000">
                  <a:srgbClr val="7EA64B">
                    <a:tint val="23500"/>
                    <a:satMod val="160000"/>
                  </a:srgbClr>
                </a:gs>
              </a:gsLst>
              <a:lin ang="0" scaled="1"/>
              <a:tileRect/>
            </a:gra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82" name="Freeform 72">
              <a:extLst>
                <a:ext uri="{FF2B5EF4-FFF2-40B4-BE49-F238E27FC236}">
                  <a16:creationId xmlns:a16="http://schemas.microsoft.com/office/drawing/2014/main" id="{6CCA6D83-49AA-40C0-B780-C7ECC3D637A0}"/>
                </a:ext>
              </a:extLst>
            </p:cNvPr>
            <p:cNvSpPr>
              <a:spLocks/>
            </p:cNvSpPr>
            <p:nvPr/>
          </p:nvSpPr>
          <p:spPr bwMode="auto">
            <a:xfrm>
              <a:off x="607" y="2109"/>
              <a:ext cx="446" cy="298"/>
            </a:xfrm>
            <a:custGeom>
              <a:avLst/>
              <a:gdLst>
                <a:gd name="T0" fmla="*/ 236 w 489"/>
                <a:gd name="T1" fmla="*/ 266 h 327"/>
                <a:gd name="T2" fmla="*/ 245 w 489"/>
                <a:gd name="T3" fmla="*/ 282 h 327"/>
                <a:gd name="T4" fmla="*/ 276 w 489"/>
                <a:gd name="T5" fmla="*/ 289 h 327"/>
                <a:gd name="T6" fmla="*/ 313 w 489"/>
                <a:gd name="T7" fmla="*/ 298 h 327"/>
                <a:gd name="T8" fmla="*/ 348 w 489"/>
                <a:gd name="T9" fmla="*/ 312 h 327"/>
                <a:gd name="T10" fmla="*/ 383 w 489"/>
                <a:gd name="T11" fmla="*/ 327 h 327"/>
                <a:gd name="T12" fmla="*/ 423 w 489"/>
                <a:gd name="T13" fmla="*/ 297 h 327"/>
                <a:gd name="T14" fmla="*/ 414 w 489"/>
                <a:gd name="T15" fmla="*/ 263 h 327"/>
                <a:gd name="T16" fmla="*/ 422 w 489"/>
                <a:gd name="T17" fmla="*/ 226 h 327"/>
                <a:gd name="T18" fmla="*/ 449 w 489"/>
                <a:gd name="T19" fmla="*/ 209 h 327"/>
                <a:gd name="T20" fmla="*/ 482 w 489"/>
                <a:gd name="T21" fmla="*/ 171 h 327"/>
                <a:gd name="T22" fmla="*/ 489 w 489"/>
                <a:gd name="T23" fmla="*/ 123 h 327"/>
                <a:gd name="T24" fmla="*/ 449 w 489"/>
                <a:gd name="T25" fmla="*/ 122 h 327"/>
                <a:gd name="T26" fmla="*/ 422 w 489"/>
                <a:gd name="T27" fmla="*/ 109 h 327"/>
                <a:gd name="T28" fmla="*/ 383 w 489"/>
                <a:gd name="T29" fmla="*/ 92 h 327"/>
                <a:gd name="T30" fmla="*/ 368 w 489"/>
                <a:gd name="T31" fmla="*/ 92 h 327"/>
                <a:gd name="T32" fmla="*/ 339 w 489"/>
                <a:gd name="T33" fmla="*/ 77 h 327"/>
                <a:gd name="T34" fmla="*/ 316 w 489"/>
                <a:gd name="T35" fmla="*/ 58 h 327"/>
                <a:gd name="T36" fmla="*/ 291 w 489"/>
                <a:gd name="T37" fmla="*/ 40 h 327"/>
                <a:gd name="T38" fmla="*/ 260 w 489"/>
                <a:gd name="T39" fmla="*/ 54 h 327"/>
                <a:gd name="T40" fmla="*/ 227 w 489"/>
                <a:gd name="T41" fmla="*/ 65 h 327"/>
                <a:gd name="T42" fmla="*/ 194 w 489"/>
                <a:gd name="T43" fmla="*/ 48 h 327"/>
                <a:gd name="T44" fmla="*/ 151 w 489"/>
                <a:gd name="T45" fmla="*/ 39 h 327"/>
                <a:gd name="T46" fmla="*/ 120 w 489"/>
                <a:gd name="T47" fmla="*/ 29 h 327"/>
                <a:gd name="T48" fmla="*/ 85 w 489"/>
                <a:gd name="T49" fmla="*/ 17 h 327"/>
                <a:gd name="T50" fmla="*/ 57 w 489"/>
                <a:gd name="T51" fmla="*/ 17 h 327"/>
                <a:gd name="T52" fmla="*/ 44 w 489"/>
                <a:gd name="T53" fmla="*/ 45 h 327"/>
                <a:gd name="T54" fmla="*/ 34 w 489"/>
                <a:gd name="T55" fmla="*/ 88 h 327"/>
                <a:gd name="T56" fmla="*/ 8 w 489"/>
                <a:gd name="T57" fmla="*/ 102 h 327"/>
                <a:gd name="T58" fmla="*/ 2 w 489"/>
                <a:gd name="T59" fmla="*/ 132 h 327"/>
                <a:gd name="T60" fmla="*/ 24 w 489"/>
                <a:gd name="T61" fmla="*/ 168 h 327"/>
                <a:gd name="T62" fmla="*/ 58 w 489"/>
                <a:gd name="T63" fmla="*/ 194 h 327"/>
                <a:gd name="T64" fmla="*/ 97 w 489"/>
                <a:gd name="T65" fmla="*/ 213 h 327"/>
                <a:gd name="T66" fmla="*/ 139 w 489"/>
                <a:gd name="T67" fmla="*/ 213 h 327"/>
                <a:gd name="T68" fmla="*/ 150 w 489"/>
                <a:gd name="T69" fmla="*/ 237 h 327"/>
                <a:gd name="T70" fmla="*/ 174 w 489"/>
                <a:gd name="T71" fmla="*/ 268 h 327"/>
                <a:gd name="T72" fmla="*/ 190 w 489"/>
                <a:gd name="T73" fmla="*/ 272 h 327"/>
                <a:gd name="T74" fmla="*/ 216 w 489"/>
                <a:gd name="T75" fmla="*/ 25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9" h="327">
                  <a:moveTo>
                    <a:pt x="236" y="250"/>
                  </a:moveTo>
                  <a:lnTo>
                    <a:pt x="236" y="266"/>
                  </a:lnTo>
                  <a:lnTo>
                    <a:pt x="243" y="267"/>
                  </a:lnTo>
                  <a:lnTo>
                    <a:pt x="245" y="282"/>
                  </a:lnTo>
                  <a:lnTo>
                    <a:pt x="265" y="282"/>
                  </a:lnTo>
                  <a:lnTo>
                    <a:pt x="276" y="289"/>
                  </a:lnTo>
                  <a:lnTo>
                    <a:pt x="293" y="298"/>
                  </a:lnTo>
                  <a:lnTo>
                    <a:pt x="313" y="298"/>
                  </a:lnTo>
                  <a:lnTo>
                    <a:pt x="326" y="312"/>
                  </a:lnTo>
                  <a:lnTo>
                    <a:pt x="348" y="312"/>
                  </a:lnTo>
                  <a:lnTo>
                    <a:pt x="366" y="322"/>
                  </a:lnTo>
                  <a:lnTo>
                    <a:pt x="383" y="327"/>
                  </a:lnTo>
                  <a:lnTo>
                    <a:pt x="398" y="313"/>
                  </a:lnTo>
                  <a:lnTo>
                    <a:pt x="423" y="297"/>
                  </a:lnTo>
                  <a:lnTo>
                    <a:pt x="414" y="276"/>
                  </a:lnTo>
                  <a:lnTo>
                    <a:pt x="414" y="263"/>
                  </a:lnTo>
                  <a:lnTo>
                    <a:pt x="428" y="249"/>
                  </a:lnTo>
                  <a:lnTo>
                    <a:pt x="422" y="226"/>
                  </a:lnTo>
                  <a:lnTo>
                    <a:pt x="430" y="209"/>
                  </a:lnTo>
                  <a:lnTo>
                    <a:pt x="449" y="209"/>
                  </a:lnTo>
                  <a:lnTo>
                    <a:pt x="457" y="182"/>
                  </a:lnTo>
                  <a:lnTo>
                    <a:pt x="482" y="171"/>
                  </a:lnTo>
                  <a:lnTo>
                    <a:pt x="482" y="145"/>
                  </a:lnTo>
                  <a:lnTo>
                    <a:pt x="489" y="123"/>
                  </a:lnTo>
                  <a:lnTo>
                    <a:pt x="470" y="117"/>
                  </a:lnTo>
                  <a:lnTo>
                    <a:pt x="449" y="122"/>
                  </a:lnTo>
                  <a:lnTo>
                    <a:pt x="434" y="116"/>
                  </a:lnTo>
                  <a:lnTo>
                    <a:pt x="422" y="109"/>
                  </a:lnTo>
                  <a:cubicBezTo>
                    <a:pt x="422" y="109"/>
                    <a:pt x="407" y="100"/>
                    <a:pt x="404" y="100"/>
                  </a:cubicBezTo>
                  <a:cubicBezTo>
                    <a:pt x="401" y="100"/>
                    <a:pt x="383" y="92"/>
                    <a:pt x="383" y="92"/>
                  </a:cubicBezTo>
                  <a:lnTo>
                    <a:pt x="372" y="81"/>
                  </a:lnTo>
                  <a:lnTo>
                    <a:pt x="368" y="92"/>
                  </a:lnTo>
                  <a:lnTo>
                    <a:pt x="352" y="92"/>
                  </a:lnTo>
                  <a:lnTo>
                    <a:pt x="339" y="77"/>
                  </a:lnTo>
                  <a:lnTo>
                    <a:pt x="320" y="77"/>
                  </a:lnTo>
                  <a:cubicBezTo>
                    <a:pt x="320" y="77"/>
                    <a:pt x="320" y="58"/>
                    <a:pt x="316" y="58"/>
                  </a:cubicBezTo>
                  <a:cubicBezTo>
                    <a:pt x="312" y="58"/>
                    <a:pt x="305" y="47"/>
                    <a:pt x="305" y="47"/>
                  </a:cubicBezTo>
                  <a:lnTo>
                    <a:pt x="291" y="40"/>
                  </a:lnTo>
                  <a:lnTo>
                    <a:pt x="274" y="40"/>
                  </a:lnTo>
                  <a:lnTo>
                    <a:pt x="260" y="54"/>
                  </a:lnTo>
                  <a:lnTo>
                    <a:pt x="238" y="54"/>
                  </a:lnTo>
                  <a:lnTo>
                    <a:pt x="227" y="65"/>
                  </a:lnTo>
                  <a:lnTo>
                    <a:pt x="209" y="63"/>
                  </a:lnTo>
                  <a:lnTo>
                    <a:pt x="194" y="48"/>
                  </a:lnTo>
                  <a:lnTo>
                    <a:pt x="166" y="48"/>
                  </a:lnTo>
                  <a:lnTo>
                    <a:pt x="151" y="39"/>
                  </a:lnTo>
                  <a:lnTo>
                    <a:pt x="131" y="40"/>
                  </a:lnTo>
                  <a:lnTo>
                    <a:pt x="120" y="29"/>
                  </a:lnTo>
                  <a:lnTo>
                    <a:pt x="97" y="29"/>
                  </a:lnTo>
                  <a:lnTo>
                    <a:pt x="85" y="17"/>
                  </a:lnTo>
                  <a:lnTo>
                    <a:pt x="78" y="0"/>
                  </a:lnTo>
                  <a:lnTo>
                    <a:pt x="57" y="17"/>
                  </a:lnTo>
                  <a:lnTo>
                    <a:pt x="55" y="33"/>
                  </a:lnTo>
                  <a:lnTo>
                    <a:pt x="44" y="45"/>
                  </a:lnTo>
                  <a:lnTo>
                    <a:pt x="41" y="72"/>
                  </a:lnTo>
                  <a:lnTo>
                    <a:pt x="34" y="88"/>
                  </a:lnTo>
                  <a:lnTo>
                    <a:pt x="26" y="102"/>
                  </a:lnTo>
                  <a:lnTo>
                    <a:pt x="8" y="102"/>
                  </a:lnTo>
                  <a:lnTo>
                    <a:pt x="0" y="124"/>
                  </a:lnTo>
                  <a:lnTo>
                    <a:pt x="2" y="132"/>
                  </a:lnTo>
                  <a:lnTo>
                    <a:pt x="20" y="141"/>
                  </a:lnTo>
                  <a:lnTo>
                    <a:pt x="24" y="168"/>
                  </a:lnTo>
                  <a:lnTo>
                    <a:pt x="41" y="184"/>
                  </a:lnTo>
                  <a:lnTo>
                    <a:pt x="58" y="194"/>
                  </a:lnTo>
                  <a:lnTo>
                    <a:pt x="71" y="207"/>
                  </a:lnTo>
                  <a:lnTo>
                    <a:pt x="97" y="213"/>
                  </a:lnTo>
                  <a:lnTo>
                    <a:pt x="117" y="207"/>
                  </a:lnTo>
                  <a:lnTo>
                    <a:pt x="139" y="213"/>
                  </a:lnTo>
                  <a:lnTo>
                    <a:pt x="139" y="227"/>
                  </a:lnTo>
                  <a:lnTo>
                    <a:pt x="150" y="237"/>
                  </a:lnTo>
                  <a:lnTo>
                    <a:pt x="160" y="257"/>
                  </a:lnTo>
                  <a:lnTo>
                    <a:pt x="174" y="268"/>
                  </a:lnTo>
                  <a:lnTo>
                    <a:pt x="182" y="283"/>
                  </a:lnTo>
                  <a:lnTo>
                    <a:pt x="190" y="272"/>
                  </a:lnTo>
                  <a:lnTo>
                    <a:pt x="206" y="272"/>
                  </a:lnTo>
                  <a:lnTo>
                    <a:pt x="216" y="257"/>
                  </a:lnTo>
                  <a:lnTo>
                    <a:pt x="236" y="250"/>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83" name="Freeform 73">
              <a:extLst>
                <a:ext uri="{FF2B5EF4-FFF2-40B4-BE49-F238E27FC236}">
                  <a16:creationId xmlns:a16="http://schemas.microsoft.com/office/drawing/2014/main" id="{B16E444B-92E6-407C-9F99-21C09B564306}"/>
                </a:ext>
              </a:extLst>
            </p:cNvPr>
            <p:cNvSpPr>
              <a:spLocks noEditPoints="1"/>
            </p:cNvSpPr>
            <p:nvPr/>
          </p:nvSpPr>
          <p:spPr bwMode="auto">
            <a:xfrm>
              <a:off x="721" y="2336"/>
              <a:ext cx="235" cy="289"/>
            </a:xfrm>
            <a:custGeom>
              <a:avLst/>
              <a:gdLst>
                <a:gd name="T0" fmla="*/ 227 w 258"/>
                <a:gd name="T1" fmla="*/ 206 h 317"/>
                <a:gd name="T2" fmla="*/ 215 w 258"/>
                <a:gd name="T3" fmla="*/ 184 h 317"/>
                <a:gd name="T4" fmla="*/ 223 w 258"/>
                <a:gd name="T5" fmla="*/ 156 h 317"/>
                <a:gd name="T6" fmla="*/ 233 w 258"/>
                <a:gd name="T7" fmla="*/ 128 h 317"/>
                <a:gd name="T8" fmla="*/ 252 w 258"/>
                <a:gd name="T9" fmla="*/ 104 h 317"/>
                <a:gd name="T10" fmla="*/ 258 w 258"/>
                <a:gd name="T11" fmla="*/ 77 h 317"/>
                <a:gd name="T12" fmla="*/ 223 w 258"/>
                <a:gd name="T13" fmla="*/ 62 h 317"/>
                <a:gd name="T14" fmla="*/ 188 w 258"/>
                <a:gd name="T15" fmla="*/ 48 h 317"/>
                <a:gd name="T16" fmla="*/ 151 w 258"/>
                <a:gd name="T17" fmla="*/ 39 h 317"/>
                <a:gd name="T18" fmla="*/ 120 w 258"/>
                <a:gd name="T19" fmla="*/ 32 h 317"/>
                <a:gd name="T20" fmla="*/ 111 w 258"/>
                <a:gd name="T21" fmla="*/ 16 h 317"/>
                <a:gd name="T22" fmla="*/ 91 w 258"/>
                <a:gd name="T23" fmla="*/ 7 h 317"/>
                <a:gd name="T24" fmla="*/ 65 w 258"/>
                <a:gd name="T25" fmla="*/ 22 h 317"/>
                <a:gd name="T26" fmla="*/ 50 w 258"/>
                <a:gd name="T27" fmla="*/ 54 h 317"/>
                <a:gd name="T28" fmla="*/ 9 w 258"/>
                <a:gd name="T29" fmla="*/ 82 h 317"/>
                <a:gd name="T30" fmla="*/ 18 w 258"/>
                <a:gd name="T31" fmla="*/ 101 h 317"/>
                <a:gd name="T32" fmla="*/ 40 w 258"/>
                <a:gd name="T33" fmla="*/ 132 h 317"/>
                <a:gd name="T34" fmla="*/ 69 w 258"/>
                <a:gd name="T35" fmla="*/ 147 h 317"/>
                <a:gd name="T36" fmla="*/ 61 w 258"/>
                <a:gd name="T37" fmla="*/ 189 h 317"/>
                <a:gd name="T38" fmla="*/ 73 w 258"/>
                <a:gd name="T39" fmla="*/ 227 h 317"/>
                <a:gd name="T40" fmla="*/ 89 w 258"/>
                <a:gd name="T41" fmla="*/ 245 h 317"/>
                <a:gd name="T42" fmla="*/ 89 w 258"/>
                <a:gd name="T43" fmla="*/ 277 h 317"/>
                <a:gd name="T44" fmla="*/ 84 w 258"/>
                <a:gd name="T45" fmla="*/ 317 h 317"/>
                <a:gd name="T46" fmla="*/ 107 w 258"/>
                <a:gd name="T47" fmla="*/ 300 h 317"/>
                <a:gd name="T48" fmla="*/ 129 w 258"/>
                <a:gd name="T49" fmla="*/ 301 h 317"/>
                <a:gd name="T50" fmla="*/ 160 w 258"/>
                <a:gd name="T51" fmla="*/ 293 h 317"/>
                <a:gd name="T52" fmla="*/ 192 w 258"/>
                <a:gd name="T53" fmla="*/ 301 h 317"/>
                <a:gd name="T54" fmla="*/ 211 w 258"/>
                <a:gd name="T55" fmla="*/ 293 h 317"/>
                <a:gd name="T56" fmla="*/ 242 w 258"/>
                <a:gd name="T57" fmla="*/ 294 h 317"/>
                <a:gd name="T58" fmla="*/ 250 w 258"/>
                <a:gd name="T59" fmla="*/ 272 h 317"/>
                <a:gd name="T60" fmla="*/ 256 w 258"/>
                <a:gd name="T61" fmla="*/ 234 h 317"/>
                <a:gd name="T62" fmla="*/ 233 w 258"/>
                <a:gd name="T63" fmla="*/ 218 h 317"/>
                <a:gd name="T64" fmla="*/ 160 w 258"/>
                <a:gd name="T65" fmla="*/ 163 h 317"/>
                <a:gd name="T66" fmla="*/ 146 w 258"/>
                <a:gd name="T67" fmla="*/ 177 h 317"/>
                <a:gd name="T68" fmla="*/ 135 w 258"/>
                <a:gd name="T69" fmla="*/ 167 h 317"/>
                <a:gd name="T70" fmla="*/ 113 w 258"/>
                <a:gd name="T71" fmla="*/ 177 h 317"/>
                <a:gd name="T72" fmla="*/ 118 w 258"/>
                <a:gd name="T73" fmla="*/ 151 h 317"/>
                <a:gd name="T74" fmla="*/ 127 w 258"/>
                <a:gd name="T75" fmla="*/ 140 h 317"/>
                <a:gd name="T76" fmla="*/ 133 w 258"/>
                <a:gd name="T77" fmla="*/ 121 h 317"/>
                <a:gd name="T78" fmla="*/ 152 w 258"/>
                <a:gd name="T79" fmla="*/ 110 h 317"/>
                <a:gd name="T80" fmla="*/ 156 w 258"/>
                <a:gd name="T81" fmla="*/ 127 h 317"/>
                <a:gd name="T82" fmla="*/ 170 w 258"/>
                <a:gd name="T83" fmla="*/ 134 h 317"/>
                <a:gd name="T84" fmla="*/ 168 w 258"/>
                <a:gd name="T85" fmla="*/ 15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 h="317">
                  <a:moveTo>
                    <a:pt x="233" y="218"/>
                  </a:moveTo>
                  <a:lnTo>
                    <a:pt x="227" y="206"/>
                  </a:lnTo>
                  <a:lnTo>
                    <a:pt x="227" y="189"/>
                  </a:lnTo>
                  <a:lnTo>
                    <a:pt x="215" y="184"/>
                  </a:lnTo>
                  <a:lnTo>
                    <a:pt x="208" y="166"/>
                  </a:lnTo>
                  <a:lnTo>
                    <a:pt x="223" y="156"/>
                  </a:lnTo>
                  <a:lnTo>
                    <a:pt x="222" y="138"/>
                  </a:lnTo>
                  <a:lnTo>
                    <a:pt x="233" y="128"/>
                  </a:lnTo>
                  <a:lnTo>
                    <a:pt x="238" y="111"/>
                  </a:lnTo>
                  <a:lnTo>
                    <a:pt x="252" y="104"/>
                  </a:lnTo>
                  <a:cubicBezTo>
                    <a:pt x="252" y="104"/>
                    <a:pt x="247" y="89"/>
                    <a:pt x="249" y="88"/>
                  </a:cubicBezTo>
                  <a:cubicBezTo>
                    <a:pt x="250" y="87"/>
                    <a:pt x="258" y="77"/>
                    <a:pt x="258" y="77"/>
                  </a:cubicBezTo>
                  <a:lnTo>
                    <a:pt x="241" y="72"/>
                  </a:lnTo>
                  <a:lnTo>
                    <a:pt x="223" y="62"/>
                  </a:lnTo>
                  <a:lnTo>
                    <a:pt x="201" y="62"/>
                  </a:lnTo>
                  <a:lnTo>
                    <a:pt x="188" y="48"/>
                  </a:lnTo>
                  <a:lnTo>
                    <a:pt x="168" y="48"/>
                  </a:lnTo>
                  <a:lnTo>
                    <a:pt x="151" y="39"/>
                  </a:lnTo>
                  <a:lnTo>
                    <a:pt x="140" y="32"/>
                  </a:lnTo>
                  <a:lnTo>
                    <a:pt x="120" y="32"/>
                  </a:lnTo>
                  <a:lnTo>
                    <a:pt x="118" y="17"/>
                  </a:lnTo>
                  <a:lnTo>
                    <a:pt x="111" y="16"/>
                  </a:lnTo>
                  <a:lnTo>
                    <a:pt x="111" y="0"/>
                  </a:lnTo>
                  <a:lnTo>
                    <a:pt x="91" y="7"/>
                  </a:lnTo>
                  <a:lnTo>
                    <a:pt x="81" y="22"/>
                  </a:lnTo>
                  <a:lnTo>
                    <a:pt x="65" y="22"/>
                  </a:lnTo>
                  <a:lnTo>
                    <a:pt x="57" y="33"/>
                  </a:lnTo>
                  <a:lnTo>
                    <a:pt x="50" y="54"/>
                  </a:lnTo>
                  <a:lnTo>
                    <a:pt x="27" y="64"/>
                  </a:lnTo>
                  <a:lnTo>
                    <a:pt x="9" y="82"/>
                  </a:lnTo>
                  <a:lnTo>
                    <a:pt x="0" y="96"/>
                  </a:lnTo>
                  <a:lnTo>
                    <a:pt x="18" y="101"/>
                  </a:lnTo>
                  <a:lnTo>
                    <a:pt x="27" y="118"/>
                  </a:lnTo>
                  <a:lnTo>
                    <a:pt x="40" y="132"/>
                  </a:lnTo>
                  <a:lnTo>
                    <a:pt x="61" y="132"/>
                  </a:lnTo>
                  <a:lnTo>
                    <a:pt x="69" y="147"/>
                  </a:lnTo>
                  <a:lnTo>
                    <a:pt x="78" y="162"/>
                  </a:lnTo>
                  <a:lnTo>
                    <a:pt x="61" y="189"/>
                  </a:lnTo>
                  <a:lnTo>
                    <a:pt x="61" y="209"/>
                  </a:lnTo>
                  <a:lnTo>
                    <a:pt x="73" y="227"/>
                  </a:lnTo>
                  <a:lnTo>
                    <a:pt x="89" y="231"/>
                  </a:lnTo>
                  <a:lnTo>
                    <a:pt x="89" y="245"/>
                  </a:lnTo>
                  <a:lnTo>
                    <a:pt x="84" y="261"/>
                  </a:lnTo>
                  <a:lnTo>
                    <a:pt x="89" y="277"/>
                  </a:lnTo>
                  <a:lnTo>
                    <a:pt x="82" y="299"/>
                  </a:lnTo>
                  <a:lnTo>
                    <a:pt x="84" y="317"/>
                  </a:lnTo>
                  <a:lnTo>
                    <a:pt x="104" y="314"/>
                  </a:lnTo>
                  <a:lnTo>
                    <a:pt x="107" y="300"/>
                  </a:lnTo>
                  <a:lnTo>
                    <a:pt x="123" y="296"/>
                  </a:lnTo>
                  <a:lnTo>
                    <a:pt x="129" y="301"/>
                  </a:lnTo>
                  <a:lnTo>
                    <a:pt x="152" y="301"/>
                  </a:lnTo>
                  <a:lnTo>
                    <a:pt x="160" y="293"/>
                  </a:lnTo>
                  <a:lnTo>
                    <a:pt x="180" y="297"/>
                  </a:lnTo>
                  <a:lnTo>
                    <a:pt x="192" y="301"/>
                  </a:lnTo>
                  <a:lnTo>
                    <a:pt x="205" y="298"/>
                  </a:lnTo>
                  <a:lnTo>
                    <a:pt x="211" y="293"/>
                  </a:lnTo>
                  <a:lnTo>
                    <a:pt x="226" y="294"/>
                  </a:lnTo>
                  <a:lnTo>
                    <a:pt x="242" y="294"/>
                  </a:lnTo>
                  <a:lnTo>
                    <a:pt x="241" y="276"/>
                  </a:lnTo>
                  <a:lnTo>
                    <a:pt x="250" y="272"/>
                  </a:lnTo>
                  <a:lnTo>
                    <a:pt x="254" y="258"/>
                  </a:lnTo>
                  <a:lnTo>
                    <a:pt x="256" y="234"/>
                  </a:lnTo>
                  <a:lnTo>
                    <a:pt x="246" y="223"/>
                  </a:lnTo>
                  <a:lnTo>
                    <a:pt x="233" y="218"/>
                  </a:lnTo>
                  <a:close/>
                  <a:moveTo>
                    <a:pt x="168" y="152"/>
                  </a:moveTo>
                  <a:lnTo>
                    <a:pt x="160" y="163"/>
                  </a:lnTo>
                  <a:lnTo>
                    <a:pt x="163" y="177"/>
                  </a:lnTo>
                  <a:lnTo>
                    <a:pt x="146" y="177"/>
                  </a:lnTo>
                  <a:lnTo>
                    <a:pt x="141" y="172"/>
                  </a:lnTo>
                  <a:lnTo>
                    <a:pt x="135" y="167"/>
                  </a:lnTo>
                  <a:lnTo>
                    <a:pt x="126" y="176"/>
                  </a:lnTo>
                  <a:lnTo>
                    <a:pt x="113" y="177"/>
                  </a:lnTo>
                  <a:lnTo>
                    <a:pt x="118" y="163"/>
                  </a:lnTo>
                  <a:lnTo>
                    <a:pt x="118" y="151"/>
                  </a:lnTo>
                  <a:lnTo>
                    <a:pt x="118" y="138"/>
                  </a:lnTo>
                  <a:lnTo>
                    <a:pt x="127" y="140"/>
                  </a:lnTo>
                  <a:lnTo>
                    <a:pt x="136" y="128"/>
                  </a:lnTo>
                  <a:lnTo>
                    <a:pt x="133" y="121"/>
                  </a:lnTo>
                  <a:lnTo>
                    <a:pt x="141" y="113"/>
                  </a:lnTo>
                  <a:lnTo>
                    <a:pt x="152" y="110"/>
                  </a:lnTo>
                  <a:lnTo>
                    <a:pt x="152" y="119"/>
                  </a:lnTo>
                  <a:lnTo>
                    <a:pt x="156" y="127"/>
                  </a:lnTo>
                  <a:lnTo>
                    <a:pt x="157" y="129"/>
                  </a:lnTo>
                  <a:lnTo>
                    <a:pt x="170" y="134"/>
                  </a:lnTo>
                  <a:lnTo>
                    <a:pt x="178" y="143"/>
                  </a:lnTo>
                  <a:lnTo>
                    <a:pt x="168" y="152"/>
                  </a:lnTo>
                  <a:close/>
                </a:path>
              </a:pathLst>
            </a:custGeom>
            <a:solidFill>
              <a:schemeClr val="tx2">
                <a:lumMod val="20000"/>
                <a:lumOff val="8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84" name="Freeform 74">
              <a:extLst>
                <a:ext uri="{FF2B5EF4-FFF2-40B4-BE49-F238E27FC236}">
                  <a16:creationId xmlns:a16="http://schemas.microsoft.com/office/drawing/2014/main" id="{B22D43D8-449D-4D9C-B704-FA7C14D78313}"/>
                </a:ext>
              </a:extLst>
            </p:cNvPr>
            <p:cNvSpPr>
              <a:spLocks/>
            </p:cNvSpPr>
            <p:nvPr/>
          </p:nvSpPr>
          <p:spPr bwMode="auto">
            <a:xfrm>
              <a:off x="824" y="2437"/>
              <a:ext cx="60" cy="61"/>
            </a:xfrm>
            <a:custGeom>
              <a:avLst/>
              <a:gdLst>
                <a:gd name="T0" fmla="*/ 44 w 65"/>
                <a:gd name="T1" fmla="*/ 19 h 67"/>
                <a:gd name="T2" fmla="*/ 43 w 65"/>
                <a:gd name="T3" fmla="*/ 17 h 67"/>
                <a:gd name="T4" fmla="*/ 39 w 65"/>
                <a:gd name="T5" fmla="*/ 9 h 67"/>
                <a:gd name="T6" fmla="*/ 39 w 65"/>
                <a:gd name="T7" fmla="*/ 0 h 67"/>
                <a:gd name="T8" fmla="*/ 28 w 65"/>
                <a:gd name="T9" fmla="*/ 3 h 67"/>
                <a:gd name="T10" fmla="*/ 20 w 65"/>
                <a:gd name="T11" fmla="*/ 11 h 67"/>
                <a:gd name="T12" fmla="*/ 23 w 65"/>
                <a:gd name="T13" fmla="*/ 18 h 67"/>
                <a:gd name="T14" fmla="*/ 14 w 65"/>
                <a:gd name="T15" fmla="*/ 30 h 67"/>
                <a:gd name="T16" fmla="*/ 5 w 65"/>
                <a:gd name="T17" fmla="*/ 28 h 67"/>
                <a:gd name="T18" fmla="*/ 5 w 65"/>
                <a:gd name="T19" fmla="*/ 41 h 67"/>
                <a:gd name="T20" fmla="*/ 5 w 65"/>
                <a:gd name="T21" fmla="*/ 53 h 67"/>
                <a:gd name="T22" fmla="*/ 0 w 65"/>
                <a:gd name="T23" fmla="*/ 67 h 67"/>
                <a:gd name="T24" fmla="*/ 13 w 65"/>
                <a:gd name="T25" fmla="*/ 66 h 67"/>
                <a:gd name="T26" fmla="*/ 22 w 65"/>
                <a:gd name="T27" fmla="*/ 57 h 67"/>
                <a:gd name="T28" fmla="*/ 28 w 65"/>
                <a:gd name="T29" fmla="*/ 62 h 67"/>
                <a:gd name="T30" fmla="*/ 33 w 65"/>
                <a:gd name="T31" fmla="*/ 67 h 67"/>
                <a:gd name="T32" fmla="*/ 50 w 65"/>
                <a:gd name="T33" fmla="*/ 67 h 67"/>
                <a:gd name="T34" fmla="*/ 47 w 65"/>
                <a:gd name="T35" fmla="*/ 53 h 67"/>
                <a:gd name="T36" fmla="*/ 55 w 65"/>
                <a:gd name="T37" fmla="*/ 42 h 67"/>
                <a:gd name="T38" fmla="*/ 65 w 65"/>
                <a:gd name="T39" fmla="*/ 33 h 67"/>
                <a:gd name="T40" fmla="*/ 57 w 65"/>
                <a:gd name="T41" fmla="*/ 24 h 67"/>
                <a:gd name="T42" fmla="*/ 44 w 65"/>
                <a:gd name="T43" fmla="*/ 1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67">
                  <a:moveTo>
                    <a:pt x="44" y="19"/>
                  </a:moveTo>
                  <a:lnTo>
                    <a:pt x="43" y="17"/>
                  </a:lnTo>
                  <a:lnTo>
                    <a:pt x="39" y="9"/>
                  </a:lnTo>
                  <a:lnTo>
                    <a:pt x="39" y="0"/>
                  </a:lnTo>
                  <a:lnTo>
                    <a:pt x="28" y="3"/>
                  </a:lnTo>
                  <a:lnTo>
                    <a:pt x="20" y="11"/>
                  </a:lnTo>
                  <a:lnTo>
                    <a:pt x="23" y="18"/>
                  </a:lnTo>
                  <a:lnTo>
                    <a:pt x="14" y="30"/>
                  </a:lnTo>
                  <a:lnTo>
                    <a:pt x="5" y="28"/>
                  </a:lnTo>
                  <a:lnTo>
                    <a:pt x="5" y="41"/>
                  </a:lnTo>
                  <a:lnTo>
                    <a:pt x="5" y="53"/>
                  </a:lnTo>
                  <a:lnTo>
                    <a:pt x="0" y="67"/>
                  </a:lnTo>
                  <a:lnTo>
                    <a:pt x="13" y="66"/>
                  </a:lnTo>
                  <a:lnTo>
                    <a:pt x="22" y="57"/>
                  </a:lnTo>
                  <a:lnTo>
                    <a:pt x="28" y="62"/>
                  </a:lnTo>
                  <a:lnTo>
                    <a:pt x="33" y="67"/>
                  </a:lnTo>
                  <a:lnTo>
                    <a:pt x="50" y="67"/>
                  </a:lnTo>
                  <a:lnTo>
                    <a:pt x="47" y="53"/>
                  </a:lnTo>
                  <a:lnTo>
                    <a:pt x="55" y="42"/>
                  </a:lnTo>
                  <a:lnTo>
                    <a:pt x="65" y="33"/>
                  </a:lnTo>
                  <a:lnTo>
                    <a:pt x="57" y="24"/>
                  </a:lnTo>
                  <a:lnTo>
                    <a:pt x="44" y="19"/>
                  </a:lnTo>
                  <a:close/>
                </a:path>
              </a:pathLst>
            </a:custGeom>
            <a:solidFill>
              <a:srgbClr val="3B7039"/>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85" name="Freeform 75">
              <a:extLst>
                <a:ext uri="{FF2B5EF4-FFF2-40B4-BE49-F238E27FC236}">
                  <a16:creationId xmlns:a16="http://schemas.microsoft.com/office/drawing/2014/main" id="{A041724E-42A8-41F1-A945-6B5EDC1C1EB1}"/>
                </a:ext>
              </a:extLst>
            </p:cNvPr>
            <p:cNvSpPr>
              <a:spLocks/>
            </p:cNvSpPr>
            <p:nvPr/>
          </p:nvSpPr>
          <p:spPr bwMode="auto">
            <a:xfrm>
              <a:off x="2503" y="1778"/>
              <a:ext cx="52" cy="85"/>
            </a:xfrm>
            <a:custGeom>
              <a:avLst/>
              <a:gdLst>
                <a:gd name="T0" fmla="*/ 33 w 57"/>
                <a:gd name="T1" fmla="*/ 0 h 93"/>
                <a:gd name="T2" fmla="*/ 14 w 57"/>
                <a:gd name="T3" fmla="*/ 10 h 93"/>
                <a:gd name="T4" fmla="*/ 0 w 57"/>
                <a:gd name="T5" fmla="*/ 15 h 93"/>
                <a:gd name="T6" fmla="*/ 4 w 57"/>
                <a:gd name="T7" fmla="*/ 45 h 93"/>
                <a:gd name="T8" fmla="*/ 6 w 57"/>
                <a:gd name="T9" fmla="*/ 62 h 93"/>
                <a:gd name="T10" fmla="*/ 19 w 57"/>
                <a:gd name="T11" fmla="*/ 65 h 93"/>
                <a:gd name="T12" fmla="*/ 24 w 57"/>
                <a:gd name="T13" fmla="*/ 90 h 93"/>
                <a:gd name="T14" fmla="*/ 48 w 57"/>
                <a:gd name="T15" fmla="*/ 93 h 93"/>
                <a:gd name="T16" fmla="*/ 57 w 57"/>
                <a:gd name="T17" fmla="*/ 73 h 93"/>
                <a:gd name="T18" fmla="*/ 45 w 57"/>
                <a:gd name="T19" fmla="*/ 52 h 93"/>
                <a:gd name="T20" fmla="*/ 46 w 57"/>
                <a:gd name="T21" fmla="*/ 30 h 93"/>
                <a:gd name="T22" fmla="*/ 33 w 57"/>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3">
                  <a:moveTo>
                    <a:pt x="33" y="0"/>
                  </a:moveTo>
                  <a:lnTo>
                    <a:pt x="14" y="10"/>
                  </a:lnTo>
                  <a:lnTo>
                    <a:pt x="0" y="15"/>
                  </a:lnTo>
                  <a:lnTo>
                    <a:pt x="4" y="45"/>
                  </a:lnTo>
                  <a:lnTo>
                    <a:pt x="6" y="62"/>
                  </a:lnTo>
                  <a:lnTo>
                    <a:pt x="19" y="65"/>
                  </a:lnTo>
                  <a:lnTo>
                    <a:pt x="24" y="90"/>
                  </a:lnTo>
                  <a:lnTo>
                    <a:pt x="48" y="93"/>
                  </a:lnTo>
                  <a:lnTo>
                    <a:pt x="57" y="73"/>
                  </a:lnTo>
                  <a:lnTo>
                    <a:pt x="45" y="52"/>
                  </a:lnTo>
                  <a:lnTo>
                    <a:pt x="46" y="30"/>
                  </a:lnTo>
                  <a:lnTo>
                    <a:pt x="33"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86" name="Freeform 76">
              <a:extLst>
                <a:ext uri="{FF2B5EF4-FFF2-40B4-BE49-F238E27FC236}">
                  <a16:creationId xmlns:a16="http://schemas.microsoft.com/office/drawing/2014/main" id="{A3AE4F37-086B-4614-95E4-C60B4EAD449E}"/>
                </a:ext>
              </a:extLst>
            </p:cNvPr>
            <p:cNvSpPr>
              <a:spLocks/>
            </p:cNvSpPr>
            <p:nvPr/>
          </p:nvSpPr>
          <p:spPr bwMode="auto">
            <a:xfrm>
              <a:off x="2103" y="1685"/>
              <a:ext cx="85" cy="72"/>
            </a:xfrm>
            <a:custGeom>
              <a:avLst/>
              <a:gdLst>
                <a:gd name="T0" fmla="*/ 54 w 93"/>
                <a:gd name="T1" fmla="*/ 0 h 79"/>
                <a:gd name="T2" fmla="*/ 28 w 93"/>
                <a:gd name="T3" fmla="*/ 7 h 79"/>
                <a:gd name="T4" fmla="*/ 12 w 93"/>
                <a:gd name="T5" fmla="*/ 27 h 79"/>
                <a:gd name="T6" fmla="*/ 0 w 93"/>
                <a:gd name="T7" fmla="*/ 42 h 79"/>
                <a:gd name="T8" fmla="*/ 9 w 93"/>
                <a:gd name="T9" fmla="*/ 65 h 79"/>
                <a:gd name="T10" fmla="*/ 28 w 93"/>
                <a:gd name="T11" fmla="*/ 72 h 79"/>
                <a:gd name="T12" fmla="*/ 45 w 93"/>
                <a:gd name="T13" fmla="*/ 79 h 79"/>
                <a:gd name="T14" fmla="*/ 62 w 93"/>
                <a:gd name="T15" fmla="*/ 67 h 79"/>
                <a:gd name="T16" fmla="*/ 82 w 93"/>
                <a:gd name="T17" fmla="*/ 70 h 79"/>
                <a:gd name="T18" fmla="*/ 93 w 93"/>
                <a:gd name="T19" fmla="*/ 46 h 79"/>
                <a:gd name="T20" fmla="*/ 76 w 93"/>
                <a:gd name="T21" fmla="*/ 24 h 79"/>
                <a:gd name="T22" fmla="*/ 75 w 93"/>
                <a:gd name="T23" fmla="*/ 7 h 79"/>
                <a:gd name="T24" fmla="*/ 54 w 93"/>
                <a:gd name="T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9">
                  <a:moveTo>
                    <a:pt x="54" y="0"/>
                  </a:moveTo>
                  <a:lnTo>
                    <a:pt x="28" y="7"/>
                  </a:lnTo>
                  <a:lnTo>
                    <a:pt x="12" y="27"/>
                  </a:lnTo>
                  <a:lnTo>
                    <a:pt x="0" y="42"/>
                  </a:lnTo>
                  <a:lnTo>
                    <a:pt x="9" y="65"/>
                  </a:lnTo>
                  <a:lnTo>
                    <a:pt x="28" y="72"/>
                  </a:lnTo>
                  <a:lnTo>
                    <a:pt x="45" y="79"/>
                  </a:lnTo>
                  <a:lnTo>
                    <a:pt x="62" y="67"/>
                  </a:lnTo>
                  <a:lnTo>
                    <a:pt x="82" y="70"/>
                  </a:lnTo>
                  <a:lnTo>
                    <a:pt x="93" y="46"/>
                  </a:lnTo>
                  <a:lnTo>
                    <a:pt x="76" y="24"/>
                  </a:lnTo>
                  <a:lnTo>
                    <a:pt x="75" y="7"/>
                  </a:lnTo>
                  <a:lnTo>
                    <a:pt x="54"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87" name="Freeform 77">
              <a:extLst>
                <a:ext uri="{FF2B5EF4-FFF2-40B4-BE49-F238E27FC236}">
                  <a16:creationId xmlns:a16="http://schemas.microsoft.com/office/drawing/2014/main" id="{9A293044-3650-4CA6-8ABA-029B19608052}"/>
                </a:ext>
              </a:extLst>
            </p:cNvPr>
            <p:cNvSpPr>
              <a:spLocks/>
            </p:cNvSpPr>
            <p:nvPr/>
          </p:nvSpPr>
          <p:spPr bwMode="auto">
            <a:xfrm>
              <a:off x="1816" y="1637"/>
              <a:ext cx="871" cy="513"/>
            </a:xfrm>
            <a:custGeom>
              <a:avLst/>
              <a:gdLst>
                <a:gd name="T0" fmla="*/ 946 w 957"/>
                <a:gd name="T1" fmla="*/ 385 h 563"/>
                <a:gd name="T2" fmla="*/ 926 w 957"/>
                <a:gd name="T3" fmla="*/ 405 h 563"/>
                <a:gd name="T4" fmla="*/ 941 w 957"/>
                <a:gd name="T5" fmla="*/ 427 h 563"/>
                <a:gd name="T6" fmla="*/ 951 w 957"/>
                <a:gd name="T7" fmla="*/ 450 h 563"/>
                <a:gd name="T8" fmla="*/ 938 w 957"/>
                <a:gd name="T9" fmla="*/ 474 h 563"/>
                <a:gd name="T10" fmla="*/ 908 w 957"/>
                <a:gd name="T11" fmla="*/ 466 h 563"/>
                <a:gd name="T12" fmla="*/ 859 w 957"/>
                <a:gd name="T13" fmla="*/ 489 h 563"/>
                <a:gd name="T14" fmla="*/ 815 w 957"/>
                <a:gd name="T15" fmla="*/ 508 h 563"/>
                <a:gd name="T16" fmla="*/ 790 w 957"/>
                <a:gd name="T17" fmla="*/ 538 h 563"/>
                <a:gd name="T18" fmla="*/ 746 w 957"/>
                <a:gd name="T19" fmla="*/ 557 h 563"/>
                <a:gd name="T20" fmla="*/ 692 w 957"/>
                <a:gd name="T21" fmla="*/ 548 h 563"/>
                <a:gd name="T22" fmla="*/ 659 w 957"/>
                <a:gd name="T23" fmla="*/ 536 h 563"/>
                <a:gd name="T24" fmla="*/ 589 w 957"/>
                <a:gd name="T25" fmla="*/ 500 h 563"/>
                <a:gd name="T26" fmla="*/ 521 w 957"/>
                <a:gd name="T27" fmla="*/ 473 h 563"/>
                <a:gd name="T28" fmla="*/ 475 w 957"/>
                <a:gd name="T29" fmla="*/ 450 h 563"/>
                <a:gd name="T30" fmla="*/ 413 w 957"/>
                <a:gd name="T31" fmla="*/ 403 h 563"/>
                <a:gd name="T32" fmla="*/ 350 w 957"/>
                <a:gd name="T33" fmla="*/ 362 h 563"/>
                <a:gd name="T34" fmla="*/ 300 w 957"/>
                <a:gd name="T35" fmla="*/ 379 h 563"/>
                <a:gd name="T36" fmla="*/ 154 w 957"/>
                <a:gd name="T37" fmla="*/ 369 h 563"/>
                <a:gd name="T38" fmla="*/ 126 w 957"/>
                <a:gd name="T39" fmla="*/ 366 h 563"/>
                <a:gd name="T40" fmla="*/ 91 w 957"/>
                <a:gd name="T41" fmla="*/ 369 h 563"/>
                <a:gd name="T42" fmla="*/ 64 w 957"/>
                <a:gd name="T43" fmla="*/ 339 h 563"/>
                <a:gd name="T44" fmla="*/ 39 w 957"/>
                <a:gd name="T45" fmla="*/ 297 h 563"/>
                <a:gd name="T46" fmla="*/ 20 w 957"/>
                <a:gd name="T47" fmla="*/ 254 h 563"/>
                <a:gd name="T48" fmla="*/ 0 w 957"/>
                <a:gd name="T49" fmla="*/ 220 h 563"/>
                <a:gd name="T50" fmla="*/ 57 w 957"/>
                <a:gd name="T51" fmla="*/ 175 h 563"/>
                <a:gd name="T52" fmla="*/ 67 w 957"/>
                <a:gd name="T53" fmla="*/ 121 h 563"/>
                <a:gd name="T54" fmla="*/ 101 w 957"/>
                <a:gd name="T55" fmla="*/ 83 h 563"/>
                <a:gd name="T56" fmla="*/ 134 w 957"/>
                <a:gd name="T57" fmla="*/ 31 h 563"/>
                <a:gd name="T58" fmla="*/ 151 w 957"/>
                <a:gd name="T59" fmla="*/ 0 h 563"/>
                <a:gd name="T60" fmla="*/ 187 w 957"/>
                <a:gd name="T61" fmla="*/ 45 h 563"/>
                <a:gd name="T62" fmla="*/ 209 w 957"/>
                <a:gd name="T63" fmla="*/ 125 h 563"/>
                <a:gd name="T64" fmla="*/ 190 w 957"/>
                <a:gd name="T65" fmla="*/ 160 h 563"/>
                <a:gd name="T66" fmla="*/ 143 w 957"/>
                <a:gd name="T67" fmla="*/ 134 h 563"/>
                <a:gd name="T68" fmla="*/ 101 w 957"/>
                <a:gd name="T69" fmla="*/ 182 h 563"/>
                <a:gd name="T70" fmla="*/ 112 w 957"/>
                <a:gd name="T71" fmla="*/ 239 h 563"/>
                <a:gd name="T72" fmla="*/ 170 w 957"/>
                <a:gd name="T73" fmla="*/ 260 h 563"/>
                <a:gd name="T74" fmla="*/ 203 w 957"/>
                <a:gd name="T75" fmla="*/ 221 h 563"/>
                <a:gd name="T76" fmla="*/ 269 w 957"/>
                <a:gd name="T77" fmla="*/ 229 h 563"/>
                <a:gd name="T78" fmla="*/ 315 w 957"/>
                <a:gd name="T79" fmla="*/ 217 h 563"/>
                <a:gd name="T80" fmla="*/ 392 w 957"/>
                <a:gd name="T81" fmla="*/ 218 h 563"/>
                <a:gd name="T82" fmla="*/ 435 w 957"/>
                <a:gd name="T83" fmla="*/ 245 h 563"/>
                <a:gd name="T84" fmla="*/ 448 w 957"/>
                <a:gd name="T85" fmla="*/ 221 h 563"/>
                <a:gd name="T86" fmla="*/ 512 w 957"/>
                <a:gd name="T87" fmla="*/ 208 h 563"/>
                <a:gd name="T88" fmla="*/ 496 w 957"/>
                <a:gd name="T89" fmla="*/ 242 h 563"/>
                <a:gd name="T90" fmla="*/ 469 w 957"/>
                <a:gd name="T91" fmla="*/ 272 h 563"/>
                <a:gd name="T92" fmla="*/ 519 w 957"/>
                <a:gd name="T93" fmla="*/ 299 h 563"/>
                <a:gd name="T94" fmla="*/ 596 w 957"/>
                <a:gd name="T95" fmla="*/ 289 h 563"/>
                <a:gd name="T96" fmla="*/ 650 w 957"/>
                <a:gd name="T97" fmla="*/ 316 h 563"/>
                <a:gd name="T98" fmla="*/ 712 w 957"/>
                <a:gd name="T99" fmla="*/ 305 h 563"/>
                <a:gd name="T100" fmla="*/ 721 w 957"/>
                <a:gd name="T101" fmla="*/ 337 h 563"/>
                <a:gd name="T102" fmla="*/ 701 w 957"/>
                <a:gd name="T103" fmla="*/ 374 h 563"/>
                <a:gd name="T104" fmla="*/ 727 w 957"/>
                <a:gd name="T105" fmla="*/ 370 h 563"/>
                <a:gd name="T106" fmla="*/ 764 w 957"/>
                <a:gd name="T107" fmla="*/ 366 h 563"/>
                <a:gd name="T108" fmla="*/ 789 w 957"/>
                <a:gd name="T109" fmla="*/ 341 h 563"/>
                <a:gd name="T110" fmla="*/ 790 w 957"/>
                <a:gd name="T111" fmla="*/ 272 h 563"/>
                <a:gd name="T112" fmla="*/ 834 w 957"/>
                <a:gd name="T113" fmla="*/ 254 h 563"/>
                <a:gd name="T114" fmla="*/ 869 w 957"/>
                <a:gd name="T115" fmla="*/ 268 h 563"/>
                <a:gd name="T116" fmla="*/ 926 w 957"/>
                <a:gd name="T117" fmla="*/ 332 h 563"/>
                <a:gd name="T118" fmla="*/ 957 w 957"/>
                <a:gd name="T119" fmla="*/ 369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7" h="563">
                  <a:moveTo>
                    <a:pt x="957" y="369"/>
                  </a:moveTo>
                  <a:lnTo>
                    <a:pt x="946" y="385"/>
                  </a:lnTo>
                  <a:lnTo>
                    <a:pt x="933" y="397"/>
                  </a:lnTo>
                  <a:lnTo>
                    <a:pt x="926" y="405"/>
                  </a:lnTo>
                  <a:lnTo>
                    <a:pt x="938" y="417"/>
                  </a:lnTo>
                  <a:lnTo>
                    <a:pt x="941" y="427"/>
                  </a:lnTo>
                  <a:lnTo>
                    <a:pt x="951" y="430"/>
                  </a:lnTo>
                  <a:lnTo>
                    <a:pt x="951" y="450"/>
                  </a:lnTo>
                  <a:lnTo>
                    <a:pt x="951" y="474"/>
                  </a:lnTo>
                  <a:lnTo>
                    <a:pt x="938" y="474"/>
                  </a:lnTo>
                  <a:lnTo>
                    <a:pt x="923" y="466"/>
                  </a:lnTo>
                  <a:lnTo>
                    <a:pt x="908" y="466"/>
                  </a:lnTo>
                  <a:lnTo>
                    <a:pt x="882" y="488"/>
                  </a:lnTo>
                  <a:lnTo>
                    <a:pt x="859" y="489"/>
                  </a:lnTo>
                  <a:lnTo>
                    <a:pt x="849" y="514"/>
                  </a:lnTo>
                  <a:lnTo>
                    <a:pt x="815" y="508"/>
                  </a:lnTo>
                  <a:lnTo>
                    <a:pt x="805" y="523"/>
                  </a:lnTo>
                  <a:lnTo>
                    <a:pt x="790" y="538"/>
                  </a:lnTo>
                  <a:lnTo>
                    <a:pt x="775" y="547"/>
                  </a:lnTo>
                  <a:lnTo>
                    <a:pt x="746" y="557"/>
                  </a:lnTo>
                  <a:lnTo>
                    <a:pt x="721" y="563"/>
                  </a:lnTo>
                  <a:lnTo>
                    <a:pt x="692" y="548"/>
                  </a:lnTo>
                  <a:lnTo>
                    <a:pt x="676" y="551"/>
                  </a:lnTo>
                  <a:lnTo>
                    <a:pt x="659" y="536"/>
                  </a:lnTo>
                  <a:lnTo>
                    <a:pt x="624" y="523"/>
                  </a:lnTo>
                  <a:lnTo>
                    <a:pt x="589" y="500"/>
                  </a:lnTo>
                  <a:lnTo>
                    <a:pt x="563" y="489"/>
                  </a:lnTo>
                  <a:lnTo>
                    <a:pt x="521" y="473"/>
                  </a:lnTo>
                  <a:lnTo>
                    <a:pt x="500" y="452"/>
                  </a:lnTo>
                  <a:lnTo>
                    <a:pt x="475" y="450"/>
                  </a:lnTo>
                  <a:lnTo>
                    <a:pt x="433" y="423"/>
                  </a:lnTo>
                  <a:lnTo>
                    <a:pt x="413" y="403"/>
                  </a:lnTo>
                  <a:lnTo>
                    <a:pt x="381" y="388"/>
                  </a:lnTo>
                  <a:lnTo>
                    <a:pt x="350" y="362"/>
                  </a:lnTo>
                  <a:lnTo>
                    <a:pt x="321" y="365"/>
                  </a:lnTo>
                  <a:lnTo>
                    <a:pt x="300" y="379"/>
                  </a:lnTo>
                  <a:lnTo>
                    <a:pt x="164" y="380"/>
                  </a:lnTo>
                  <a:lnTo>
                    <a:pt x="154" y="369"/>
                  </a:lnTo>
                  <a:lnTo>
                    <a:pt x="129" y="358"/>
                  </a:lnTo>
                  <a:lnTo>
                    <a:pt x="126" y="366"/>
                  </a:lnTo>
                  <a:lnTo>
                    <a:pt x="104" y="374"/>
                  </a:lnTo>
                  <a:lnTo>
                    <a:pt x="91" y="369"/>
                  </a:lnTo>
                  <a:cubicBezTo>
                    <a:pt x="91" y="369"/>
                    <a:pt x="78" y="353"/>
                    <a:pt x="76" y="351"/>
                  </a:cubicBezTo>
                  <a:lnTo>
                    <a:pt x="64" y="339"/>
                  </a:lnTo>
                  <a:lnTo>
                    <a:pt x="59" y="317"/>
                  </a:lnTo>
                  <a:lnTo>
                    <a:pt x="39" y="297"/>
                  </a:lnTo>
                  <a:lnTo>
                    <a:pt x="27" y="282"/>
                  </a:lnTo>
                  <a:lnTo>
                    <a:pt x="20" y="254"/>
                  </a:lnTo>
                  <a:lnTo>
                    <a:pt x="10" y="233"/>
                  </a:lnTo>
                  <a:lnTo>
                    <a:pt x="0" y="220"/>
                  </a:lnTo>
                  <a:lnTo>
                    <a:pt x="31" y="213"/>
                  </a:lnTo>
                  <a:lnTo>
                    <a:pt x="57" y="175"/>
                  </a:lnTo>
                  <a:lnTo>
                    <a:pt x="57" y="143"/>
                  </a:lnTo>
                  <a:lnTo>
                    <a:pt x="67" y="121"/>
                  </a:lnTo>
                  <a:lnTo>
                    <a:pt x="101" y="104"/>
                  </a:lnTo>
                  <a:lnTo>
                    <a:pt x="101" y="83"/>
                  </a:lnTo>
                  <a:lnTo>
                    <a:pt x="134" y="63"/>
                  </a:lnTo>
                  <a:lnTo>
                    <a:pt x="134" y="31"/>
                  </a:lnTo>
                  <a:lnTo>
                    <a:pt x="129" y="0"/>
                  </a:lnTo>
                  <a:lnTo>
                    <a:pt x="151" y="0"/>
                  </a:lnTo>
                  <a:lnTo>
                    <a:pt x="158" y="16"/>
                  </a:lnTo>
                  <a:lnTo>
                    <a:pt x="187" y="45"/>
                  </a:lnTo>
                  <a:lnTo>
                    <a:pt x="209" y="79"/>
                  </a:lnTo>
                  <a:lnTo>
                    <a:pt x="209" y="125"/>
                  </a:lnTo>
                  <a:lnTo>
                    <a:pt x="202" y="148"/>
                  </a:lnTo>
                  <a:lnTo>
                    <a:pt x="190" y="160"/>
                  </a:lnTo>
                  <a:lnTo>
                    <a:pt x="170" y="140"/>
                  </a:lnTo>
                  <a:lnTo>
                    <a:pt x="143" y="134"/>
                  </a:lnTo>
                  <a:lnTo>
                    <a:pt x="101" y="148"/>
                  </a:lnTo>
                  <a:lnTo>
                    <a:pt x="101" y="182"/>
                  </a:lnTo>
                  <a:lnTo>
                    <a:pt x="112" y="213"/>
                  </a:lnTo>
                  <a:lnTo>
                    <a:pt x="112" y="239"/>
                  </a:lnTo>
                  <a:lnTo>
                    <a:pt x="142" y="247"/>
                  </a:lnTo>
                  <a:lnTo>
                    <a:pt x="170" y="260"/>
                  </a:lnTo>
                  <a:lnTo>
                    <a:pt x="203" y="245"/>
                  </a:lnTo>
                  <a:lnTo>
                    <a:pt x="203" y="221"/>
                  </a:lnTo>
                  <a:lnTo>
                    <a:pt x="237" y="213"/>
                  </a:lnTo>
                  <a:lnTo>
                    <a:pt x="269" y="229"/>
                  </a:lnTo>
                  <a:lnTo>
                    <a:pt x="264" y="208"/>
                  </a:lnTo>
                  <a:lnTo>
                    <a:pt x="315" y="217"/>
                  </a:lnTo>
                  <a:lnTo>
                    <a:pt x="342" y="212"/>
                  </a:lnTo>
                  <a:lnTo>
                    <a:pt x="392" y="218"/>
                  </a:lnTo>
                  <a:lnTo>
                    <a:pt x="420" y="218"/>
                  </a:lnTo>
                  <a:lnTo>
                    <a:pt x="435" y="245"/>
                  </a:lnTo>
                  <a:lnTo>
                    <a:pt x="448" y="245"/>
                  </a:lnTo>
                  <a:lnTo>
                    <a:pt x="448" y="221"/>
                  </a:lnTo>
                  <a:lnTo>
                    <a:pt x="489" y="208"/>
                  </a:lnTo>
                  <a:lnTo>
                    <a:pt x="512" y="208"/>
                  </a:lnTo>
                  <a:lnTo>
                    <a:pt x="521" y="242"/>
                  </a:lnTo>
                  <a:lnTo>
                    <a:pt x="496" y="242"/>
                  </a:lnTo>
                  <a:lnTo>
                    <a:pt x="488" y="265"/>
                  </a:lnTo>
                  <a:lnTo>
                    <a:pt x="469" y="272"/>
                  </a:lnTo>
                  <a:lnTo>
                    <a:pt x="499" y="299"/>
                  </a:lnTo>
                  <a:lnTo>
                    <a:pt x="519" y="299"/>
                  </a:lnTo>
                  <a:lnTo>
                    <a:pt x="559" y="282"/>
                  </a:lnTo>
                  <a:lnTo>
                    <a:pt x="596" y="289"/>
                  </a:lnTo>
                  <a:lnTo>
                    <a:pt x="636" y="330"/>
                  </a:lnTo>
                  <a:lnTo>
                    <a:pt x="650" y="316"/>
                  </a:lnTo>
                  <a:lnTo>
                    <a:pt x="677" y="316"/>
                  </a:lnTo>
                  <a:lnTo>
                    <a:pt x="712" y="305"/>
                  </a:lnTo>
                  <a:lnTo>
                    <a:pt x="725" y="319"/>
                  </a:lnTo>
                  <a:lnTo>
                    <a:pt x="721" y="337"/>
                  </a:lnTo>
                  <a:lnTo>
                    <a:pt x="701" y="351"/>
                  </a:lnTo>
                  <a:lnTo>
                    <a:pt x="701" y="374"/>
                  </a:lnTo>
                  <a:lnTo>
                    <a:pt x="725" y="394"/>
                  </a:lnTo>
                  <a:lnTo>
                    <a:pt x="727" y="370"/>
                  </a:lnTo>
                  <a:lnTo>
                    <a:pt x="738" y="359"/>
                  </a:lnTo>
                  <a:lnTo>
                    <a:pt x="764" y="366"/>
                  </a:lnTo>
                  <a:lnTo>
                    <a:pt x="764" y="345"/>
                  </a:lnTo>
                  <a:lnTo>
                    <a:pt x="789" y="341"/>
                  </a:lnTo>
                  <a:lnTo>
                    <a:pt x="794" y="310"/>
                  </a:lnTo>
                  <a:lnTo>
                    <a:pt x="790" y="272"/>
                  </a:lnTo>
                  <a:lnTo>
                    <a:pt x="814" y="260"/>
                  </a:lnTo>
                  <a:lnTo>
                    <a:pt x="834" y="254"/>
                  </a:lnTo>
                  <a:lnTo>
                    <a:pt x="858" y="278"/>
                  </a:lnTo>
                  <a:lnTo>
                    <a:pt x="869" y="268"/>
                  </a:lnTo>
                  <a:lnTo>
                    <a:pt x="895" y="301"/>
                  </a:lnTo>
                  <a:lnTo>
                    <a:pt x="926" y="332"/>
                  </a:lnTo>
                  <a:lnTo>
                    <a:pt x="951" y="357"/>
                  </a:lnTo>
                  <a:lnTo>
                    <a:pt x="957" y="369"/>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88" name="Freeform 78">
              <a:extLst>
                <a:ext uri="{FF2B5EF4-FFF2-40B4-BE49-F238E27FC236}">
                  <a16:creationId xmlns:a16="http://schemas.microsoft.com/office/drawing/2014/main" id="{7C94F372-B14B-4829-A588-679254393526}"/>
                </a:ext>
              </a:extLst>
            </p:cNvPr>
            <p:cNvSpPr>
              <a:spLocks/>
            </p:cNvSpPr>
            <p:nvPr/>
          </p:nvSpPr>
          <p:spPr bwMode="auto">
            <a:xfrm>
              <a:off x="3179" y="1752"/>
              <a:ext cx="51" cy="34"/>
            </a:xfrm>
            <a:custGeom>
              <a:avLst/>
              <a:gdLst>
                <a:gd name="T0" fmla="*/ 28 w 56"/>
                <a:gd name="T1" fmla="*/ 3 h 38"/>
                <a:gd name="T2" fmla="*/ 15 w 56"/>
                <a:gd name="T3" fmla="*/ 16 h 38"/>
                <a:gd name="T4" fmla="*/ 0 w 56"/>
                <a:gd name="T5" fmla="*/ 28 h 38"/>
                <a:gd name="T6" fmla="*/ 13 w 56"/>
                <a:gd name="T7" fmla="*/ 38 h 38"/>
                <a:gd name="T8" fmla="*/ 24 w 56"/>
                <a:gd name="T9" fmla="*/ 28 h 38"/>
                <a:gd name="T10" fmla="*/ 41 w 56"/>
                <a:gd name="T11" fmla="*/ 28 h 38"/>
                <a:gd name="T12" fmla="*/ 56 w 56"/>
                <a:gd name="T13" fmla="*/ 14 h 38"/>
                <a:gd name="T14" fmla="*/ 42 w 56"/>
                <a:gd name="T15" fmla="*/ 0 h 38"/>
                <a:gd name="T16" fmla="*/ 28 w 56"/>
                <a:gd name="T1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28" y="3"/>
                  </a:moveTo>
                  <a:lnTo>
                    <a:pt x="15" y="16"/>
                  </a:lnTo>
                  <a:lnTo>
                    <a:pt x="0" y="28"/>
                  </a:lnTo>
                  <a:lnTo>
                    <a:pt x="13" y="38"/>
                  </a:lnTo>
                  <a:lnTo>
                    <a:pt x="24" y="28"/>
                  </a:lnTo>
                  <a:lnTo>
                    <a:pt x="41" y="28"/>
                  </a:lnTo>
                  <a:lnTo>
                    <a:pt x="56" y="14"/>
                  </a:lnTo>
                  <a:lnTo>
                    <a:pt x="42" y="0"/>
                  </a:lnTo>
                  <a:lnTo>
                    <a:pt x="28" y="3"/>
                  </a:lnTo>
                  <a:close/>
                </a:path>
              </a:pathLst>
            </a:custGeom>
            <a:solidFill>
              <a:srgbClr val="3B7039"/>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89" name="Freeform 79">
              <a:extLst>
                <a:ext uri="{FF2B5EF4-FFF2-40B4-BE49-F238E27FC236}">
                  <a16:creationId xmlns:a16="http://schemas.microsoft.com/office/drawing/2014/main" id="{50146D90-51FD-4D4A-BCAC-E2C39F698126}"/>
                </a:ext>
              </a:extLst>
            </p:cNvPr>
            <p:cNvSpPr>
              <a:spLocks/>
            </p:cNvSpPr>
            <p:nvPr/>
          </p:nvSpPr>
          <p:spPr bwMode="auto">
            <a:xfrm>
              <a:off x="3156" y="1635"/>
              <a:ext cx="35" cy="18"/>
            </a:xfrm>
            <a:custGeom>
              <a:avLst/>
              <a:gdLst>
                <a:gd name="T0" fmla="*/ 11 w 39"/>
                <a:gd name="T1" fmla="*/ 0 h 20"/>
                <a:gd name="T2" fmla="*/ 0 w 39"/>
                <a:gd name="T3" fmla="*/ 10 h 20"/>
                <a:gd name="T4" fmla="*/ 8 w 39"/>
                <a:gd name="T5" fmla="*/ 20 h 20"/>
                <a:gd name="T6" fmla="*/ 22 w 39"/>
                <a:gd name="T7" fmla="*/ 11 h 20"/>
                <a:gd name="T8" fmla="*/ 39 w 39"/>
                <a:gd name="T9" fmla="*/ 16 h 20"/>
                <a:gd name="T10" fmla="*/ 35 w 39"/>
                <a:gd name="T11" fmla="*/ 5 h 20"/>
                <a:gd name="T12" fmla="*/ 11 w 3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9" h="20">
                  <a:moveTo>
                    <a:pt x="11" y="0"/>
                  </a:moveTo>
                  <a:lnTo>
                    <a:pt x="0" y="10"/>
                  </a:lnTo>
                  <a:lnTo>
                    <a:pt x="8" y="20"/>
                  </a:lnTo>
                  <a:lnTo>
                    <a:pt x="22" y="11"/>
                  </a:lnTo>
                  <a:lnTo>
                    <a:pt x="39" y="16"/>
                  </a:lnTo>
                  <a:lnTo>
                    <a:pt x="35" y="5"/>
                  </a:lnTo>
                  <a:lnTo>
                    <a:pt x="11" y="0"/>
                  </a:lnTo>
                  <a:close/>
                </a:path>
              </a:pathLst>
            </a:custGeom>
            <a:solidFill>
              <a:srgbClr val="3B7039"/>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90" name="Freeform 80">
              <a:extLst>
                <a:ext uri="{FF2B5EF4-FFF2-40B4-BE49-F238E27FC236}">
                  <a16:creationId xmlns:a16="http://schemas.microsoft.com/office/drawing/2014/main" id="{845D4BB6-5D2E-423E-8A6F-C1889F99171C}"/>
                </a:ext>
              </a:extLst>
            </p:cNvPr>
            <p:cNvSpPr>
              <a:spLocks/>
            </p:cNvSpPr>
            <p:nvPr/>
          </p:nvSpPr>
          <p:spPr bwMode="auto">
            <a:xfrm>
              <a:off x="3111" y="1678"/>
              <a:ext cx="18" cy="22"/>
            </a:xfrm>
            <a:custGeom>
              <a:avLst/>
              <a:gdLst>
                <a:gd name="T0" fmla="*/ 6 w 20"/>
                <a:gd name="T1" fmla="*/ 0 h 24"/>
                <a:gd name="T2" fmla="*/ 0 w 20"/>
                <a:gd name="T3" fmla="*/ 16 h 24"/>
                <a:gd name="T4" fmla="*/ 9 w 20"/>
                <a:gd name="T5" fmla="*/ 24 h 24"/>
                <a:gd name="T6" fmla="*/ 20 w 20"/>
                <a:gd name="T7" fmla="*/ 11 h 24"/>
                <a:gd name="T8" fmla="*/ 6 w 20"/>
                <a:gd name="T9" fmla="*/ 0 h 24"/>
              </a:gdLst>
              <a:ahLst/>
              <a:cxnLst>
                <a:cxn ang="0">
                  <a:pos x="T0" y="T1"/>
                </a:cxn>
                <a:cxn ang="0">
                  <a:pos x="T2" y="T3"/>
                </a:cxn>
                <a:cxn ang="0">
                  <a:pos x="T4" y="T5"/>
                </a:cxn>
                <a:cxn ang="0">
                  <a:pos x="T6" y="T7"/>
                </a:cxn>
                <a:cxn ang="0">
                  <a:pos x="T8" y="T9"/>
                </a:cxn>
              </a:cxnLst>
              <a:rect l="0" t="0" r="r" b="b"/>
              <a:pathLst>
                <a:path w="20" h="24">
                  <a:moveTo>
                    <a:pt x="6" y="0"/>
                  </a:moveTo>
                  <a:lnTo>
                    <a:pt x="0" y="16"/>
                  </a:lnTo>
                  <a:lnTo>
                    <a:pt x="9" y="24"/>
                  </a:lnTo>
                  <a:lnTo>
                    <a:pt x="20" y="11"/>
                  </a:lnTo>
                  <a:lnTo>
                    <a:pt x="6" y="0"/>
                  </a:lnTo>
                  <a:close/>
                </a:path>
              </a:pathLst>
            </a:custGeom>
            <a:solidFill>
              <a:srgbClr val="3B7039"/>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91" name="Freeform 81">
              <a:extLst>
                <a:ext uri="{FF2B5EF4-FFF2-40B4-BE49-F238E27FC236}">
                  <a16:creationId xmlns:a16="http://schemas.microsoft.com/office/drawing/2014/main" id="{3550C5CB-4045-4C01-A150-A4246688883F}"/>
                </a:ext>
              </a:extLst>
            </p:cNvPr>
            <p:cNvSpPr>
              <a:spLocks/>
            </p:cNvSpPr>
            <p:nvPr/>
          </p:nvSpPr>
          <p:spPr bwMode="auto">
            <a:xfrm>
              <a:off x="2984" y="1605"/>
              <a:ext cx="51" cy="46"/>
            </a:xfrm>
            <a:custGeom>
              <a:avLst/>
              <a:gdLst>
                <a:gd name="T0" fmla="*/ 18 w 56"/>
                <a:gd name="T1" fmla="*/ 4 h 51"/>
                <a:gd name="T2" fmla="*/ 5 w 56"/>
                <a:gd name="T3" fmla="*/ 13 h 51"/>
                <a:gd name="T4" fmla="*/ 10 w 56"/>
                <a:gd name="T5" fmla="*/ 24 h 51"/>
                <a:gd name="T6" fmla="*/ 0 w 56"/>
                <a:gd name="T7" fmla="*/ 37 h 51"/>
                <a:gd name="T8" fmla="*/ 3 w 56"/>
                <a:gd name="T9" fmla="*/ 45 h 51"/>
                <a:gd name="T10" fmla="*/ 24 w 56"/>
                <a:gd name="T11" fmla="*/ 51 h 51"/>
                <a:gd name="T12" fmla="*/ 44 w 56"/>
                <a:gd name="T13" fmla="*/ 41 h 51"/>
                <a:gd name="T14" fmla="*/ 56 w 56"/>
                <a:gd name="T15" fmla="*/ 43 h 51"/>
                <a:gd name="T16" fmla="*/ 56 w 56"/>
                <a:gd name="T17" fmla="*/ 31 h 51"/>
                <a:gd name="T18" fmla="*/ 37 w 56"/>
                <a:gd name="T19" fmla="*/ 26 h 51"/>
                <a:gd name="T20" fmla="*/ 47 w 56"/>
                <a:gd name="T21" fmla="*/ 15 h 51"/>
                <a:gd name="T22" fmla="*/ 36 w 56"/>
                <a:gd name="T23" fmla="*/ 0 h 51"/>
                <a:gd name="T24" fmla="*/ 23 w 56"/>
                <a:gd name="T25" fmla="*/ 5 h 51"/>
                <a:gd name="T26" fmla="*/ 18 w 56"/>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1">
                  <a:moveTo>
                    <a:pt x="18" y="4"/>
                  </a:moveTo>
                  <a:lnTo>
                    <a:pt x="5" y="13"/>
                  </a:lnTo>
                  <a:lnTo>
                    <a:pt x="10" y="24"/>
                  </a:lnTo>
                  <a:lnTo>
                    <a:pt x="0" y="37"/>
                  </a:lnTo>
                  <a:lnTo>
                    <a:pt x="3" y="45"/>
                  </a:lnTo>
                  <a:lnTo>
                    <a:pt x="24" y="51"/>
                  </a:lnTo>
                  <a:lnTo>
                    <a:pt x="44" y="41"/>
                  </a:lnTo>
                  <a:lnTo>
                    <a:pt x="56" y="43"/>
                  </a:lnTo>
                  <a:lnTo>
                    <a:pt x="56" y="31"/>
                  </a:lnTo>
                  <a:lnTo>
                    <a:pt x="37" y="26"/>
                  </a:lnTo>
                  <a:lnTo>
                    <a:pt x="47" y="15"/>
                  </a:lnTo>
                  <a:lnTo>
                    <a:pt x="36" y="0"/>
                  </a:lnTo>
                  <a:lnTo>
                    <a:pt x="23" y="5"/>
                  </a:lnTo>
                  <a:lnTo>
                    <a:pt x="18" y="4"/>
                  </a:lnTo>
                  <a:close/>
                </a:path>
              </a:pathLst>
            </a:custGeom>
            <a:solidFill>
              <a:srgbClr val="3B7039"/>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92" name="Freeform 82">
              <a:extLst>
                <a:ext uri="{FF2B5EF4-FFF2-40B4-BE49-F238E27FC236}">
                  <a16:creationId xmlns:a16="http://schemas.microsoft.com/office/drawing/2014/main" id="{0DD4000D-B686-410C-B924-9F6A39A1F65F}"/>
                </a:ext>
              </a:extLst>
            </p:cNvPr>
            <p:cNvSpPr>
              <a:spLocks/>
            </p:cNvSpPr>
            <p:nvPr/>
          </p:nvSpPr>
          <p:spPr bwMode="auto">
            <a:xfrm>
              <a:off x="2416" y="1650"/>
              <a:ext cx="1017" cy="1219"/>
            </a:xfrm>
            <a:custGeom>
              <a:avLst/>
              <a:gdLst>
                <a:gd name="T0" fmla="*/ 292 w 1116"/>
                <a:gd name="T1" fmla="*/ 459 h 1338"/>
                <a:gd name="T2" fmla="*/ 288 w 1116"/>
                <a:gd name="T3" fmla="*/ 370 h 1338"/>
                <a:gd name="T4" fmla="*/ 382 w 1116"/>
                <a:gd name="T5" fmla="*/ 468 h 1338"/>
                <a:gd name="T6" fmla="*/ 456 w 1116"/>
                <a:gd name="T7" fmla="*/ 452 h 1338"/>
                <a:gd name="T8" fmla="*/ 388 w 1116"/>
                <a:gd name="T9" fmla="*/ 330 h 1338"/>
                <a:gd name="T10" fmla="*/ 445 w 1116"/>
                <a:gd name="T11" fmla="*/ 237 h 1338"/>
                <a:gd name="T12" fmla="*/ 477 w 1116"/>
                <a:gd name="T13" fmla="*/ 159 h 1338"/>
                <a:gd name="T14" fmla="*/ 567 w 1116"/>
                <a:gd name="T15" fmla="*/ 45 h 1338"/>
                <a:gd name="T16" fmla="*/ 669 w 1116"/>
                <a:gd name="T17" fmla="*/ 38 h 1338"/>
                <a:gd name="T18" fmla="*/ 652 w 1116"/>
                <a:gd name="T19" fmla="*/ 180 h 1338"/>
                <a:gd name="T20" fmla="*/ 623 w 1116"/>
                <a:gd name="T21" fmla="*/ 352 h 1338"/>
                <a:gd name="T22" fmla="*/ 622 w 1116"/>
                <a:gd name="T23" fmla="*/ 540 h 1338"/>
                <a:gd name="T24" fmla="*/ 522 w 1116"/>
                <a:gd name="T25" fmla="*/ 672 h 1338"/>
                <a:gd name="T26" fmla="*/ 410 w 1116"/>
                <a:gd name="T27" fmla="*/ 704 h 1338"/>
                <a:gd name="T28" fmla="*/ 416 w 1116"/>
                <a:gd name="T29" fmla="*/ 748 h 1338"/>
                <a:gd name="T30" fmla="*/ 508 w 1116"/>
                <a:gd name="T31" fmla="*/ 764 h 1338"/>
                <a:gd name="T32" fmla="*/ 605 w 1116"/>
                <a:gd name="T33" fmla="*/ 719 h 1338"/>
                <a:gd name="T34" fmla="*/ 661 w 1116"/>
                <a:gd name="T35" fmla="*/ 613 h 1338"/>
                <a:gd name="T36" fmla="*/ 714 w 1116"/>
                <a:gd name="T37" fmla="*/ 525 h 1338"/>
                <a:gd name="T38" fmla="*/ 760 w 1116"/>
                <a:gd name="T39" fmla="*/ 620 h 1338"/>
                <a:gd name="T40" fmla="*/ 817 w 1116"/>
                <a:gd name="T41" fmla="*/ 686 h 1338"/>
                <a:gd name="T42" fmla="*/ 795 w 1116"/>
                <a:gd name="T43" fmla="*/ 620 h 1338"/>
                <a:gd name="T44" fmla="*/ 774 w 1116"/>
                <a:gd name="T45" fmla="*/ 516 h 1338"/>
                <a:gd name="T46" fmla="*/ 679 w 1116"/>
                <a:gd name="T47" fmla="*/ 501 h 1338"/>
                <a:gd name="T48" fmla="*/ 653 w 1116"/>
                <a:gd name="T49" fmla="*/ 404 h 1338"/>
                <a:gd name="T50" fmla="*/ 692 w 1116"/>
                <a:gd name="T51" fmla="*/ 262 h 1338"/>
                <a:gd name="T52" fmla="*/ 757 w 1116"/>
                <a:gd name="T53" fmla="*/ 163 h 1338"/>
                <a:gd name="T54" fmla="*/ 804 w 1116"/>
                <a:gd name="T55" fmla="*/ 69 h 1338"/>
                <a:gd name="T56" fmla="*/ 769 w 1116"/>
                <a:gd name="T57" fmla="*/ 224 h 1338"/>
                <a:gd name="T58" fmla="*/ 852 w 1116"/>
                <a:gd name="T59" fmla="*/ 289 h 1338"/>
                <a:gd name="T60" fmla="*/ 828 w 1116"/>
                <a:gd name="T61" fmla="*/ 248 h 1338"/>
                <a:gd name="T62" fmla="*/ 839 w 1116"/>
                <a:gd name="T63" fmla="*/ 184 h 1338"/>
                <a:gd name="T64" fmla="*/ 884 w 1116"/>
                <a:gd name="T65" fmla="*/ 144 h 1338"/>
                <a:gd name="T66" fmla="*/ 930 w 1116"/>
                <a:gd name="T67" fmla="*/ 188 h 1338"/>
                <a:gd name="T68" fmla="*/ 918 w 1116"/>
                <a:gd name="T69" fmla="*/ 245 h 1338"/>
                <a:gd name="T70" fmla="*/ 922 w 1116"/>
                <a:gd name="T71" fmla="*/ 289 h 1338"/>
                <a:gd name="T72" fmla="*/ 912 w 1116"/>
                <a:gd name="T73" fmla="*/ 396 h 1338"/>
                <a:gd name="T74" fmla="*/ 885 w 1116"/>
                <a:gd name="T75" fmla="*/ 483 h 1338"/>
                <a:gd name="T76" fmla="*/ 953 w 1116"/>
                <a:gd name="T77" fmla="*/ 515 h 1338"/>
                <a:gd name="T78" fmla="*/ 996 w 1116"/>
                <a:gd name="T79" fmla="*/ 557 h 1338"/>
                <a:gd name="T80" fmla="*/ 994 w 1116"/>
                <a:gd name="T81" fmla="*/ 650 h 1338"/>
                <a:gd name="T82" fmla="*/ 969 w 1116"/>
                <a:gd name="T83" fmla="*/ 710 h 1338"/>
                <a:gd name="T84" fmla="*/ 1002 w 1116"/>
                <a:gd name="T85" fmla="*/ 800 h 1338"/>
                <a:gd name="T86" fmla="*/ 1005 w 1116"/>
                <a:gd name="T87" fmla="*/ 891 h 1338"/>
                <a:gd name="T88" fmla="*/ 1050 w 1116"/>
                <a:gd name="T89" fmla="*/ 966 h 1338"/>
                <a:gd name="T90" fmla="*/ 1092 w 1116"/>
                <a:gd name="T91" fmla="*/ 1057 h 1338"/>
                <a:gd name="T92" fmla="*/ 1098 w 1116"/>
                <a:gd name="T93" fmla="*/ 1140 h 1338"/>
                <a:gd name="T94" fmla="*/ 1067 w 1116"/>
                <a:gd name="T95" fmla="*/ 1267 h 1338"/>
                <a:gd name="T96" fmla="*/ 978 w 1116"/>
                <a:gd name="T97" fmla="*/ 1304 h 1338"/>
                <a:gd name="T98" fmla="*/ 862 w 1116"/>
                <a:gd name="T99" fmla="*/ 1244 h 1338"/>
                <a:gd name="T100" fmla="*/ 744 w 1116"/>
                <a:gd name="T101" fmla="*/ 1267 h 1338"/>
                <a:gd name="T102" fmla="*/ 622 w 1116"/>
                <a:gd name="T103" fmla="*/ 1192 h 1338"/>
                <a:gd name="T104" fmla="*/ 509 w 1116"/>
                <a:gd name="T105" fmla="*/ 1153 h 1338"/>
                <a:gd name="T106" fmla="*/ 390 w 1116"/>
                <a:gd name="T107" fmla="*/ 1101 h 1338"/>
                <a:gd name="T108" fmla="*/ 329 w 1116"/>
                <a:gd name="T109" fmla="*/ 956 h 1338"/>
                <a:gd name="T110" fmla="*/ 206 w 1116"/>
                <a:gd name="T111" fmla="*/ 963 h 1338"/>
                <a:gd name="T112" fmla="*/ 123 w 1116"/>
                <a:gd name="T113" fmla="*/ 889 h 1338"/>
                <a:gd name="T114" fmla="*/ 0 w 1116"/>
                <a:gd name="T115" fmla="*/ 825 h 1338"/>
                <a:gd name="T116" fmla="*/ 66 w 1116"/>
                <a:gd name="T117" fmla="*/ 692 h 1338"/>
                <a:gd name="T118" fmla="*/ 202 w 1116"/>
                <a:gd name="T119" fmla="*/ 602 h 1338"/>
                <a:gd name="T120" fmla="*/ 286 w 1116"/>
                <a:gd name="T121" fmla="*/ 53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6" h="1338">
                  <a:moveTo>
                    <a:pt x="262" y="493"/>
                  </a:moveTo>
                  <a:lnTo>
                    <a:pt x="264" y="479"/>
                  </a:lnTo>
                  <a:lnTo>
                    <a:pt x="274" y="474"/>
                  </a:lnTo>
                  <a:lnTo>
                    <a:pt x="280" y="459"/>
                  </a:lnTo>
                  <a:lnTo>
                    <a:pt x="292" y="459"/>
                  </a:lnTo>
                  <a:lnTo>
                    <a:pt x="292" y="415"/>
                  </a:lnTo>
                  <a:lnTo>
                    <a:pt x="283" y="412"/>
                  </a:lnTo>
                  <a:lnTo>
                    <a:pt x="280" y="402"/>
                  </a:lnTo>
                  <a:lnTo>
                    <a:pt x="267" y="390"/>
                  </a:lnTo>
                  <a:lnTo>
                    <a:pt x="288" y="370"/>
                  </a:lnTo>
                  <a:lnTo>
                    <a:pt x="298" y="354"/>
                  </a:lnTo>
                  <a:lnTo>
                    <a:pt x="309" y="375"/>
                  </a:lnTo>
                  <a:lnTo>
                    <a:pt x="339" y="405"/>
                  </a:lnTo>
                  <a:lnTo>
                    <a:pt x="360" y="438"/>
                  </a:lnTo>
                  <a:lnTo>
                    <a:pt x="382" y="468"/>
                  </a:lnTo>
                  <a:lnTo>
                    <a:pt x="382" y="494"/>
                  </a:lnTo>
                  <a:lnTo>
                    <a:pt x="400" y="523"/>
                  </a:lnTo>
                  <a:lnTo>
                    <a:pt x="426" y="507"/>
                  </a:lnTo>
                  <a:lnTo>
                    <a:pt x="426" y="480"/>
                  </a:lnTo>
                  <a:lnTo>
                    <a:pt x="456" y="452"/>
                  </a:lnTo>
                  <a:lnTo>
                    <a:pt x="436" y="446"/>
                  </a:lnTo>
                  <a:lnTo>
                    <a:pt x="421" y="412"/>
                  </a:lnTo>
                  <a:lnTo>
                    <a:pt x="426" y="375"/>
                  </a:lnTo>
                  <a:lnTo>
                    <a:pt x="402" y="359"/>
                  </a:lnTo>
                  <a:lnTo>
                    <a:pt x="388" y="330"/>
                  </a:lnTo>
                  <a:lnTo>
                    <a:pt x="400" y="318"/>
                  </a:lnTo>
                  <a:lnTo>
                    <a:pt x="426" y="305"/>
                  </a:lnTo>
                  <a:lnTo>
                    <a:pt x="426" y="284"/>
                  </a:lnTo>
                  <a:lnTo>
                    <a:pt x="433" y="253"/>
                  </a:lnTo>
                  <a:lnTo>
                    <a:pt x="445" y="237"/>
                  </a:lnTo>
                  <a:lnTo>
                    <a:pt x="445" y="218"/>
                  </a:lnTo>
                  <a:lnTo>
                    <a:pt x="428" y="213"/>
                  </a:lnTo>
                  <a:lnTo>
                    <a:pt x="437" y="187"/>
                  </a:lnTo>
                  <a:lnTo>
                    <a:pt x="451" y="168"/>
                  </a:lnTo>
                  <a:lnTo>
                    <a:pt x="477" y="159"/>
                  </a:lnTo>
                  <a:lnTo>
                    <a:pt x="505" y="145"/>
                  </a:lnTo>
                  <a:lnTo>
                    <a:pt x="515" y="136"/>
                  </a:lnTo>
                  <a:lnTo>
                    <a:pt x="537" y="114"/>
                  </a:lnTo>
                  <a:lnTo>
                    <a:pt x="554" y="76"/>
                  </a:lnTo>
                  <a:lnTo>
                    <a:pt x="567" y="45"/>
                  </a:lnTo>
                  <a:lnTo>
                    <a:pt x="581" y="13"/>
                  </a:lnTo>
                  <a:lnTo>
                    <a:pt x="606" y="0"/>
                  </a:lnTo>
                  <a:lnTo>
                    <a:pt x="622" y="22"/>
                  </a:lnTo>
                  <a:lnTo>
                    <a:pt x="653" y="22"/>
                  </a:lnTo>
                  <a:lnTo>
                    <a:pt x="669" y="38"/>
                  </a:lnTo>
                  <a:lnTo>
                    <a:pt x="696" y="38"/>
                  </a:lnTo>
                  <a:lnTo>
                    <a:pt x="708" y="82"/>
                  </a:lnTo>
                  <a:lnTo>
                    <a:pt x="695" y="95"/>
                  </a:lnTo>
                  <a:lnTo>
                    <a:pt x="689" y="143"/>
                  </a:lnTo>
                  <a:lnTo>
                    <a:pt x="652" y="180"/>
                  </a:lnTo>
                  <a:lnTo>
                    <a:pt x="641" y="214"/>
                  </a:lnTo>
                  <a:lnTo>
                    <a:pt x="664" y="233"/>
                  </a:lnTo>
                  <a:lnTo>
                    <a:pt x="656" y="278"/>
                  </a:lnTo>
                  <a:lnTo>
                    <a:pt x="649" y="313"/>
                  </a:lnTo>
                  <a:lnTo>
                    <a:pt x="623" y="352"/>
                  </a:lnTo>
                  <a:lnTo>
                    <a:pt x="614" y="408"/>
                  </a:lnTo>
                  <a:lnTo>
                    <a:pt x="600" y="458"/>
                  </a:lnTo>
                  <a:lnTo>
                    <a:pt x="589" y="482"/>
                  </a:lnTo>
                  <a:lnTo>
                    <a:pt x="599" y="517"/>
                  </a:lnTo>
                  <a:lnTo>
                    <a:pt x="622" y="540"/>
                  </a:lnTo>
                  <a:lnTo>
                    <a:pt x="618" y="560"/>
                  </a:lnTo>
                  <a:lnTo>
                    <a:pt x="589" y="583"/>
                  </a:lnTo>
                  <a:lnTo>
                    <a:pt x="584" y="631"/>
                  </a:lnTo>
                  <a:lnTo>
                    <a:pt x="555" y="639"/>
                  </a:lnTo>
                  <a:lnTo>
                    <a:pt x="522" y="672"/>
                  </a:lnTo>
                  <a:lnTo>
                    <a:pt x="502" y="701"/>
                  </a:lnTo>
                  <a:lnTo>
                    <a:pt x="484" y="712"/>
                  </a:lnTo>
                  <a:lnTo>
                    <a:pt x="451" y="705"/>
                  </a:lnTo>
                  <a:lnTo>
                    <a:pt x="432" y="718"/>
                  </a:lnTo>
                  <a:lnTo>
                    <a:pt x="410" y="704"/>
                  </a:lnTo>
                  <a:lnTo>
                    <a:pt x="396" y="691"/>
                  </a:lnTo>
                  <a:lnTo>
                    <a:pt x="377" y="684"/>
                  </a:lnTo>
                  <a:lnTo>
                    <a:pt x="377" y="709"/>
                  </a:lnTo>
                  <a:lnTo>
                    <a:pt x="396" y="739"/>
                  </a:lnTo>
                  <a:lnTo>
                    <a:pt x="416" y="748"/>
                  </a:lnTo>
                  <a:lnTo>
                    <a:pt x="442" y="766"/>
                  </a:lnTo>
                  <a:lnTo>
                    <a:pt x="464" y="765"/>
                  </a:lnTo>
                  <a:lnTo>
                    <a:pt x="480" y="787"/>
                  </a:lnTo>
                  <a:lnTo>
                    <a:pt x="503" y="787"/>
                  </a:lnTo>
                  <a:cubicBezTo>
                    <a:pt x="503" y="787"/>
                    <a:pt x="513" y="770"/>
                    <a:pt x="508" y="764"/>
                  </a:cubicBezTo>
                  <a:cubicBezTo>
                    <a:pt x="503" y="759"/>
                    <a:pt x="522" y="751"/>
                    <a:pt x="522" y="751"/>
                  </a:cubicBezTo>
                  <a:lnTo>
                    <a:pt x="538" y="751"/>
                  </a:lnTo>
                  <a:lnTo>
                    <a:pt x="546" y="743"/>
                  </a:lnTo>
                  <a:lnTo>
                    <a:pt x="579" y="734"/>
                  </a:lnTo>
                  <a:lnTo>
                    <a:pt x="605" y="719"/>
                  </a:lnTo>
                  <a:lnTo>
                    <a:pt x="605" y="692"/>
                  </a:lnTo>
                  <a:lnTo>
                    <a:pt x="617" y="680"/>
                  </a:lnTo>
                  <a:lnTo>
                    <a:pt x="637" y="660"/>
                  </a:lnTo>
                  <a:lnTo>
                    <a:pt x="653" y="644"/>
                  </a:lnTo>
                  <a:lnTo>
                    <a:pt x="661" y="613"/>
                  </a:lnTo>
                  <a:lnTo>
                    <a:pt x="654" y="585"/>
                  </a:lnTo>
                  <a:lnTo>
                    <a:pt x="652" y="560"/>
                  </a:lnTo>
                  <a:lnTo>
                    <a:pt x="669" y="543"/>
                  </a:lnTo>
                  <a:lnTo>
                    <a:pt x="687" y="525"/>
                  </a:lnTo>
                  <a:lnTo>
                    <a:pt x="714" y="525"/>
                  </a:lnTo>
                  <a:lnTo>
                    <a:pt x="744" y="521"/>
                  </a:lnTo>
                  <a:lnTo>
                    <a:pt x="753" y="547"/>
                  </a:lnTo>
                  <a:lnTo>
                    <a:pt x="765" y="559"/>
                  </a:lnTo>
                  <a:lnTo>
                    <a:pt x="781" y="600"/>
                  </a:lnTo>
                  <a:lnTo>
                    <a:pt x="760" y="620"/>
                  </a:lnTo>
                  <a:lnTo>
                    <a:pt x="761" y="652"/>
                  </a:lnTo>
                  <a:lnTo>
                    <a:pt x="761" y="671"/>
                  </a:lnTo>
                  <a:lnTo>
                    <a:pt x="787" y="697"/>
                  </a:lnTo>
                  <a:lnTo>
                    <a:pt x="817" y="704"/>
                  </a:lnTo>
                  <a:lnTo>
                    <a:pt x="817" y="686"/>
                  </a:lnTo>
                  <a:lnTo>
                    <a:pt x="788" y="677"/>
                  </a:lnTo>
                  <a:lnTo>
                    <a:pt x="777" y="666"/>
                  </a:lnTo>
                  <a:lnTo>
                    <a:pt x="777" y="650"/>
                  </a:lnTo>
                  <a:lnTo>
                    <a:pt x="774" y="627"/>
                  </a:lnTo>
                  <a:lnTo>
                    <a:pt x="795" y="620"/>
                  </a:lnTo>
                  <a:lnTo>
                    <a:pt x="803" y="603"/>
                  </a:lnTo>
                  <a:lnTo>
                    <a:pt x="795" y="579"/>
                  </a:lnTo>
                  <a:lnTo>
                    <a:pt x="804" y="558"/>
                  </a:lnTo>
                  <a:lnTo>
                    <a:pt x="791" y="532"/>
                  </a:lnTo>
                  <a:lnTo>
                    <a:pt x="774" y="516"/>
                  </a:lnTo>
                  <a:lnTo>
                    <a:pt x="764" y="506"/>
                  </a:lnTo>
                  <a:lnTo>
                    <a:pt x="732" y="495"/>
                  </a:lnTo>
                  <a:lnTo>
                    <a:pt x="714" y="476"/>
                  </a:lnTo>
                  <a:lnTo>
                    <a:pt x="699" y="491"/>
                  </a:lnTo>
                  <a:lnTo>
                    <a:pt x="679" y="501"/>
                  </a:lnTo>
                  <a:lnTo>
                    <a:pt x="669" y="486"/>
                  </a:lnTo>
                  <a:lnTo>
                    <a:pt x="645" y="486"/>
                  </a:lnTo>
                  <a:lnTo>
                    <a:pt x="641" y="461"/>
                  </a:lnTo>
                  <a:lnTo>
                    <a:pt x="657" y="446"/>
                  </a:lnTo>
                  <a:lnTo>
                    <a:pt x="653" y="404"/>
                  </a:lnTo>
                  <a:lnTo>
                    <a:pt x="671" y="375"/>
                  </a:lnTo>
                  <a:lnTo>
                    <a:pt x="683" y="342"/>
                  </a:lnTo>
                  <a:lnTo>
                    <a:pt x="709" y="316"/>
                  </a:lnTo>
                  <a:lnTo>
                    <a:pt x="700" y="287"/>
                  </a:lnTo>
                  <a:lnTo>
                    <a:pt x="692" y="262"/>
                  </a:lnTo>
                  <a:lnTo>
                    <a:pt x="695" y="235"/>
                  </a:lnTo>
                  <a:lnTo>
                    <a:pt x="677" y="217"/>
                  </a:lnTo>
                  <a:lnTo>
                    <a:pt x="697" y="196"/>
                  </a:lnTo>
                  <a:lnTo>
                    <a:pt x="730" y="163"/>
                  </a:lnTo>
                  <a:lnTo>
                    <a:pt x="757" y="163"/>
                  </a:lnTo>
                  <a:lnTo>
                    <a:pt x="773" y="138"/>
                  </a:lnTo>
                  <a:lnTo>
                    <a:pt x="783" y="111"/>
                  </a:lnTo>
                  <a:lnTo>
                    <a:pt x="774" y="89"/>
                  </a:lnTo>
                  <a:lnTo>
                    <a:pt x="783" y="69"/>
                  </a:lnTo>
                  <a:lnTo>
                    <a:pt x="804" y="69"/>
                  </a:lnTo>
                  <a:lnTo>
                    <a:pt x="798" y="97"/>
                  </a:lnTo>
                  <a:lnTo>
                    <a:pt x="798" y="134"/>
                  </a:lnTo>
                  <a:lnTo>
                    <a:pt x="793" y="168"/>
                  </a:lnTo>
                  <a:lnTo>
                    <a:pt x="769" y="192"/>
                  </a:lnTo>
                  <a:lnTo>
                    <a:pt x="769" y="224"/>
                  </a:lnTo>
                  <a:lnTo>
                    <a:pt x="769" y="248"/>
                  </a:lnTo>
                  <a:lnTo>
                    <a:pt x="796" y="269"/>
                  </a:lnTo>
                  <a:lnTo>
                    <a:pt x="812" y="282"/>
                  </a:lnTo>
                  <a:lnTo>
                    <a:pt x="832" y="269"/>
                  </a:lnTo>
                  <a:lnTo>
                    <a:pt x="852" y="289"/>
                  </a:lnTo>
                  <a:lnTo>
                    <a:pt x="875" y="310"/>
                  </a:lnTo>
                  <a:lnTo>
                    <a:pt x="875" y="295"/>
                  </a:lnTo>
                  <a:lnTo>
                    <a:pt x="866" y="274"/>
                  </a:lnTo>
                  <a:lnTo>
                    <a:pt x="851" y="260"/>
                  </a:lnTo>
                  <a:lnTo>
                    <a:pt x="828" y="248"/>
                  </a:lnTo>
                  <a:lnTo>
                    <a:pt x="828" y="237"/>
                  </a:lnTo>
                  <a:lnTo>
                    <a:pt x="808" y="218"/>
                  </a:lnTo>
                  <a:lnTo>
                    <a:pt x="799" y="189"/>
                  </a:lnTo>
                  <a:lnTo>
                    <a:pt x="826" y="171"/>
                  </a:lnTo>
                  <a:lnTo>
                    <a:pt x="839" y="184"/>
                  </a:lnTo>
                  <a:lnTo>
                    <a:pt x="860" y="205"/>
                  </a:lnTo>
                  <a:lnTo>
                    <a:pt x="876" y="190"/>
                  </a:lnTo>
                  <a:lnTo>
                    <a:pt x="871" y="174"/>
                  </a:lnTo>
                  <a:lnTo>
                    <a:pt x="869" y="159"/>
                  </a:lnTo>
                  <a:lnTo>
                    <a:pt x="884" y="144"/>
                  </a:lnTo>
                  <a:lnTo>
                    <a:pt x="885" y="159"/>
                  </a:lnTo>
                  <a:lnTo>
                    <a:pt x="897" y="159"/>
                  </a:lnTo>
                  <a:lnTo>
                    <a:pt x="903" y="174"/>
                  </a:lnTo>
                  <a:lnTo>
                    <a:pt x="912" y="183"/>
                  </a:lnTo>
                  <a:lnTo>
                    <a:pt x="930" y="188"/>
                  </a:lnTo>
                  <a:lnTo>
                    <a:pt x="948" y="198"/>
                  </a:lnTo>
                  <a:lnTo>
                    <a:pt x="953" y="215"/>
                  </a:lnTo>
                  <a:lnTo>
                    <a:pt x="940" y="227"/>
                  </a:lnTo>
                  <a:lnTo>
                    <a:pt x="943" y="241"/>
                  </a:lnTo>
                  <a:lnTo>
                    <a:pt x="918" y="245"/>
                  </a:lnTo>
                  <a:lnTo>
                    <a:pt x="907" y="256"/>
                  </a:lnTo>
                  <a:lnTo>
                    <a:pt x="900" y="262"/>
                  </a:lnTo>
                  <a:lnTo>
                    <a:pt x="908" y="280"/>
                  </a:lnTo>
                  <a:lnTo>
                    <a:pt x="915" y="273"/>
                  </a:lnTo>
                  <a:lnTo>
                    <a:pt x="922" y="289"/>
                  </a:lnTo>
                  <a:lnTo>
                    <a:pt x="950" y="304"/>
                  </a:lnTo>
                  <a:lnTo>
                    <a:pt x="948" y="336"/>
                  </a:lnTo>
                  <a:lnTo>
                    <a:pt x="948" y="381"/>
                  </a:lnTo>
                  <a:lnTo>
                    <a:pt x="922" y="381"/>
                  </a:lnTo>
                  <a:lnTo>
                    <a:pt x="912" y="396"/>
                  </a:lnTo>
                  <a:lnTo>
                    <a:pt x="893" y="415"/>
                  </a:lnTo>
                  <a:lnTo>
                    <a:pt x="869" y="433"/>
                  </a:lnTo>
                  <a:lnTo>
                    <a:pt x="870" y="458"/>
                  </a:lnTo>
                  <a:lnTo>
                    <a:pt x="881" y="469"/>
                  </a:lnTo>
                  <a:lnTo>
                    <a:pt x="885" y="483"/>
                  </a:lnTo>
                  <a:lnTo>
                    <a:pt x="901" y="499"/>
                  </a:lnTo>
                  <a:lnTo>
                    <a:pt x="926" y="503"/>
                  </a:lnTo>
                  <a:lnTo>
                    <a:pt x="929" y="520"/>
                  </a:lnTo>
                  <a:lnTo>
                    <a:pt x="938" y="529"/>
                  </a:lnTo>
                  <a:lnTo>
                    <a:pt x="953" y="515"/>
                  </a:lnTo>
                  <a:lnTo>
                    <a:pt x="961" y="523"/>
                  </a:lnTo>
                  <a:lnTo>
                    <a:pt x="977" y="508"/>
                  </a:lnTo>
                  <a:lnTo>
                    <a:pt x="976" y="533"/>
                  </a:lnTo>
                  <a:lnTo>
                    <a:pt x="996" y="537"/>
                  </a:lnTo>
                  <a:lnTo>
                    <a:pt x="996" y="557"/>
                  </a:lnTo>
                  <a:lnTo>
                    <a:pt x="1009" y="587"/>
                  </a:lnTo>
                  <a:lnTo>
                    <a:pt x="1002" y="606"/>
                  </a:lnTo>
                  <a:lnTo>
                    <a:pt x="992" y="606"/>
                  </a:lnTo>
                  <a:lnTo>
                    <a:pt x="1002" y="626"/>
                  </a:lnTo>
                  <a:lnTo>
                    <a:pt x="994" y="650"/>
                  </a:lnTo>
                  <a:lnTo>
                    <a:pt x="980" y="664"/>
                  </a:lnTo>
                  <a:lnTo>
                    <a:pt x="975" y="680"/>
                  </a:lnTo>
                  <a:lnTo>
                    <a:pt x="957" y="676"/>
                  </a:lnTo>
                  <a:lnTo>
                    <a:pt x="956" y="697"/>
                  </a:lnTo>
                  <a:lnTo>
                    <a:pt x="969" y="710"/>
                  </a:lnTo>
                  <a:lnTo>
                    <a:pt x="973" y="734"/>
                  </a:lnTo>
                  <a:lnTo>
                    <a:pt x="962" y="753"/>
                  </a:lnTo>
                  <a:lnTo>
                    <a:pt x="974" y="765"/>
                  </a:lnTo>
                  <a:lnTo>
                    <a:pt x="974" y="783"/>
                  </a:lnTo>
                  <a:lnTo>
                    <a:pt x="1002" y="800"/>
                  </a:lnTo>
                  <a:lnTo>
                    <a:pt x="1013" y="823"/>
                  </a:lnTo>
                  <a:lnTo>
                    <a:pt x="996" y="839"/>
                  </a:lnTo>
                  <a:lnTo>
                    <a:pt x="996" y="852"/>
                  </a:lnTo>
                  <a:lnTo>
                    <a:pt x="1005" y="868"/>
                  </a:lnTo>
                  <a:lnTo>
                    <a:pt x="1005" y="891"/>
                  </a:lnTo>
                  <a:lnTo>
                    <a:pt x="993" y="900"/>
                  </a:lnTo>
                  <a:lnTo>
                    <a:pt x="1007" y="927"/>
                  </a:lnTo>
                  <a:lnTo>
                    <a:pt x="1023" y="927"/>
                  </a:lnTo>
                  <a:lnTo>
                    <a:pt x="1039" y="942"/>
                  </a:lnTo>
                  <a:lnTo>
                    <a:pt x="1050" y="966"/>
                  </a:lnTo>
                  <a:lnTo>
                    <a:pt x="1053" y="996"/>
                  </a:lnTo>
                  <a:lnTo>
                    <a:pt x="1040" y="1009"/>
                  </a:lnTo>
                  <a:lnTo>
                    <a:pt x="1047" y="1036"/>
                  </a:lnTo>
                  <a:lnTo>
                    <a:pt x="1077" y="1042"/>
                  </a:lnTo>
                  <a:lnTo>
                    <a:pt x="1092" y="1057"/>
                  </a:lnTo>
                  <a:lnTo>
                    <a:pt x="1106" y="1042"/>
                  </a:lnTo>
                  <a:lnTo>
                    <a:pt x="1112" y="1074"/>
                  </a:lnTo>
                  <a:lnTo>
                    <a:pt x="1106" y="1101"/>
                  </a:lnTo>
                  <a:lnTo>
                    <a:pt x="1116" y="1122"/>
                  </a:lnTo>
                  <a:lnTo>
                    <a:pt x="1098" y="1140"/>
                  </a:lnTo>
                  <a:lnTo>
                    <a:pt x="1079" y="1164"/>
                  </a:lnTo>
                  <a:lnTo>
                    <a:pt x="1066" y="1188"/>
                  </a:lnTo>
                  <a:lnTo>
                    <a:pt x="1086" y="1216"/>
                  </a:lnTo>
                  <a:lnTo>
                    <a:pt x="1086" y="1248"/>
                  </a:lnTo>
                  <a:lnTo>
                    <a:pt x="1067" y="1267"/>
                  </a:lnTo>
                  <a:lnTo>
                    <a:pt x="1065" y="1297"/>
                  </a:lnTo>
                  <a:lnTo>
                    <a:pt x="1054" y="1308"/>
                  </a:lnTo>
                  <a:lnTo>
                    <a:pt x="1023" y="1338"/>
                  </a:lnTo>
                  <a:lnTo>
                    <a:pt x="996" y="1304"/>
                  </a:lnTo>
                  <a:lnTo>
                    <a:pt x="978" y="1304"/>
                  </a:lnTo>
                  <a:lnTo>
                    <a:pt x="958" y="1311"/>
                  </a:lnTo>
                  <a:lnTo>
                    <a:pt x="938" y="1278"/>
                  </a:lnTo>
                  <a:lnTo>
                    <a:pt x="901" y="1267"/>
                  </a:lnTo>
                  <a:lnTo>
                    <a:pt x="888" y="1279"/>
                  </a:lnTo>
                  <a:lnTo>
                    <a:pt x="862" y="1244"/>
                  </a:lnTo>
                  <a:lnTo>
                    <a:pt x="851" y="1217"/>
                  </a:lnTo>
                  <a:lnTo>
                    <a:pt x="824" y="1235"/>
                  </a:lnTo>
                  <a:lnTo>
                    <a:pt x="800" y="1248"/>
                  </a:lnTo>
                  <a:lnTo>
                    <a:pt x="790" y="1267"/>
                  </a:lnTo>
                  <a:lnTo>
                    <a:pt x="744" y="1267"/>
                  </a:lnTo>
                  <a:lnTo>
                    <a:pt x="696" y="1267"/>
                  </a:lnTo>
                  <a:lnTo>
                    <a:pt x="675" y="1246"/>
                  </a:lnTo>
                  <a:lnTo>
                    <a:pt x="648" y="1231"/>
                  </a:lnTo>
                  <a:lnTo>
                    <a:pt x="657" y="1207"/>
                  </a:lnTo>
                  <a:lnTo>
                    <a:pt x="622" y="1192"/>
                  </a:lnTo>
                  <a:lnTo>
                    <a:pt x="609" y="1205"/>
                  </a:lnTo>
                  <a:lnTo>
                    <a:pt x="589" y="1184"/>
                  </a:lnTo>
                  <a:lnTo>
                    <a:pt x="557" y="1175"/>
                  </a:lnTo>
                  <a:lnTo>
                    <a:pt x="535" y="1181"/>
                  </a:lnTo>
                  <a:lnTo>
                    <a:pt x="509" y="1153"/>
                  </a:lnTo>
                  <a:lnTo>
                    <a:pt x="486" y="1153"/>
                  </a:lnTo>
                  <a:lnTo>
                    <a:pt x="467" y="1122"/>
                  </a:lnTo>
                  <a:lnTo>
                    <a:pt x="445" y="1122"/>
                  </a:lnTo>
                  <a:lnTo>
                    <a:pt x="399" y="1127"/>
                  </a:lnTo>
                  <a:lnTo>
                    <a:pt x="390" y="1101"/>
                  </a:lnTo>
                  <a:lnTo>
                    <a:pt x="396" y="1075"/>
                  </a:lnTo>
                  <a:lnTo>
                    <a:pt x="367" y="1046"/>
                  </a:lnTo>
                  <a:lnTo>
                    <a:pt x="367" y="1023"/>
                  </a:lnTo>
                  <a:lnTo>
                    <a:pt x="360" y="988"/>
                  </a:lnTo>
                  <a:lnTo>
                    <a:pt x="329" y="956"/>
                  </a:lnTo>
                  <a:lnTo>
                    <a:pt x="294" y="956"/>
                  </a:lnTo>
                  <a:lnTo>
                    <a:pt x="279" y="971"/>
                  </a:lnTo>
                  <a:lnTo>
                    <a:pt x="260" y="951"/>
                  </a:lnTo>
                  <a:lnTo>
                    <a:pt x="241" y="970"/>
                  </a:lnTo>
                  <a:lnTo>
                    <a:pt x="206" y="963"/>
                  </a:lnTo>
                  <a:lnTo>
                    <a:pt x="187" y="941"/>
                  </a:lnTo>
                  <a:lnTo>
                    <a:pt x="210" y="918"/>
                  </a:lnTo>
                  <a:lnTo>
                    <a:pt x="180" y="893"/>
                  </a:lnTo>
                  <a:lnTo>
                    <a:pt x="150" y="877"/>
                  </a:lnTo>
                  <a:lnTo>
                    <a:pt x="123" y="889"/>
                  </a:lnTo>
                  <a:lnTo>
                    <a:pt x="96" y="877"/>
                  </a:lnTo>
                  <a:lnTo>
                    <a:pt x="60" y="885"/>
                  </a:lnTo>
                  <a:lnTo>
                    <a:pt x="35" y="859"/>
                  </a:lnTo>
                  <a:lnTo>
                    <a:pt x="13" y="837"/>
                  </a:lnTo>
                  <a:lnTo>
                    <a:pt x="0" y="825"/>
                  </a:lnTo>
                  <a:lnTo>
                    <a:pt x="25" y="801"/>
                  </a:lnTo>
                  <a:lnTo>
                    <a:pt x="34" y="769"/>
                  </a:lnTo>
                  <a:lnTo>
                    <a:pt x="29" y="734"/>
                  </a:lnTo>
                  <a:lnTo>
                    <a:pt x="32" y="691"/>
                  </a:lnTo>
                  <a:lnTo>
                    <a:pt x="66" y="692"/>
                  </a:lnTo>
                  <a:lnTo>
                    <a:pt x="66" y="663"/>
                  </a:lnTo>
                  <a:lnTo>
                    <a:pt x="107" y="640"/>
                  </a:lnTo>
                  <a:lnTo>
                    <a:pt x="149" y="631"/>
                  </a:lnTo>
                  <a:lnTo>
                    <a:pt x="193" y="631"/>
                  </a:lnTo>
                  <a:lnTo>
                    <a:pt x="202" y="602"/>
                  </a:lnTo>
                  <a:lnTo>
                    <a:pt x="227" y="602"/>
                  </a:lnTo>
                  <a:lnTo>
                    <a:pt x="251" y="579"/>
                  </a:lnTo>
                  <a:lnTo>
                    <a:pt x="282" y="563"/>
                  </a:lnTo>
                  <a:lnTo>
                    <a:pt x="262" y="543"/>
                  </a:lnTo>
                  <a:lnTo>
                    <a:pt x="286" y="533"/>
                  </a:lnTo>
                  <a:lnTo>
                    <a:pt x="286" y="516"/>
                  </a:lnTo>
                  <a:lnTo>
                    <a:pt x="260" y="503"/>
                  </a:lnTo>
                  <a:lnTo>
                    <a:pt x="262" y="493"/>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93" name="Freeform 83">
              <a:extLst>
                <a:ext uri="{FF2B5EF4-FFF2-40B4-BE49-F238E27FC236}">
                  <a16:creationId xmlns:a16="http://schemas.microsoft.com/office/drawing/2014/main" id="{DF8EE55C-CFF1-4679-BBA7-6D6D168E5528}"/>
                </a:ext>
              </a:extLst>
            </p:cNvPr>
            <p:cNvSpPr>
              <a:spLocks/>
            </p:cNvSpPr>
            <p:nvPr/>
          </p:nvSpPr>
          <p:spPr bwMode="auto">
            <a:xfrm>
              <a:off x="6193" y="2694"/>
              <a:ext cx="41" cy="47"/>
            </a:xfrm>
            <a:custGeom>
              <a:avLst/>
              <a:gdLst>
                <a:gd name="T0" fmla="*/ 12 w 45"/>
                <a:gd name="T1" fmla="*/ 4 h 52"/>
                <a:gd name="T2" fmla="*/ 0 w 45"/>
                <a:gd name="T3" fmla="*/ 17 h 52"/>
                <a:gd name="T4" fmla="*/ 0 w 45"/>
                <a:gd name="T5" fmla="*/ 32 h 52"/>
                <a:gd name="T6" fmla="*/ 0 w 45"/>
                <a:gd name="T7" fmla="*/ 49 h 52"/>
                <a:gd name="T8" fmla="*/ 19 w 45"/>
                <a:gd name="T9" fmla="*/ 41 h 52"/>
                <a:gd name="T10" fmla="*/ 30 w 45"/>
                <a:gd name="T11" fmla="*/ 52 h 52"/>
                <a:gd name="T12" fmla="*/ 41 w 45"/>
                <a:gd name="T13" fmla="*/ 40 h 52"/>
                <a:gd name="T14" fmla="*/ 45 w 45"/>
                <a:gd name="T15" fmla="*/ 18 h 52"/>
                <a:gd name="T16" fmla="*/ 33 w 45"/>
                <a:gd name="T17" fmla="*/ 0 h 52"/>
                <a:gd name="T18" fmla="*/ 12 w 45"/>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52">
                  <a:moveTo>
                    <a:pt x="12" y="4"/>
                  </a:moveTo>
                  <a:lnTo>
                    <a:pt x="0" y="17"/>
                  </a:lnTo>
                  <a:lnTo>
                    <a:pt x="0" y="32"/>
                  </a:lnTo>
                  <a:lnTo>
                    <a:pt x="0" y="49"/>
                  </a:lnTo>
                  <a:lnTo>
                    <a:pt x="19" y="41"/>
                  </a:lnTo>
                  <a:lnTo>
                    <a:pt x="30" y="52"/>
                  </a:lnTo>
                  <a:lnTo>
                    <a:pt x="41" y="40"/>
                  </a:lnTo>
                  <a:lnTo>
                    <a:pt x="45" y="18"/>
                  </a:lnTo>
                  <a:lnTo>
                    <a:pt x="33" y="0"/>
                  </a:lnTo>
                  <a:lnTo>
                    <a:pt x="12" y="4"/>
                  </a:lnTo>
                  <a:close/>
                </a:path>
              </a:pathLst>
            </a:custGeom>
            <a:solidFill>
              <a:srgbClr val="7EA64B"/>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94" name="Freeform 84">
              <a:extLst>
                <a:ext uri="{FF2B5EF4-FFF2-40B4-BE49-F238E27FC236}">
                  <a16:creationId xmlns:a16="http://schemas.microsoft.com/office/drawing/2014/main" id="{20AC7539-CB26-4A29-8D2F-5F6816752BCB}"/>
                </a:ext>
              </a:extLst>
            </p:cNvPr>
            <p:cNvSpPr>
              <a:spLocks/>
            </p:cNvSpPr>
            <p:nvPr/>
          </p:nvSpPr>
          <p:spPr bwMode="auto">
            <a:xfrm>
              <a:off x="5741" y="1880"/>
              <a:ext cx="1032" cy="1639"/>
            </a:xfrm>
            <a:custGeom>
              <a:avLst/>
              <a:gdLst>
                <a:gd name="T0" fmla="*/ 97 w 1132"/>
                <a:gd name="T1" fmla="*/ 1008 h 1799"/>
                <a:gd name="T2" fmla="*/ 53 w 1132"/>
                <a:gd name="T3" fmla="*/ 938 h 1799"/>
                <a:gd name="T4" fmla="*/ 21 w 1132"/>
                <a:gd name="T5" fmla="*/ 843 h 1799"/>
                <a:gd name="T6" fmla="*/ 0 w 1132"/>
                <a:gd name="T7" fmla="*/ 749 h 1799"/>
                <a:gd name="T8" fmla="*/ 46 w 1132"/>
                <a:gd name="T9" fmla="*/ 667 h 1799"/>
                <a:gd name="T10" fmla="*/ 96 w 1132"/>
                <a:gd name="T11" fmla="*/ 605 h 1799"/>
                <a:gd name="T12" fmla="*/ 201 w 1132"/>
                <a:gd name="T13" fmla="*/ 483 h 1799"/>
                <a:gd name="T14" fmla="*/ 116 w 1132"/>
                <a:gd name="T15" fmla="*/ 385 h 1799"/>
                <a:gd name="T16" fmla="*/ 125 w 1132"/>
                <a:gd name="T17" fmla="*/ 254 h 1799"/>
                <a:gd name="T18" fmla="*/ 96 w 1132"/>
                <a:gd name="T19" fmla="*/ 142 h 1799"/>
                <a:gd name="T20" fmla="*/ 209 w 1132"/>
                <a:gd name="T21" fmla="*/ 136 h 1799"/>
                <a:gd name="T22" fmla="*/ 283 w 1132"/>
                <a:gd name="T23" fmla="*/ 92 h 1799"/>
                <a:gd name="T24" fmla="*/ 340 w 1132"/>
                <a:gd name="T25" fmla="*/ 0 h 1799"/>
                <a:gd name="T26" fmla="*/ 474 w 1132"/>
                <a:gd name="T27" fmla="*/ 82 h 1799"/>
                <a:gd name="T28" fmla="*/ 501 w 1132"/>
                <a:gd name="T29" fmla="*/ 122 h 1799"/>
                <a:gd name="T30" fmla="*/ 595 w 1132"/>
                <a:gd name="T31" fmla="*/ 149 h 1799"/>
                <a:gd name="T32" fmla="*/ 588 w 1132"/>
                <a:gd name="T33" fmla="*/ 208 h 1799"/>
                <a:gd name="T34" fmla="*/ 467 w 1132"/>
                <a:gd name="T35" fmla="*/ 306 h 1799"/>
                <a:gd name="T36" fmla="*/ 420 w 1132"/>
                <a:gd name="T37" fmla="*/ 477 h 1799"/>
                <a:gd name="T38" fmla="*/ 428 w 1132"/>
                <a:gd name="T39" fmla="*/ 628 h 1799"/>
                <a:gd name="T40" fmla="*/ 433 w 1132"/>
                <a:gd name="T41" fmla="*/ 797 h 1799"/>
                <a:gd name="T42" fmla="*/ 402 w 1132"/>
                <a:gd name="T43" fmla="*/ 978 h 1799"/>
                <a:gd name="T44" fmla="*/ 460 w 1132"/>
                <a:gd name="T45" fmla="*/ 1018 h 1799"/>
                <a:gd name="T46" fmla="*/ 524 w 1132"/>
                <a:gd name="T47" fmla="*/ 1020 h 1799"/>
                <a:gd name="T48" fmla="*/ 548 w 1132"/>
                <a:gd name="T49" fmla="*/ 1016 h 1799"/>
                <a:gd name="T50" fmla="*/ 585 w 1132"/>
                <a:gd name="T51" fmla="*/ 1003 h 1799"/>
                <a:gd name="T52" fmla="*/ 619 w 1132"/>
                <a:gd name="T53" fmla="*/ 1028 h 1799"/>
                <a:gd name="T54" fmla="*/ 648 w 1132"/>
                <a:gd name="T55" fmla="*/ 977 h 1799"/>
                <a:gd name="T56" fmla="*/ 688 w 1132"/>
                <a:gd name="T57" fmla="*/ 895 h 1799"/>
                <a:gd name="T58" fmla="*/ 824 w 1132"/>
                <a:gd name="T59" fmla="*/ 897 h 1799"/>
                <a:gd name="T60" fmla="*/ 833 w 1132"/>
                <a:gd name="T61" fmla="*/ 949 h 1799"/>
                <a:gd name="T62" fmla="*/ 918 w 1132"/>
                <a:gd name="T63" fmla="*/ 995 h 1799"/>
                <a:gd name="T64" fmla="*/ 1011 w 1132"/>
                <a:gd name="T65" fmla="*/ 1193 h 1799"/>
                <a:gd name="T66" fmla="*/ 1082 w 1132"/>
                <a:gd name="T67" fmla="*/ 1304 h 1799"/>
                <a:gd name="T68" fmla="*/ 1132 w 1132"/>
                <a:gd name="T69" fmla="*/ 1510 h 1799"/>
                <a:gd name="T70" fmla="*/ 1069 w 1132"/>
                <a:gd name="T71" fmla="*/ 1483 h 1799"/>
                <a:gd name="T72" fmla="*/ 985 w 1132"/>
                <a:gd name="T73" fmla="*/ 1514 h 1799"/>
                <a:gd name="T74" fmla="*/ 1050 w 1132"/>
                <a:gd name="T75" fmla="*/ 1535 h 1799"/>
                <a:gd name="T76" fmla="*/ 1028 w 1132"/>
                <a:gd name="T77" fmla="*/ 1618 h 1799"/>
                <a:gd name="T78" fmla="*/ 992 w 1132"/>
                <a:gd name="T79" fmla="*/ 1711 h 1799"/>
                <a:gd name="T80" fmla="*/ 934 w 1132"/>
                <a:gd name="T81" fmla="*/ 1720 h 1799"/>
                <a:gd name="T82" fmla="*/ 904 w 1132"/>
                <a:gd name="T83" fmla="*/ 1796 h 1799"/>
                <a:gd name="T84" fmla="*/ 865 w 1132"/>
                <a:gd name="T85" fmla="*/ 1695 h 1799"/>
                <a:gd name="T86" fmla="*/ 819 w 1132"/>
                <a:gd name="T87" fmla="*/ 1619 h 1799"/>
                <a:gd name="T88" fmla="*/ 724 w 1132"/>
                <a:gd name="T89" fmla="*/ 1642 h 1799"/>
                <a:gd name="T90" fmla="*/ 631 w 1132"/>
                <a:gd name="T91" fmla="*/ 1638 h 1799"/>
                <a:gd name="T92" fmla="*/ 565 w 1132"/>
                <a:gd name="T93" fmla="*/ 1699 h 1799"/>
                <a:gd name="T94" fmla="*/ 521 w 1132"/>
                <a:gd name="T95" fmla="*/ 1632 h 1799"/>
                <a:gd name="T96" fmla="*/ 437 w 1132"/>
                <a:gd name="T97" fmla="*/ 1579 h 1799"/>
                <a:gd name="T98" fmla="*/ 401 w 1132"/>
                <a:gd name="T99" fmla="*/ 1467 h 1799"/>
                <a:gd name="T100" fmla="*/ 469 w 1132"/>
                <a:gd name="T101" fmla="*/ 1343 h 1799"/>
                <a:gd name="T102" fmla="*/ 516 w 1132"/>
                <a:gd name="T103" fmla="*/ 1270 h 1799"/>
                <a:gd name="T104" fmla="*/ 449 w 1132"/>
                <a:gd name="T105" fmla="*/ 1162 h 1799"/>
                <a:gd name="T106" fmla="*/ 394 w 1132"/>
                <a:gd name="T107" fmla="*/ 1250 h 1799"/>
                <a:gd name="T108" fmla="*/ 321 w 1132"/>
                <a:gd name="T109" fmla="*/ 1302 h 1799"/>
                <a:gd name="T110" fmla="*/ 206 w 1132"/>
                <a:gd name="T111" fmla="*/ 1279 h 1799"/>
                <a:gd name="T112" fmla="*/ 200 w 1132"/>
                <a:gd name="T113" fmla="*/ 1187 h 1799"/>
                <a:gd name="T114" fmla="*/ 232 w 1132"/>
                <a:gd name="T115" fmla="*/ 1090 h 1799"/>
                <a:gd name="T116" fmla="*/ 155 w 1132"/>
                <a:gd name="T117" fmla="*/ 1080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2" h="1799">
                  <a:moveTo>
                    <a:pt x="114" y="1101"/>
                  </a:moveTo>
                  <a:lnTo>
                    <a:pt x="99" y="1067"/>
                  </a:lnTo>
                  <a:lnTo>
                    <a:pt x="99" y="1041"/>
                  </a:lnTo>
                  <a:lnTo>
                    <a:pt x="82" y="1023"/>
                  </a:lnTo>
                  <a:lnTo>
                    <a:pt x="97" y="1008"/>
                  </a:lnTo>
                  <a:lnTo>
                    <a:pt x="101" y="975"/>
                  </a:lnTo>
                  <a:lnTo>
                    <a:pt x="66" y="959"/>
                  </a:lnTo>
                  <a:lnTo>
                    <a:pt x="36" y="959"/>
                  </a:lnTo>
                  <a:lnTo>
                    <a:pt x="33" y="942"/>
                  </a:lnTo>
                  <a:lnTo>
                    <a:pt x="53" y="938"/>
                  </a:lnTo>
                  <a:lnTo>
                    <a:pt x="43" y="917"/>
                  </a:lnTo>
                  <a:lnTo>
                    <a:pt x="48" y="877"/>
                  </a:lnTo>
                  <a:lnTo>
                    <a:pt x="24" y="873"/>
                  </a:lnTo>
                  <a:lnTo>
                    <a:pt x="0" y="848"/>
                  </a:lnTo>
                  <a:lnTo>
                    <a:pt x="21" y="843"/>
                  </a:lnTo>
                  <a:lnTo>
                    <a:pt x="23" y="812"/>
                  </a:lnTo>
                  <a:lnTo>
                    <a:pt x="13" y="802"/>
                  </a:lnTo>
                  <a:lnTo>
                    <a:pt x="8" y="786"/>
                  </a:lnTo>
                  <a:lnTo>
                    <a:pt x="16" y="765"/>
                  </a:lnTo>
                  <a:lnTo>
                    <a:pt x="0" y="749"/>
                  </a:lnTo>
                  <a:lnTo>
                    <a:pt x="13" y="730"/>
                  </a:lnTo>
                  <a:lnTo>
                    <a:pt x="2" y="719"/>
                  </a:lnTo>
                  <a:lnTo>
                    <a:pt x="2" y="691"/>
                  </a:lnTo>
                  <a:lnTo>
                    <a:pt x="28" y="677"/>
                  </a:lnTo>
                  <a:lnTo>
                    <a:pt x="46" y="667"/>
                  </a:lnTo>
                  <a:lnTo>
                    <a:pt x="67" y="669"/>
                  </a:lnTo>
                  <a:lnTo>
                    <a:pt x="85" y="652"/>
                  </a:lnTo>
                  <a:lnTo>
                    <a:pt x="108" y="643"/>
                  </a:lnTo>
                  <a:lnTo>
                    <a:pt x="111" y="620"/>
                  </a:lnTo>
                  <a:lnTo>
                    <a:pt x="96" y="605"/>
                  </a:lnTo>
                  <a:lnTo>
                    <a:pt x="105" y="583"/>
                  </a:lnTo>
                  <a:lnTo>
                    <a:pt x="135" y="577"/>
                  </a:lnTo>
                  <a:lnTo>
                    <a:pt x="175" y="538"/>
                  </a:lnTo>
                  <a:lnTo>
                    <a:pt x="173" y="493"/>
                  </a:lnTo>
                  <a:lnTo>
                    <a:pt x="201" y="483"/>
                  </a:lnTo>
                  <a:lnTo>
                    <a:pt x="201" y="468"/>
                  </a:lnTo>
                  <a:lnTo>
                    <a:pt x="173" y="440"/>
                  </a:lnTo>
                  <a:lnTo>
                    <a:pt x="167" y="420"/>
                  </a:lnTo>
                  <a:lnTo>
                    <a:pt x="136" y="389"/>
                  </a:lnTo>
                  <a:lnTo>
                    <a:pt x="116" y="385"/>
                  </a:lnTo>
                  <a:lnTo>
                    <a:pt x="112" y="359"/>
                  </a:lnTo>
                  <a:lnTo>
                    <a:pt x="117" y="329"/>
                  </a:lnTo>
                  <a:lnTo>
                    <a:pt x="101" y="313"/>
                  </a:lnTo>
                  <a:lnTo>
                    <a:pt x="125" y="282"/>
                  </a:lnTo>
                  <a:lnTo>
                    <a:pt x="125" y="254"/>
                  </a:lnTo>
                  <a:lnTo>
                    <a:pt x="127" y="220"/>
                  </a:lnTo>
                  <a:lnTo>
                    <a:pt x="114" y="208"/>
                  </a:lnTo>
                  <a:lnTo>
                    <a:pt x="108" y="184"/>
                  </a:lnTo>
                  <a:lnTo>
                    <a:pt x="96" y="172"/>
                  </a:lnTo>
                  <a:lnTo>
                    <a:pt x="96" y="142"/>
                  </a:lnTo>
                  <a:lnTo>
                    <a:pt x="118" y="137"/>
                  </a:lnTo>
                  <a:lnTo>
                    <a:pt x="138" y="142"/>
                  </a:lnTo>
                  <a:lnTo>
                    <a:pt x="163" y="156"/>
                  </a:lnTo>
                  <a:lnTo>
                    <a:pt x="188" y="143"/>
                  </a:lnTo>
                  <a:lnTo>
                    <a:pt x="209" y="136"/>
                  </a:lnTo>
                  <a:lnTo>
                    <a:pt x="229" y="116"/>
                  </a:lnTo>
                  <a:lnTo>
                    <a:pt x="244" y="90"/>
                  </a:lnTo>
                  <a:lnTo>
                    <a:pt x="263" y="91"/>
                  </a:lnTo>
                  <a:lnTo>
                    <a:pt x="275" y="84"/>
                  </a:lnTo>
                  <a:lnTo>
                    <a:pt x="283" y="92"/>
                  </a:lnTo>
                  <a:lnTo>
                    <a:pt x="294" y="88"/>
                  </a:lnTo>
                  <a:lnTo>
                    <a:pt x="294" y="67"/>
                  </a:lnTo>
                  <a:lnTo>
                    <a:pt x="293" y="31"/>
                  </a:lnTo>
                  <a:lnTo>
                    <a:pt x="313" y="31"/>
                  </a:lnTo>
                  <a:lnTo>
                    <a:pt x="340" y="0"/>
                  </a:lnTo>
                  <a:lnTo>
                    <a:pt x="390" y="3"/>
                  </a:lnTo>
                  <a:lnTo>
                    <a:pt x="436" y="30"/>
                  </a:lnTo>
                  <a:lnTo>
                    <a:pt x="454" y="36"/>
                  </a:lnTo>
                  <a:lnTo>
                    <a:pt x="454" y="56"/>
                  </a:lnTo>
                  <a:lnTo>
                    <a:pt x="474" y="82"/>
                  </a:lnTo>
                  <a:lnTo>
                    <a:pt x="449" y="96"/>
                  </a:lnTo>
                  <a:lnTo>
                    <a:pt x="449" y="125"/>
                  </a:lnTo>
                  <a:lnTo>
                    <a:pt x="464" y="147"/>
                  </a:lnTo>
                  <a:lnTo>
                    <a:pt x="481" y="146"/>
                  </a:lnTo>
                  <a:lnTo>
                    <a:pt x="501" y="122"/>
                  </a:lnTo>
                  <a:lnTo>
                    <a:pt x="523" y="123"/>
                  </a:lnTo>
                  <a:lnTo>
                    <a:pt x="539" y="131"/>
                  </a:lnTo>
                  <a:lnTo>
                    <a:pt x="551" y="120"/>
                  </a:lnTo>
                  <a:lnTo>
                    <a:pt x="566" y="120"/>
                  </a:lnTo>
                  <a:lnTo>
                    <a:pt x="595" y="149"/>
                  </a:lnTo>
                  <a:lnTo>
                    <a:pt x="601" y="169"/>
                  </a:lnTo>
                  <a:lnTo>
                    <a:pt x="585" y="169"/>
                  </a:lnTo>
                  <a:lnTo>
                    <a:pt x="570" y="183"/>
                  </a:lnTo>
                  <a:lnTo>
                    <a:pt x="580" y="200"/>
                  </a:lnTo>
                  <a:lnTo>
                    <a:pt x="588" y="208"/>
                  </a:lnTo>
                  <a:lnTo>
                    <a:pt x="566" y="222"/>
                  </a:lnTo>
                  <a:lnTo>
                    <a:pt x="536" y="222"/>
                  </a:lnTo>
                  <a:lnTo>
                    <a:pt x="506" y="252"/>
                  </a:lnTo>
                  <a:lnTo>
                    <a:pt x="488" y="271"/>
                  </a:lnTo>
                  <a:lnTo>
                    <a:pt x="467" y="306"/>
                  </a:lnTo>
                  <a:lnTo>
                    <a:pt x="445" y="328"/>
                  </a:lnTo>
                  <a:lnTo>
                    <a:pt x="422" y="372"/>
                  </a:lnTo>
                  <a:lnTo>
                    <a:pt x="419" y="415"/>
                  </a:lnTo>
                  <a:lnTo>
                    <a:pt x="439" y="457"/>
                  </a:lnTo>
                  <a:lnTo>
                    <a:pt x="420" y="477"/>
                  </a:lnTo>
                  <a:lnTo>
                    <a:pt x="413" y="518"/>
                  </a:lnTo>
                  <a:lnTo>
                    <a:pt x="425" y="548"/>
                  </a:lnTo>
                  <a:lnTo>
                    <a:pt x="443" y="566"/>
                  </a:lnTo>
                  <a:lnTo>
                    <a:pt x="428" y="592"/>
                  </a:lnTo>
                  <a:lnTo>
                    <a:pt x="428" y="628"/>
                  </a:lnTo>
                  <a:lnTo>
                    <a:pt x="428" y="675"/>
                  </a:lnTo>
                  <a:lnTo>
                    <a:pt x="420" y="707"/>
                  </a:lnTo>
                  <a:lnTo>
                    <a:pt x="420" y="751"/>
                  </a:lnTo>
                  <a:lnTo>
                    <a:pt x="433" y="766"/>
                  </a:lnTo>
                  <a:lnTo>
                    <a:pt x="433" y="797"/>
                  </a:lnTo>
                  <a:lnTo>
                    <a:pt x="433" y="832"/>
                  </a:lnTo>
                  <a:lnTo>
                    <a:pt x="421" y="876"/>
                  </a:lnTo>
                  <a:lnTo>
                    <a:pt x="421" y="913"/>
                  </a:lnTo>
                  <a:lnTo>
                    <a:pt x="402" y="946"/>
                  </a:lnTo>
                  <a:lnTo>
                    <a:pt x="402" y="978"/>
                  </a:lnTo>
                  <a:lnTo>
                    <a:pt x="391" y="1007"/>
                  </a:lnTo>
                  <a:lnTo>
                    <a:pt x="403" y="1033"/>
                  </a:lnTo>
                  <a:lnTo>
                    <a:pt x="423" y="1033"/>
                  </a:lnTo>
                  <a:lnTo>
                    <a:pt x="438" y="1018"/>
                  </a:lnTo>
                  <a:lnTo>
                    <a:pt x="460" y="1018"/>
                  </a:lnTo>
                  <a:lnTo>
                    <a:pt x="476" y="1001"/>
                  </a:lnTo>
                  <a:lnTo>
                    <a:pt x="495" y="982"/>
                  </a:lnTo>
                  <a:lnTo>
                    <a:pt x="508" y="995"/>
                  </a:lnTo>
                  <a:lnTo>
                    <a:pt x="524" y="1003"/>
                  </a:lnTo>
                  <a:lnTo>
                    <a:pt x="524" y="1020"/>
                  </a:lnTo>
                  <a:lnTo>
                    <a:pt x="536" y="1043"/>
                  </a:lnTo>
                  <a:lnTo>
                    <a:pt x="552" y="1058"/>
                  </a:lnTo>
                  <a:lnTo>
                    <a:pt x="566" y="1045"/>
                  </a:lnTo>
                  <a:lnTo>
                    <a:pt x="566" y="1024"/>
                  </a:lnTo>
                  <a:lnTo>
                    <a:pt x="548" y="1016"/>
                  </a:lnTo>
                  <a:lnTo>
                    <a:pt x="548" y="996"/>
                  </a:lnTo>
                  <a:lnTo>
                    <a:pt x="562" y="981"/>
                  </a:lnTo>
                  <a:lnTo>
                    <a:pt x="562" y="994"/>
                  </a:lnTo>
                  <a:lnTo>
                    <a:pt x="577" y="1005"/>
                  </a:lnTo>
                  <a:lnTo>
                    <a:pt x="585" y="1003"/>
                  </a:lnTo>
                  <a:lnTo>
                    <a:pt x="593" y="1011"/>
                  </a:lnTo>
                  <a:lnTo>
                    <a:pt x="593" y="1034"/>
                  </a:lnTo>
                  <a:lnTo>
                    <a:pt x="593" y="1051"/>
                  </a:lnTo>
                  <a:lnTo>
                    <a:pt x="619" y="1041"/>
                  </a:lnTo>
                  <a:lnTo>
                    <a:pt x="619" y="1028"/>
                  </a:lnTo>
                  <a:lnTo>
                    <a:pt x="633" y="1008"/>
                  </a:lnTo>
                  <a:lnTo>
                    <a:pt x="643" y="1000"/>
                  </a:lnTo>
                  <a:lnTo>
                    <a:pt x="657" y="1011"/>
                  </a:lnTo>
                  <a:lnTo>
                    <a:pt x="660" y="989"/>
                  </a:lnTo>
                  <a:lnTo>
                    <a:pt x="648" y="977"/>
                  </a:lnTo>
                  <a:lnTo>
                    <a:pt x="636" y="955"/>
                  </a:lnTo>
                  <a:lnTo>
                    <a:pt x="622" y="929"/>
                  </a:lnTo>
                  <a:lnTo>
                    <a:pt x="645" y="916"/>
                  </a:lnTo>
                  <a:lnTo>
                    <a:pt x="660" y="901"/>
                  </a:lnTo>
                  <a:lnTo>
                    <a:pt x="688" y="895"/>
                  </a:lnTo>
                  <a:lnTo>
                    <a:pt x="722" y="895"/>
                  </a:lnTo>
                  <a:lnTo>
                    <a:pt x="750" y="898"/>
                  </a:lnTo>
                  <a:lnTo>
                    <a:pt x="762" y="910"/>
                  </a:lnTo>
                  <a:cubicBezTo>
                    <a:pt x="762" y="910"/>
                    <a:pt x="792" y="905"/>
                    <a:pt x="799" y="905"/>
                  </a:cubicBezTo>
                  <a:cubicBezTo>
                    <a:pt x="805" y="905"/>
                    <a:pt x="824" y="897"/>
                    <a:pt x="824" y="897"/>
                  </a:cubicBezTo>
                  <a:lnTo>
                    <a:pt x="840" y="914"/>
                  </a:lnTo>
                  <a:lnTo>
                    <a:pt x="828" y="926"/>
                  </a:lnTo>
                  <a:lnTo>
                    <a:pt x="818" y="935"/>
                  </a:lnTo>
                  <a:lnTo>
                    <a:pt x="811" y="949"/>
                  </a:lnTo>
                  <a:lnTo>
                    <a:pt x="833" y="949"/>
                  </a:lnTo>
                  <a:lnTo>
                    <a:pt x="856" y="949"/>
                  </a:lnTo>
                  <a:lnTo>
                    <a:pt x="861" y="966"/>
                  </a:lnTo>
                  <a:lnTo>
                    <a:pt x="881" y="986"/>
                  </a:lnTo>
                  <a:lnTo>
                    <a:pt x="905" y="983"/>
                  </a:lnTo>
                  <a:lnTo>
                    <a:pt x="918" y="995"/>
                  </a:lnTo>
                  <a:lnTo>
                    <a:pt x="931" y="1020"/>
                  </a:lnTo>
                  <a:lnTo>
                    <a:pt x="934" y="1069"/>
                  </a:lnTo>
                  <a:lnTo>
                    <a:pt x="951" y="1121"/>
                  </a:lnTo>
                  <a:lnTo>
                    <a:pt x="978" y="1160"/>
                  </a:lnTo>
                  <a:lnTo>
                    <a:pt x="1011" y="1193"/>
                  </a:lnTo>
                  <a:lnTo>
                    <a:pt x="1024" y="1206"/>
                  </a:lnTo>
                  <a:lnTo>
                    <a:pt x="1031" y="1228"/>
                  </a:lnTo>
                  <a:lnTo>
                    <a:pt x="1057" y="1254"/>
                  </a:lnTo>
                  <a:lnTo>
                    <a:pt x="1075" y="1286"/>
                  </a:lnTo>
                  <a:lnTo>
                    <a:pt x="1082" y="1304"/>
                  </a:lnTo>
                  <a:lnTo>
                    <a:pt x="1106" y="1341"/>
                  </a:lnTo>
                  <a:lnTo>
                    <a:pt x="1126" y="1361"/>
                  </a:lnTo>
                  <a:lnTo>
                    <a:pt x="1126" y="1416"/>
                  </a:lnTo>
                  <a:lnTo>
                    <a:pt x="1118" y="1463"/>
                  </a:lnTo>
                  <a:lnTo>
                    <a:pt x="1132" y="1510"/>
                  </a:lnTo>
                  <a:lnTo>
                    <a:pt x="1111" y="1528"/>
                  </a:lnTo>
                  <a:lnTo>
                    <a:pt x="1089" y="1512"/>
                  </a:lnTo>
                  <a:lnTo>
                    <a:pt x="1095" y="1498"/>
                  </a:lnTo>
                  <a:lnTo>
                    <a:pt x="1087" y="1482"/>
                  </a:lnTo>
                  <a:lnTo>
                    <a:pt x="1069" y="1483"/>
                  </a:lnTo>
                  <a:lnTo>
                    <a:pt x="1055" y="1469"/>
                  </a:lnTo>
                  <a:lnTo>
                    <a:pt x="1037" y="1455"/>
                  </a:lnTo>
                  <a:lnTo>
                    <a:pt x="1021" y="1457"/>
                  </a:lnTo>
                  <a:lnTo>
                    <a:pt x="1012" y="1493"/>
                  </a:lnTo>
                  <a:lnTo>
                    <a:pt x="985" y="1514"/>
                  </a:lnTo>
                  <a:lnTo>
                    <a:pt x="990" y="1532"/>
                  </a:lnTo>
                  <a:lnTo>
                    <a:pt x="1014" y="1535"/>
                  </a:lnTo>
                  <a:lnTo>
                    <a:pt x="1020" y="1553"/>
                  </a:lnTo>
                  <a:lnTo>
                    <a:pt x="1042" y="1551"/>
                  </a:lnTo>
                  <a:lnTo>
                    <a:pt x="1050" y="1535"/>
                  </a:lnTo>
                  <a:lnTo>
                    <a:pt x="1060" y="1538"/>
                  </a:lnTo>
                  <a:lnTo>
                    <a:pt x="1070" y="1563"/>
                  </a:lnTo>
                  <a:lnTo>
                    <a:pt x="1067" y="1588"/>
                  </a:lnTo>
                  <a:lnTo>
                    <a:pt x="1059" y="1607"/>
                  </a:lnTo>
                  <a:lnTo>
                    <a:pt x="1028" y="1618"/>
                  </a:lnTo>
                  <a:lnTo>
                    <a:pt x="1024" y="1640"/>
                  </a:lnTo>
                  <a:lnTo>
                    <a:pt x="1039" y="1644"/>
                  </a:lnTo>
                  <a:lnTo>
                    <a:pt x="1039" y="1681"/>
                  </a:lnTo>
                  <a:lnTo>
                    <a:pt x="1019" y="1707"/>
                  </a:lnTo>
                  <a:lnTo>
                    <a:pt x="992" y="1711"/>
                  </a:lnTo>
                  <a:lnTo>
                    <a:pt x="990" y="1719"/>
                  </a:lnTo>
                  <a:lnTo>
                    <a:pt x="963" y="1715"/>
                  </a:lnTo>
                  <a:lnTo>
                    <a:pt x="957" y="1724"/>
                  </a:lnTo>
                  <a:lnTo>
                    <a:pt x="939" y="1725"/>
                  </a:lnTo>
                  <a:lnTo>
                    <a:pt x="934" y="1720"/>
                  </a:lnTo>
                  <a:lnTo>
                    <a:pt x="916" y="1714"/>
                  </a:lnTo>
                  <a:lnTo>
                    <a:pt x="893" y="1745"/>
                  </a:lnTo>
                  <a:lnTo>
                    <a:pt x="890" y="1770"/>
                  </a:lnTo>
                  <a:lnTo>
                    <a:pt x="904" y="1785"/>
                  </a:lnTo>
                  <a:lnTo>
                    <a:pt x="904" y="1796"/>
                  </a:lnTo>
                  <a:lnTo>
                    <a:pt x="878" y="1799"/>
                  </a:lnTo>
                  <a:lnTo>
                    <a:pt x="872" y="1770"/>
                  </a:lnTo>
                  <a:lnTo>
                    <a:pt x="846" y="1743"/>
                  </a:lnTo>
                  <a:lnTo>
                    <a:pt x="865" y="1723"/>
                  </a:lnTo>
                  <a:lnTo>
                    <a:pt x="865" y="1695"/>
                  </a:lnTo>
                  <a:lnTo>
                    <a:pt x="849" y="1678"/>
                  </a:lnTo>
                  <a:lnTo>
                    <a:pt x="830" y="1659"/>
                  </a:lnTo>
                  <a:lnTo>
                    <a:pt x="825" y="1643"/>
                  </a:lnTo>
                  <a:lnTo>
                    <a:pt x="828" y="1627"/>
                  </a:lnTo>
                  <a:lnTo>
                    <a:pt x="819" y="1619"/>
                  </a:lnTo>
                  <a:lnTo>
                    <a:pt x="822" y="1598"/>
                  </a:lnTo>
                  <a:lnTo>
                    <a:pt x="799" y="1607"/>
                  </a:lnTo>
                  <a:lnTo>
                    <a:pt x="773" y="1610"/>
                  </a:lnTo>
                  <a:lnTo>
                    <a:pt x="759" y="1635"/>
                  </a:lnTo>
                  <a:lnTo>
                    <a:pt x="724" y="1642"/>
                  </a:lnTo>
                  <a:lnTo>
                    <a:pt x="707" y="1665"/>
                  </a:lnTo>
                  <a:lnTo>
                    <a:pt x="681" y="1635"/>
                  </a:lnTo>
                  <a:lnTo>
                    <a:pt x="660" y="1625"/>
                  </a:lnTo>
                  <a:lnTo>
                    <a:pt x="641" y="1633"/>
                  </a:lnTo>
                  <a:lnTo>
                    <a:pt x="631" y="1638"/>
                  </a:lnTo>
                  <a:lnTo>
                    <a:pt x="608" y="1635"/>
                  </a:lnTo>
                  <a:lnTo>
                    <a:pt x="587" y="1637"/>
                  </a:lnTo>
                  <a:lnTo>
                    <a:pt x="589" y="1665"/>
                  </a:lnTo>
                  <a:cubicBezTo>
                    <a:pt x="589" y="1665"/>
                    <a:pt x="580" y="1679"/>
                    <a:pt x="577" y="1677"/>
                  </a:cubicBezTo>
                  <a:cubicBezTo>
                    <a:pt x="575" y="1674"/>
                    <a:pt x="565" y="1699"/>
                    <a:pt x="565" y="1699"/>
                  </a:cubicBezTo>
                  <a:lnTo>
                    <a:pt x="550" y="1695"/>
                  </a:lnTo>
                  <a:lnTo>
                    <a:pt x="549" y="1664"/>
                  </a:lnTo>
                  <a:lnTo>
                    <a:pt x="534" y="1653"/>
                  </a:lnTo>
                  <a:lnTo>
                    <a:pt x="523" y="1650"/>
                  </a:lnTo>
                  <a:lnTo>
                    <a:pt x="521" y="1632"/>
                  </a:lnTo>
                  <a:lnTo>
                    <a:pt x="496" y="1614"/>
                  </a:lnTo>
                  <a:lnTo>
                    <a:pt x="491" y="1593"/>
                  </a:lnTo>
                  <a:lnTo>
                    <a:pt x="463" y="1591"/>
                  </a:lnTo>
                  <a:lnTo>
                    <a:pt x="452" y="1602"/>
                  </a:lnTo>
                  <a:lnTo>
                    <a:pt x="437" y="1579"/>
                  </a:lnTo>
                  <a:lnTo>
                    <a:pt x="424" y="1579"/>
                  </a:lnTo>
                  <a:lnTo>
                    <a:pt x="410" y="1565"/>
                  </a:lnTo>
                  <a:lnTo>
                    <a:pt x="405" y="1513"/>
                  </a:lnTo>
                  <a:lnTo>
                    <a:pt x="417" y="1490"/>
                  </a:lnTo>
                  <a:lnTo>
                    <a:pt x="401" y="1467"/>
                  </a:lnTo>
                  <a:lnTo>
                    <a:pt x="419" y="1446"/>
                  </a:lnTo>
                  <a:lnTo>
                    <a:pt x="420" y="1428"/>
                  </a:lnTo>
                  <a:lnTo>
                    <a:pt x="442" y="1407"/>
                  </a:lnTo>
                  <a:lnTo>
                    <a:pt x="445" y="1369"/>
                  </a:lnTo>
                  <a:cubicBezTo>
                    <a:pt x="445" y="1369"/>
                    <a:pt x="469" y="1346"/>
                    <a:pt x="469" y="1343"/>
                  </a:cubicBezTo>
                  <a:cubicBezTo>
                    <a:pt x="469" y="1341"/>
                    <a:pt x="467" y="1326"/>
                    <a:pt x="467" y="1326"/>
                  </a:cubicBezTo>
                  <a:lnTo>
                    <a:pt x="441" y="1300"/>
                  </a:lnTo>
                  <a:lnTo>
                    <a:pt x="451" y="1285"/>
                  </a:lnTo>
                  <a:lnTo>
                    <a:pt x="474" y="1286"/>
                  </a:lnTo>
                  <a:lnTo>
                    <a:pt x="516" y="1270"/>
                  </a:lnTo>
                  <a:lnTo>
                    <a:pt x="526" y="1238"/>
                  </a:lnTo>
                  <a:lnTo>
                    <a:pt x="502" y="1221"/>
                  </a:lnTo>
                  <a:lnTo>
                    <a:pt x="495" y="1182"/>
                  </a:lnTo>
                  <a:lnTo>
                    <a:pt x="473" y="1159"/>
                  </a:lnTo>
                  <a:lnTo>
                    <a:pt x="449" y="1162"/>
                  </a:lnTo>
                  <a:lnTo>
                    <a:pt x="435" y="1186"/>
                  </a:lnTo>
                  <a:lnTo>
                    <a:pt x="421" y="1200"/>
                  </a:lnTo>
                  <a:lnTo>
                    <a:pt x="396" y="1205"/>
                  </a:lnTo>
                  <a:lnTo>
                    <a:pt x="389" y="1225"/>
                  </a:lnTo>
                  <a:lnTo>
                    <a:pt x="394" y="1250"/>
                  </a:lnTo>
                  <a:lnTo>
                    <a:pt x="386" y="1258"/>
                  </a:lnTo>
                  <a:lnTo>
                    <a:pt x="361" y="1268"/>
                  </a:lnTo>
                  <a:lnTo>
                    <a:pt x="349" y="1285"/>
                  </a:lnTo>
                  <a:lnTo>
                    <a:pt x="337" y="1303"/>
                  </a:lnTo>
                  <a:cubicBezTo>
                    <a:pt x="337" y="1303"/>
                    <a:pt x="323" y="1300"/>
                    <a:pt x="321" y="1302"/>
                  </a:cubicBezTo>
                  <a:cubicBezTo>
                    <a:pt x="319" y="1304"/>
                    <a:pt x="305" y="1316"/>
                    <a:pt x="305" y="1316"/>
                  </a:cubicBezTo>
                  <a:lnTo>
                    <a:pt x="269" y="1267"/>
                  </a:lnTo>
                  <a:lnTo>
                    <a:pt x="249" y="1274"/>
                  </a:lnTo>
                  <a:lnTo>
                    <a:pt x="237" y="1284"/>
                  </a:lnTo>
                  <a:lnTo>
                    <a:pt x="206" y="1279"/>
                  </a:lnTo>
                  <a:lnTo>
                    <a:pt x="189" y="1259"/>
                  </a:lnTo>
                  <a:lnTo>
                    <a:pt x="198" y="1237"/>
                  </a:lnTo>
                  <a:lnTo>
                    <a:pt x="214" y="1229"/>
                  </a:lnTo>
                  <a:lnTo>
                    <a:pt x="214" y="1211"/>
                  </a:lnTo>
                  <a:lnTo>
                    <a:pt x="200" y="1187"/>
                  </a:lnTo>
                  <a:lnTo>
                    <a:pt x="207" y="1170"/>
                  </a:lnTo>
                  <a:lnTo>
                    <a:pt x="216" y="1171"/>
                  </a:lnTo>
                  <a:lnTo>
                    <a:pt x="216" y="1131"/>
                  </a:lnTo>
                  <a:lnTo>
                    <a:pt x="232" y="1108"/>
                  </a:lnTo>
                  <a:lnTo>
                    <a:pt x="232" y="1090"/>
                  </a:lnTo>
                  <a:lnTo>
                    <a:pt x="241" y="1068"/>
                  </a:lnTo>
                  <a:lnTo>
                    <a:pt x="217" y="1054"/>
                  </a:lnTo>
                  <a:lnTo>
                    <a:pt x="194" y="1059"/>
                  </a:lnTo>
                  <a:lnTo>
                    <a:pt x="176" y="1077"/>
                  </a:lnTo>
                  <a:lnTo>
                    <a:pt x="155" y="1080"/>
                  </a:lnTo>
                  <a:lnTo>
                    <a:pt x="141" y="1098"/>
                  </a:lnTo>
                  <a:lnTo>
                    <a:pt x="124" y="1107"/>
                  </a:lnTo>
                  <a:lnTo>
                    <a:pt x="114" y="1101"/>
                  </a:lnTo>
                  <a:close/>
                </a:path>
              </a:pathLst>
            </a:custGeom>
            <a:solidFill>
              <a:schemeClr val="accent3">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85">
              <a:extLst>
                <a:ext uri="{FF2B5EF4-FFF2-40B4-BE49-F238E27FC236}">
                  <a16:creationId xmlns:a16="http://schemas.microsoft.com/office/drawing/2014/main" id="{D8525165-AD68-4C11-A1F4-49C9EA65899D}"/>
                </a:ext>
              </a:extLst>
            </p:cNvPr>
            <p:cNvSpPr>
              <a:spLocks noEditPoints="1"/>
            </p:cNvSpPr>
            <p:nvPr/>
          </p:nvSpPr>
          <p:spPr bwMode="auto">
            <a:xfrm>
              <a:off x="75" y="3170"/>
              <a:ext cx="303" cy="374"/>
            </a:xfrm>
            <a:custGeom>
              <a:avLst/>
              <a:gdLst>
                <a:gd name="T0" fmla="*/ 322 w 332"/>
                <a:gd name="T1" fmla="*/ 184 h 410"/>
                <a:gd name="T2" fmla="*/ 293 w 332"/>
                <a:gd name="T3" fmla="*/ 156 h 410"/>
                <a:gd name="T4" fmla="*/ 300 w 332"/>
                <a:gd name="T5" fmla="*/ 131 h 410"/>
                <a:gd name="T6" fmla="*/ 310 w 332"/>
                <a:gd name="T7" fmla="*/ 106 h 410"/>
                <a:gd name="T8" fmla="*/ 265 w 332"/>
                <a:gd name="T9" fmla="*/ 58 h 410"/>
                <a:gd name="T10" fmla="*/ 236 w 332"/>
                <a:gd name="T11" fmla="*/ 53 h 410"/>
                <a:gd name="T12" fmla="*/ 242 w 332"/>
                <a:gd name="T13" fmla="*/ 23 h 410"/>
                <a:gd name="T14" fmla="*/ 212 w 332"/>
                <a:gd name="T15" fmla="*/ 27 h 410"/>
                <a:gd name="T16" fmla="*/ 182 w 332"/>
                <a:gd name="T17" fmla="*/ 2 h 410"/>
                <a:gd name="T18" fmla="*/ 161 w 332"/>
                <a:gd name="T19" fmla="*/ 17 h 410"/>
                <a:gd name="T20" fmla="*/ 168 w 332"/>
                <a:gd name="T21" fmla="*/ 69 h 410"/>
                <a:gd name="T22" fmla="*/ 133 w 332"/>
                <a:gd name="T23" fmla="*/ 62 h 410"/>
                <a:gd name="T24" fmla="*/ 81 w 332"/>
                <a:gd name="T25" fmla="*/ 73 h 410"/>
                <a:gd name="T26" fmla="*/ 52 w 332"/>
                <a:gd name="T27" fmla="*/ 86 h 410"/>
                <a:gd name="T28" fmla="*/ 15 w 332"/>
                <a:gd name="T29" fmla="*/ 62 h 410"/>
                <a:gd name="T30" fmla="*/ 8 w 332"/>
                <a:gd name="T31" fmla="*/ 103 h 410"/>
                <a:gd name="T32" fmla="*/ 10 w 332"/>
                <a:gd name="T33" fmla="*/ 147 h 410"/>
                <a:gd name="T34" fmla="*/ 23 w 332"/>
                <a:gd name="T35" fmla="*/ 200 h 410"/>
                <a:gd name="T36" fmla="*/ 47 w 332"/>
                <a:gd name="T37" fmla="*/ 242 h 410"/>
                <a:gd name="T38" fmla="*/ 48 w 332"/>
                <a:gd name="T39" fmla="*/ 346 h 410"/>
                <a:gd name="T40" fmla="*/ 75 w 332"/>
                <a:gd name="T41" fmla="*/ 375 h 410"/>
                <a:gd name="T42" fmla="*/ 99 w 332"/>
                <a:gd name="T43" fmla="*/ 406 h 410"/>
                <a:gd name="T44" fmla="*/ 129 w 332"/>
                <a:gd name="T45" fmla="*/ 393 h 410"/>
                <a:gd name="T46" fmla="*/ 160 w 332"/>
                <a:gd name="T47" fmla="*/ 377 h 410"/>
                <a:gd name="T48" fmla="*/ 181 w 332"/>
                <a:gd name="T49" fmla="*/ 393 h 410"/>
                <a:gd name="T50" fmla="*/ 217 w 332"/>
                <a:gd name="T51" fmla="*/ 410 h 410"/>
                <a:gd name="T52" fmla="*/ 244 w 332"/>
                <a:gd name="T53" fmla="*/ 371 h 410"/>
                <a:gd name="T54" fmla="*/ 252 w 332"/>
                <a:gd name="T55" fmla="*/ 349 h 410"/>
                <a:gd name="T56" fmla="*/ 261 w 332"/>
                <a:gd name="T57" fmla="*/ 319 h 410"/>
                <a:gd name="T58" fmla="*/ 264 w 332"/>
                <a:gd name="T59" fmla="*/ 287 h 410"/>
                <a:gd name="T60" fmla="*/ 265 w 332"/>
                <a:gd name="T61" fmla="*/ 263 h 410"/>
                <a:gd name="T62" fmla="*/ 275 w 332"/>
                <a:gd name="T63" fmla="*/ 236 h 410"/>
                <a:gd name="T64" fmla="*/ 292 w 332"/>
                <a:gd name="T65" fmla="*/ 250 h 410"/>
                <a:gd name="T66" fmla="*/ 322 w 332"/>
                <a:gd name="T67" fmla="*/ 236 h 410"/>
                <a:gd name="T68" fmla="*/ 332 w 332"/>
                <a:gd name="T69" fmla="*/ 198 h 410"/>
                <a:gd name="T70" fmla="*/ 196 w 332"/>
                <a:gd name="T71" fmla="*/ 298 h 410"/>
                <a:gd name="T72" fmla="*/ 184 w 332"/>
                <a:gd name="T73" fmla="*/ 295 h 410"/>
                <a:gd name="T74" fmla="*/ 160 w 332"/>
                <a:gd name="T75" fmla="*/ 312 h 410"/>
                <a:gd name="T76" fmla="*/ 132 w 332"/>
                <a:gd name="T77" fmla="*/ 346 h 410"/>
                <a:gd name="T78" fmla="*/ 123 w 332"/>
                <a:gd name="T79" fmla="*/ 364 h 410"/>
                <a:gd name="T80" fmla="*/ 103 w 332"/>
                <a:gd name="T81" fmla="*/ 372 h 410"/>
                <a:gd name="T82" fmla="*/ 76 w 332"/>
                <a:gd name="T83" fmla="*/ 334 h 410"/>
                <a:gd name="T84" fmla="*/ 97 w 332"/>
                <a:gd name="T85" fmla="*/ 327 h 410"/>
                <a:gd name="T86" fmla="*/ 129 w 332"/>
                <a:gd name="T87" fmla="*/ 317 h 410"/>
                <a:gd name="T88" fmla="*/ 124 w 332"/>
                <a:gd name="T89" fmla="*/ 283 h 410"/>
                <a:gd name="T90" fmla="*/ 144 w 332"/>
                <a:gd name="T91" fmla="*/ 268 h 410"/>
                <a:gd name="T92" fmla="*/ 167 w 332"/>
                <a:gd name="T93" fmla="*/ 260 h 410"/>
                <a:gd name="T94" fmla="*/ 145 w 332"/>
                <a:gd name="T95" fmla="*/ 233 h 410"/>
                <a:gd name="T96" fmla="*/ 128 w 332"/>
                <a:gd name="T97" fmla="*/ 238 h 410"/>
                <a:gd name="T98" fmla="*/ 108 w 332"/>
                <a:gd name="T99" fmla="*/ 217 h 410"/>
                <a:gd name="T100" fmla="*/ 94 w 332"/>
                <a:gd name="T101" fmla="*/ 198 h 410"/>
                <a:gd name="T102" fmla="*/ 102 w 332"/>
                <a:gd name="T103" fmla="*/ 182 h 410"/>
                <a:gd name="T104" fmla="*/ 117 w 332"/>
                <a:gd name="T105" fmla="*/ 197 h 410"/>
                <a:gd name="T106" fmla="*/ 141 w 332"/>
                <a:gd name="T107" fmla="*/ 214 h 410"/>
                <a:gd name="T108" fmla="*/ 164 w 332"/>
                <a:gd name="T109" fmla="*/ 216 h 410"/>
                <a:gd name="T110" fmla="*/ 180 w 332"/>
                <a:gd name="T111" fmla="*/ 237 h 410"/>
                <a:gd name="T112" fmla="*/ 196 w 332"/>
                <a:gd name="T113" fmla="*/ 250 h 410"/>
                <a:gd name="T114" fmla="*/ 196 w 332"/>
                <a:gd name="T115" fmla="*/ 26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2" h="410">
                  <a:moveTo>
                    <a:pt x="332" y="198"/>
                  </a:moveTo>
                  <a:lnTo>
                    <a:pt x="322" y="184"/>
                  </a:lnTo>
                  <a:lnTo>
                    <a:pt x="307" y="178"/>
                  </a:lnTo>
                  <a:lnTo>
                    <a:pt x="293" y="156"/>
                  </a:lnTo>
                  <a:lnTo>
                    <a:pt x="282" y="145"/>
                  </a:lnTo>
                  <a:lnTo>
                    <a:pt x="300" y="131"/>
                  </a:lnTo>
                  <a:lnTo>
                    <a:pt x="296" y="111"/>
                  </a:lnTo>
                  <a:lnTo>
                    <a:pt x="310" y="106"/>
                  </a:lnTo>
                  <a:lnTo>
                    <a:pt x="300" y="96"/>
                  </a:lnTo>
                  <a:lnTo>
                    <a:pt x="265" y="58"/>
                  </a:lnTo>
                  <a:lnTo>
                    <a:pt x="250" y="67"/>
                  </a:lnTo>
                  <a:lnTo>
                    <a:pt x="236" y="53"/>
                  </a:lnTo>
                  <a:lnTo>
                    <a:pt x="237" y="40"/>
                  </a:lnTo>
                  <a:lnTo>
                    <a:pt x="242" y="23"/>
                  </a:lnTo>
                  <a:lnTo>
                    <a:pt x="224" y="15"/>
                  </a:lnTo>
                  <a:lnTo>
                    <a:pt x="212" y="27"/>
                  </a:lnTo>
                  <a:lnTo>
                    <a:pt x="196" y="13"/>
                  </a:lnTo>
                  <a:lnTo>
                    <a:pt x="182" y="2"/>
                  </a:lnTo>
                  <a:lnTo>
                    <a:pt x="166" y="0"/>
                  </a:lnTo>
                  <a:lnTo>
                    <a:pt x="161" y="17"/>
                  </a:lnTo>
                  <a:lnTo>
                    <a:pt x="172" y="36"/>
                  </a:lnTo>
                  <a:lnTo>
                    <a:pt x="168" y="69"/>
                  </a:lnTo>
                  <a:lnTo>
                    <a:pt x="148" y="62"/>
                  </a:lnTo>
                  <a:lnTo>
                    <a:pt x="133" y="62"/>
                  </a:lnTo>
                  <a:lnTo>
                    <a:pt x="103" y="64"/>
                  </a:lnTo>
                  <a:lnTo>
                    <a:pt x="81" y="73"/>
                  </a:lnTo>
                  <a:lnTo>
                    <a:pt x="71" y="92"/>
                  </a:lnTo>
                  <a:lnTo>
                    <a:pt x="52" y="86"/>
                  </a:lnTo>
                  <a:lnTo>
                    <a:pt x="31" y="60"/>
                  </a:lnTo>
                  <a:lnTo>
                    <a:pt x="15" y="62"/>
                  </a:lnTo>
                  <a:lnTo>
                    <a:pt x="1" y="77"/>
                  </a:lnTo>
                  <a:lnTo>
                    <a:pt x="8" y="103"/>
                  </a:lnTo>
                  <a:lnTo>
                    <a:pt x="0" y="126"/>
                  </a:lnTo>
                  <a:lnTo>
                    <a:pt x="10" y="147"/>
                  </a:lnTo>
                  <a:lnTo>
                    <a:pt x="26" y="161"/>
                  </a:lnTo>
                  <a:lnTo>
                    <a:pt x="23" y="200"/>
                  </a:lnTo>
                  <a:lnTo>
                    <a:pt x="36" y="220"/>
                  </a:lnTo>
                  <a:lnTo>
                    <a:pt x="47" y="242"/>
                  </a:lnTo>
                  <a:lnTo>
                    <a:pt x="52" y="286"/>
                  </a:lnTo>
                  <a:lnTo>
                    <a:pt x="48" y="346"/>
                  </a:lnTo>
                  <a:lnTo>
                    <a:pt x="58" y="378"/>
                  </a:lnTo>
                  <a:lnTo>
                    <a:pt x="75" y="375"/>
                  </a:lnTo>
                  <a:lnTo>
                    <a:pt x="88" y="393"/>
                  </a:lnTo>
                  <a:lnTo>
                    <a:pt x="99" y="406"/>
                  </a:lnTo>
                  <a:lnTo>
                    <a:pt x="113" y="409"/>
                  </a:lnTo>
                  <a:lnTo>
                    <a:pt x="129" y="393"/>
                  </a:lnTo>
                  <a:lnTo>
                    <a:pt x="147" y="390"/>
                  </a:lnTo>
                  <a:lnTo>
                    <a:pt x="160" y="377"/>
                  </a:lnTo>
                  <a:lnTo>
                    <a:pt x="173" y="377"/>
                  </a:lnTo>
                  <a:lnTo>
                    <a:pt x="181" y="393"/>
                  </a:lnTo>
                  <a:lnTo>
                    <a:pt x="192" y="410"/>
                  </a:lnTo>
                  <a:lnTo>
                    <a:pt x="217" y="410"/>
                  </a:lnTo>
                  <a:lnTo>
                    <a:pt x="237" y="385"/>
                  </a:lnTo>
                  <a:lnTo>
                    <a:pt x="244" y="371"/>
                  </a:lnTo>
                  <a:lnTo>
                    <a:pt x="239" y="353"/>
                  </a:lnTo>
                  <a:lnTo>
                    <a:pt x="252" y="349"/>
                  </a:lnTo>
                  <a:lnTo>
                    <a:pt x="274" y="332"/>
                  </a:lnTo>
                  <a:lnTo>
                    <a:pt x="261" y="319"/>
                  </a:lnTo>
                  <a:lnTo>
                    <a:pt x="272" y="302"/>
                  </a:lnTo>
                  <a:lnTo>
                    <a:pt x="264" y="287"/>
                  </a:lnTo>
                  <a:lnTo>
                    <a:pt x="254" y="278"/>
                  </a:lnTo>
                  <a:lnTo>
                    <a:pt x="265" y="263"/>
                  </a:lnTo>
                  <a:lnTo>
                    <a:pt x="265" y="247"/>
                  </a:lnTo>
                  <a:lnTo>
                    <a:pt x="275" y="236"/>
                  </a:lnTo>
                  <a:lnTo>
                    <a:pt x="285" y="239"/>
                  </a:lnTo>
                  <a:lnTo>
                    <a:pt x="292" y="250"/>
                  </a:lnTo>
                  <a:lnTo>
                    <a:pt x="310" y="248"/>
                  </a:lnTo>
                  <a:lnTo>
                    <a:pt x="322" y="236"/>
                  </a:lnTo>
                  <a:lnTo>
                    <a:pt x="320" y="210"/>
                  </a:lnTo>
                  <a:lnTo>
                    <a:pt x="332" y="198"/>
                  </a:lnTo>
                  <a:close/>
                  <a:moveTo>
                    <a:pt x="196" y="269"/>
                  </a:moveTo>
                  <a:lnTo>
                    <a:pt x="196" y="298"/>
                  </a:lnTo>
                  <a:lnTo>
                    <a:pt x="189" y="312"/>
                  </a:lnTo>
                  <a:lnTo>
                    <a:pt x="184" y="295"/>
                  </a:lnTo>
                  <a:lnTo>
                    <a:pt x="172" y="300"/>
                  </a:lnTo>
                  <a:lnTo>
                    <a:pt x="160" y="312"/>
                  </a:lnTo>
                  <a:lnTo>
                    <a:pt x="146" y="332"/>
                  </a:lnTo>
                  <a:lnTo>
                    <a:pt x="132" y="346"/>
                  </a:lnTo>
                  <a:lnTo>
                    <a:pt x="123" y="354"/>
                  </a:lnTo>
                  <a:lnTo>
                    <a:pt x="123" y="364"/>
                  </a:lnTo>
                  <a:lnTo>
                    <a:pt x="109" y="366"/>
                  </a:lnTo>
                  <a:lnTo>
                    <a:pt x="103" y="372"/>
                  </a:lnTo>
                  <a:lnTo>
                    <a:pt x="96" y="358"/>
                  </a:lnTo>
                  <a:lnTo>
                    <a:pt x="76" y="334"/>
                  </a:lnTo>
                  <a:lnTo>
                    <a:pt x="87" y="323"/>
                  </a:lnTo>
                  <a:lnTo>
                    <a:pt x="97" y="327"/>
                  </a:lnTo>
                  <a:lnTo>
                    <a:pt x="125" y="327"/>
                  </a:lnTo>
                  <a:lnTo>
                    <a:pt x="129" y="317"/>
                  </a:lnTo>
                  <a:lnTo>
                    <a:pt x="124" y="304"/>
                  </a:lnTo>
                  <a:lnTo>
                    <a:pt x="124" y="283"/>
                  </a:lnTo>
                  <a:lnTo>
                    <a:pt x="136" y="283"/>
                  </a:lnTo>
                  <a:lnTo>
                    <a:pt x="144" y="268"/>
                  </a:lnTo>
                  <a:lnTo>
                    <a:pt x="158" y="269"/>
                  </a:lnTo>
                  <a:lnTo>
                    <a:pt x="167" y="260"/>
                  </a:lnTo>
                  <a:lnTo>
                    <a:pt x="159" y="242"/>
                  </a:lnTo>
                  <a:lnTo>
                    <a:pt x="145" y="233"/>
                  </a:lnTo>
                  <a:lnTo>
                    <a:pt x="141" y="238"/>
                  </a:lnTo>
                  <a:lnTo>
                    <a:pt x="128" y="238"/>
                  </a:lnTo>
                  <a:lnTo>
                    <a:pt x="118" y="228"/>
                  </a:lnTo>
                  <a:lnTo>
                    <a:pt x="108" y="217"/>
                  </a:lnTo>
                  <a:lnTo>
                    <a:pt x="101" y="210"/>
                  </a:lnTo>
                  <a:lnTo>
                    <a:pt x="94" y="198"/>
                  </a:lnTo>
                  <a:lnTo>
                    <a:pt x="94" y="185"/>
                  </a:lnTo>
                  <a:lnTo>
                    <a:pt x="102" y="182"/>
                  </a:lnTo>
                  <a:lnTo>
                    <a:pt x="111" y="191"/>
                  </a:lnTo>
                  <a:lnTo>
                    <a:pt x="117" y="197"/>
                  </a:lnTo>
                  <a:lnTo>
                    <a:pt x="124" y="209"/>
                  </a:lnTo>
                  <a:lnTo>
                    <a:pt x="141" y="214"/>
                  </a:lnTo>
                  <a:lnTo>
                    <a:pt x="147" y="211"/>
                  </a:lnTo>
                  <a:lnTo>
                    <a:pt x="164" y="216"/>
                  </a:lnTo>
                  <a:lnTo>
                    <a:pt x="168" y="230"/>
                  </a:lnTo>
                  <a:lnTo>
                    <a:pt x="180" y="237"/>
                  </a:lnTo>
                  <a:lnTo>
                    <a:pt x="187" y="245"/>
                  </a:lnTo>
                  <a:lnTo>
                    <a:pt x="196" y="250"/>
                  </a:lnTo>
                  <a:lnTo>
                    <a:pt x="196" y="269"/>
                  </a:lnTo>
                  <a:lnTo>
                    <a:pt x="196" y="269"/>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96" name="Freeform 86">
              <a:extLst>
                <a:ext uri="{FF2B5EF4-FFF2-40B4-BE49-F238E27FC236}">
                  <a16:creationId xmlns:a16="http://schemas.microsoft.com/office/drawing/2014/main" id="{20B4EFE3-C51A-49AD-8F62-BB41424A9F3A}"/>
                </a:ext>
              </a:extLst>
            </p:cNvPr>
            <p:cNvSpPr>
              <a:spLocks/>
            </p:cNvSpPr>
            <p:nvPr/>
          </p:nvSpPr>
          <p:spPr bwMode="auto">
            <a:xfrm>
              <a:off x="291" y="3385"/>
              <a:ext cx="273" cy="351"/>
            </a:xfrm>
            <a:custGeom>
              <a:avLst/>
              <a:gdLst>
                <a:gd name="T0" fmla="*/ 133 w 299"/>
                <a:gd name="T1" fmla="*/ 327 h 385"/>
                <a:gd name="T2" fmla="*/ 108 w 299"/>
                <a:gd name="T3" fmla="*/ 307 h 385"/>
                <a:gd name="T4" fmla="*/ 67 w 299"/>
                <a:gd name="T5" fmla="*/ 287 h 385"/>
                <a:gd name="T6" fmla="*/ 41 w 299"/>
                <a:gd name="T7" fmla="*/ 268 h 385"/>
                <a:gd name="T8" fmla="*/ 27 w 299"/>
                <a:gd name="T9" fmla="*/ 247 h 385"/>
                <a:gd name="T10" fmla="*/ 11 w 299"/>
                <a:gd name="T11" fmla="*/ 223 h 385"/>
                <a:gd name="T12" fmla="*/ 40 w 299"/>
                <a:gd name="T13" fmla="*/ 211 h 385"/>
                <a:gd name="T14" fmla="*/ 30 w 299"/>
                <a:gd name="T15" fmla="*/ 184 h 385"/>
                <a:gd name="T16" fmla="*/ 15 w 299"/>
                <a:gd name="T17" fmla="*/ 154 h 385"/>
                <a:gd name="T18" fmla="*/ 7 w 299"/>
                <a:gd name="T19" fmla="*/ 135 h 385"/>
                <a:gd name="T20" fmla="*/ 15 w 299"/>
                <a:gd name="T21" fmla="*/ 113 h 385"/>
                <a:gd name="T22" fmla="*/ 24 w 299"/>
                <a:gd name="T23" fmla="*/ 83 h 385"/>
                <a:gd name="T24" fmla="*/ 27 w 299"/>
                <a:gd name="T25" fmla="*/ 51 h 385"/>
                <a:gd name="T26" fmla="*/ 28 w 299"/>
                <a:gd name="T27" fmla="*/ 27 h 385"/>
                <a:gd name="T28" fmla="*/ 38 w 299"/>
                <a:gd name="T29" fmla="*/ 0 h 385"/>
                <a:gd name="T30" fmla="*/ 55 w 299"/>
                <a:gd name="T31" fmla="*/ 14 h 385"/>
                <a:gd name="T32" fmla="*/ 85 w 299"/>
                <a:gd name="T33" fmla="*/ 0 h 385"/>
                <a:gd name="T34" fmla="*/ 108 w 299"/>
                <a:gd name="T35" fmla="*/ 10 h 385"/>
                <a:gd name="T36" fmla="*/ 129 w 299"/>
                <a:gd name="T37" fmla="*/ 34 h 385"/>
                <a:gd name="T38" fmla="*/ 153 w 299"/>
                <a:gd name="T39" fmla="*/ 31 h 385"/>
                <a:gd name="T40" fmla="*/ 169 w 299"/>
                <a:gd name="T41" fmla="*/ 58 h 385"/>
                <a:gd name="T42" fmla="*/ 207 w 299"/>
                <a:gd name="T43" fmla="*/ 60 h 385"/>
                <a:gd name="T44" fmla="*/ 222 w 299"/>
                <a:gd name="T45" fmla="*/ 93 h 385"/>
                <a:gd name="T46" fmla="*/ 238 w 299"/>
                <a:gd name="T47" fmla="*/ 122 h 385"/>
                <a:gd name="T48" fmla="*/ 238 w 299"/>
                <a:gd name="T49" fmla="*/ 163 h 385"/>
                <a:gd name="T50" fmla="*/ 261 w 299"/>
                <a:gd name="T51" fmla="*/ 195 h 385"/>
                <a:gd name="T52" fmla="*/ 271 w 299"/>
                <a:gd name="T53" fmla="*/ 224 h 385"/>
                <a:gd name="T54" fmla="*/ 288 w 299"/>
                <a:gd name="T55" fmla="*/ 258 h 385"/>
                <a:gd name="T56" fmla="*/ 299 w 299"/>
                <a:gd name="T57" fmla="*/ 304 h 385"/>
                <a:gd name="T58" fmla="*/ 259 w 299"/>
                <a:gd name="T59" fmla="*/ 323 h 385"/>
                <a:gd name="T60" fmla="*/ 232 w 299"/>
                <a:gd name="T61" fmla="*/ 328 h 385"/>
                <a:gd name="T62" fmla="*/ 229 w 299"/>
                <a:gd name="T63" fmla="*/ 347 h 385"/>
                <a:gd name="T64" fmla="*/ 213 w 299"/>
                <a:gd name="T65" fmla="*/ 358 h 385"/>
                <a:gd name="T66" fmla="*/ 219 w 299"/>
                <a:gd name="T67" fmla="*/ 385 h 385"/>
                <a:gd name="T68" fmla="*/ 187 w 299"/>
                <a:gd name="T69" fmla="*/ 376 h 385"/>
                <a:gd name="T70" fmla="*/ 178 w 299"/>
                <a:gd name="T71" fmla="*/ 367 h 385"/>
                <a:gd name="T72" fmla="*/ 157 w 299"/>
                <a:gd name="T73" fmla="*/ 382 h 385"/>
                <a:gd name="T74" fmla="*/ 127 w 299"/>
                <a:gd name="T75" fmla="*/ 3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385">
                  <a:moveTo>
                    <a:pt x="127" y="337"/>
                  </a:moveTo>
                  <a:lnTo>
                    <a:pt x="133" y="327"/>
                  </a:lnTo>
                  <a:lnTo>
                    <a:pt x="118" y="317"/>
                  </a:lnTo>
                  <a:lnTo>
                    <a:pt x="108" y="307"/>
                  </a:lnTo>
                  <a:lnTo>
                    <a:pt x="90" y="311"/>
                  </a:lnTo>
                  <a:lnTo>
                    <a:pt x="67" y="287"/>
                  </a:lnTo>
                  <a:lnTo>
                    <a:pt x="61" y="272"/>
                  </a:lnTo>
                  <a:lnTo>
                    <a:pt x="41" y="268"/>
                  </a:lnTo>
                  <a:lnTo>
                    <a:pt x="21" y="261"/>
                  </a:lnTo>
                  <a:lnTo>
                    <a:pt x="27" y="247"/>
                  </a:lnTo>
                  <a:lnTo>
                    <a:pt x="21" y="233"/>
                  </a:lnTo>
                  <a:lnTo>
                    <a:pt x="11" y="223"/>
                  </a:lnTo>
                  <a:lnTo>
                    <a:pt x="17" y="211"/>
                  </a:lnTo>
                  <a:lnTo>
                    <a:pt x="40" y="211"/>
                  </a:lnTo>
                  <a:lnTo>
                    <a:pt x="33" y="201"/>
                  </a:lnTo>
                  <a:lnTo>
                    <a:pt x="30" y="184"/>
                  </a:lnTo>
                  <a:lnTo>
                    <a:pt x="15" y="175"/>
                  </a:lnTo>
                  <a:lnTo>
                    <a:pt x="15" y="154"/>
                  </a:lnTo>
                  <a:lnTo>
                    <a:pt x="0" y="149"/>
                  </a:lnTo>
                  <a:lnTo>
                    <a:pt x="7" y="135"/>
                  </a:lnTo>
                  <a:lnTo>
                    <a:pt x="2" y="117"/>
                  </a:lnTo>
                  <a:lnTo>
                    <a:pt x="15" y="113"/>
                  </a:lnTo>
                  <a:lnTo>
                    <a:pt x="37" y="96"/>
                  </a:lnTo>
                  <a:lnTo>
                    <a:pt x="24" y="83"/>
                  </a:lnTo>
                  <a:lnTo>
                    <a:pt x="35" y="66"/>
                  </a:lnTo>
                  <a:lnTo>
                    <a:pt x="27" y="51"/>
                  </a:lnTo>
                  <a:lnTo>
                    <a:pt x="17" y="42"/>
                  </a:lnTo>
                  <a:lnTo>
                    <a:pt x="28" y="27"/>
                  </a:lnTo>
                  <a:lnTo>
                    <a:pt x="28" y="11"/>
                  </a:lnTo>
                  <a:lnTo>
                    <a:pt x="38" y="0"/>
                  </a:lnTo>
                  <a:lnTo>
                    <a:pt x="48" y="3"/>
                  </a:lnTo>
                  <a:lnTo>
                    <a:pt x="55" y="14"/>
                  </a:lnTo>
                  <a:lnTo>
                    <a:pt x="73" y="12"/>
                  </a:lnTo>
                  <a:lnTo>
                    <a:pt x="85" y="0"/>
                  </a:lnTo>
                  <a:lnTo>
                    <a:pt x="99" y="0"/>
                  </a:lnTo>
                  <a:lnTo>
                    <a:pt x="108" y="10"/>
                  </a:lnTo>
                  <a:lnTo>
                    <a:pt x="123" y="17"/>
                  </a:lnTo>
                  <a:lnTo>
                    <a:pt x="129" y="34"/>
                  </a:lnTo>
                  <a:lnTo>
                    <a:pt x="142" y="34"/>
                  </a:lnTo>
                  <a:lnTo>
                    <a:pt x="153" y="31"/>
                  </a:lnTo>
                  <a:lnTo>
                    <a:pt x="159" y="48"/>
                  </a:lnTo>
                  <a:lnTo>
                    <a:pt x="169" y="58"/>
                  </a:lnTo>
                  <a:lnTo>
                    <a:pt x="192" y="54"/>
                  </a:lnTo>
                  <a:lnTo>
                    <a:pt x="207" y="60"/>
                  </a:lnTo>
                  <a:lnTo>
                    <a:pt x="210" y="79"/>
                  </a:lnTo>
                  <a:lnTo>
                    <a:pt x="222" y="93"/>
                  </a:lnTo>
                  <a:lnTo>
                    <a:pt x="226" y="110"/>
                  </a:lnTo>
                  <a:lnTo>
                    <a:pt x="238" y="122"/>
                  </a:lnTo>
                  <a:lnTo>
                    <a:pt x="247" y="146"/>
                  </a:lnTo>
                  <a:lnTo>
                    <a:pt x="238" y="163"/>
                  </a:lnTo>
                  <a:lnTo>
                    <a:pt x="247" y="181"/>
                  </a:lnTo>
                  <a:lnTo>
                    <a:pt x="261" y="195"/>
                  </a:lnTo>
                  <a:lnTo>
                    <a:pt x="271" y="208"/>
                  </a:lnTo>
                  <a:lnTo>
                    <a:pt x="271" y="224"/>
                  </a:lnTo>
                  <a:lnTo>
                    <a:pt x="285" y="238"/>
                  </a:lnTo>
                  <a:lnTo>
                    <a:pt x="288" y="258"/>
                  </a:lnTo>
                  <a:lnTo>
                    <a:pt x="299" y="274"/>
                  </a:lnTo>
                  <a:lnTo>
                    <a:pt x="299" y="304"/>
                  </a:lnTo>
                  <a:lnTo>
                    <a:pt x="279" y="317"/>
                  </a:lnTo>
                  <a:lnTo>
                    <a:pt x="259" y="323"/>
                  </a:lnTo>
                  <a:lnTo>
                    <a:pt x="242" y="318"/>
                  </a:lnTo>
                  <a:lnTo>
                    <a:pt x="232" y="328"/>
                  </a:lnTo>
                  <a:lnTo>
                    <a:pt x="238" y="338"/>
                  </a:lnTo>
                  <a:lnTo>
                    <a:pt x="229" y="347"/>
                  </a:lnTo>
                  <a:lnTo>
                    <a:pt x="213" y="347"/>
                  </a:lnTo>
                  <a:lnTo>
                    <a:pt x="213" y="358"/>
                  </a:lnTo>
                  <a:lnTo>
                    <a:pt x="227" y="364"/>
                  </a:lnTo>
                  <a:lnTo>
                    <a:pt x="219" y="385"/>
                  </a:lnTo>
                  <a:lnTo>
                    <a:pt x="197" y="385"/>
                  </a:lnTo>
                  <a:lnTo>
                    <a:pt x="187" y="376"/>
                  </a:lnTo>
                  <a:lnTo>
                    <a:pt x="187" y="366"/>
                  </a:lnTo>
                  <a:lnTo>
                    <a:pt x="178" y="367"/>
                  </a:lnTo>
                  <a:lnTo>
                    <a:pt x="169" y="380"/>
                  </a:lnTo>
                  <a:lnTo>
                    <a:pt x="157" y="382"/>
                  </a:lnTo>
                  <a:lnTo>
                    <a:pt x="152" y="360"/>
                  </a:lnTo>
                  <a:lnTo>
                    <a:pt x="127" y="337"/>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97" name="Freeform 87">
              <a:extLst>
                <a:ext uri="{FF2B5EF4-FFF2-40B4-BE49-F238E27FC236}">
                  <a16:creationId xmlns:a16="http://schemas.microsoft.com/office/drawing/2014/main" id="{DC1A5C23-0A2E-4D40-9C23-A4C9E6C4C402}"/>
                </a:ext>
              </a:extLst>
            </p:cNvPr>
            <p:cNvSpPr>
              <a:spLocks/>
            </p:cNvSpPr>
            <p:nvPr/>
          </p:nvSpPr>
          <p:spPr bwMode="auto">
            <a:xfrm>
              <a:off x="390" y="3719"/>
              <a:ext cx="157" cy="161"/>
            </a:xfrm>
            <a:custGeom>
              <a:avLst/>
              <a:gdLst>
                <a:gd name="T0" fmla="*/ 131 w 173"/>
                <a:gd name="T1" fmla="*/ 41 h 177"/>
                <a:gd name="T2" fmla="*/ 144 w 173"/>
                <a:gd name="T3" fmla="*/ 59 h 177"/>
                <a:gd name="T4" fmla="*/ 171 w 173"/>
                <a:gd name="T5" fmla="*/ 62 h 177"/>
                <a:gd name="T6" fmla="*/ 173 w 173"/>
                <a:gd name="T7" fmla="*/ 91 h 177"/>
                <a:gd name="T8" fmla="*/ 160 w 173"/>
                <a:gd name="T9" fmla="*/ 96 h 177"/>
                <a:gd name="T10" fmla="*/ 136 w 173"/>
                <a:gd name="T11" fmla="*/ 109 h 177"/>
                <a:gd name="T12" fmla="*/ 113 w 173"/>
                <a:gd name="T13" fmla="*/ 137 h 177"/>
                <a:gd name="T14" fmla="*/ 105 w 173"/>
                <a:gd name="T15" fmla="*/ 167 h 177"/>
                <a:gd name="T16" fmla="*/ 84 w 173"/>
                <a:gd name="T17" fmla="*/ 155 h 177"/>
                <a:gd name="T18" fmla="*/ 70 w 173"/>
                <a:gd name="T19" fmla="*/ 165 h 177"/>
                <a:gd name="T20" fmla="*/ 48 w 173"/>
                <a:gd name="T21" fmla="*/ 163 h 177"/>
                <a:gd name="T22" fmla="*/ 34 w 173"/>
                <a:gd name="T23" fmla="*/ 174 h 177"/>
                <a:gd name="T24" fmla="*/ 12 w 173"/>
                <a:gd name="T25" fmla="*/ 177 h 177"/>
                <a:gd name="T26" fmla="*/ 20 w 173"/>
                <a:gd name="T27" fmla="*/ 155 h 177"/>
                <a:gd name="T28" fmla="*/ 0 w 173"/>
                <a:gd name="T29" fmla="*/ 134 h 177"/>
                <a:gd name="T30" fmla="*/ 20 w 173"/>
                <a:gd name="T31" fmla="*/ 120 h 177"/>
                <a:gd name="T32" fmla="*/ 35 w 173"/>
                <a:gd name="T33" fmla="*/ 95 h 177"/>
                <a:gd name="T34" fmla="*/ 48 w 173"/>
                <a:gd name="T35" fmla="*/ 68 h 177"/>
                <a:gd name="T36" fmla="*/ 53 w 173"/>
                <a:gd name="T37" fmla="*/ 48 h 177"/>
                <a:gd name="T38" fmla="*/ 32 w 173"/>
                <a:gd name="T39" fmla="*/ 32 h 177"/>
                <a:gd name="T40" fmla="*/ 23 w 173"/>
                <a:gd name="T41" fmla="*/ 15 h 177"/>
                <a:gd name="T42" fmla="*/ 49 w 173"/>
                <a:gd name="T43" fmla="*/ 16 h 177"/>
                <a:gd name="T44" fmla="*/ 63 w 173"/>
                <a:gd name="T45" fmla="*/ 11 h 177"/>
                <a:gd name="T46" fmla="*/ 70 w 173"/>
                <a:gd name="T47" fmla="*/ 1 h 177"/>
                <a:gd name="T48" fmla="*/ 79 w 173"/>
                <a:gd name="T49" fmla="*/ 0 h 177"/>
                <a:gd name="T50" fmla="*/ 79 w 173"/>
                <a:gd name="T51" fmla="*/ 10 h 177"/>
                <a:gd name="T52" fmla="*/ 89 w 173"/>
                <a:gd name="T53" fmla="*/ 19 h 177"/>
                <a:gd name="T54" fmla="*/ 111 w 173"/>
                <a:gd name="T55" fmla="*/ 19 h 177"/>
                <a:gd name="T56" fmla="*/ 131 w 173"/>
                <a:gd name="T57" fmla="*/ 4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3" h="177">
                  <a:moveTo>
                    <a:pt x="131" y="41"/>
                  </a:moveTo>
                  <a:lnTo>
                    <a:pt x="144" y="59"/>
                  </a:lnTo>
                  <a:lnTo>
                    <a:pt x="171" y="62"/>
                  </a:lnTo>
                  <a:lnTo>
                    <a:pt x="173" y="91"/>
                  </a:lnTo>
                  <a:lnTo>
                    <a:pt x="160" y="96"/>
                  </a:lnTo>
                  <a:lnTo>
                    <a:pt x="136" y="109"/>
                  </a:lnTo>
                  <a:lnTo>
                    <a:pt x="113" y="137"/>
                  </a:lnTo>
                  <a:lnTo>
                    <a:pt x="105" y="167"/>
                  </a:lnTo>
                  <a:lnTo>
                    <a:pt x="84" y="155"/>
                  </a:lnTo>
                  <a:lnTo>
                    <a:pt x="70" y="165"/>
                  </a:lnTo>
                  <a:lnTo>
                    <a:pt x="48" y="163"/>
                  </a:lnTo>
                  <a:lnTo>
                    <a:pt x="34" y="174"/>
                  </a:lnTo>
                  <a:lnTo>
                    <a:pt x="12" y="177"/>
                  </a:lnTo>
                  <a:lnTo>
                    <a:pt x="20" y="155"/>
                  </a:lnTo>
                  <a:lnTo>
                    <a:pt x="0" y="134"/>
                  </a:lnTo>
                  <a:lnTo>
                    <a:pt x="20" y="120"/>
                  </a:lnTo>
                  <a:lnTo>
                    <a:pt x="35" y="95"/>
                  </a:lnTo>
                  <a:lnTo>
                    <a:pt x="48" y="68"/>
                  </a:lnTo>
                  <a:lnTo>
                    <a:pt x="53" y="48"/>
                  </a:lnTo>
                  <a:lnTo>
                    <a:pt x="32" y="32"/>
                  </a:lnTo>
                  <a:lnTo>
                    <a:pt x="23" y="15"/>
                  </a:lnTo>
                  <a:lnTo>
                    <a:pt x="49" y="16"/>
                  </a:lnTo>
                  <a:lnTo>
                    <a:pt x="63" y="11"/>
                  </a:lnTo>
                  <a:lnTo>
                    <a:pt x="70" y="1"/>
                  </a:lnTo>
                  <a:lnTo>
                    <a:pt x="79" y="0"/>
                  </a:lnTo>
                  <a:lnTo>
                    <a:pt x="79" y="10"/>
                  </a:lnTo>
                  <a:lnTo>
                    <a:pt x="89" y="19"/>
                  </a:lnTo>
                  <a:lnTo>
                    <a:pt x="111" y="19"/>
                  </a:lnTo>
                  <a:lnTo>
                    <a:pt x="131" y="41"/>
                  </a:lnTo>
                  <a:close/>
                </a:path>
              </a:pathLst>
            </a:custGeom>
            <a:solidFill>
              <a:schemeClr val="accent5">
                <a:lumMod val="75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98" name="Freeform 88">
              <a:extLst>
                <a:ext uri="{FF2B5EF4-FFF2-40B4-BE49-F238E27FC236}">
                  <a16:creationId xmlns:a16="http://schemas.microsoft.com/office/drawing/2014/main" id="{2041CB36-9EF6-45F0-B5BD-6EAF7DED9938}"/>
                </a:ext>
              </a:extLst>
            </p:cNvPr>
            <p:cNvSpPr>
              <a:spLocks/>
            </p:cNvSpPr>
            <p:nvPr/>
          </p:nvSpPr>
          <p:spPr bwMode="auto">
            <a:xfrm>
              <a:off x="254" y="3623"/>
              <a:ext cx="158" cy="108"/>
            </a:xfrm>
            <a:custGeom>
              <a:avLst/>
              <a:gdLst>
                <a:gd name="T0" fmla="*/ 0 w 174"/>
                <a:gd name="T1" fmla="*/ 28 h 119"/>
                <a:gd name="T2" fmla="*/ 15 w 174"/>
                <a:gd name="T3" fmla="*/ 22 h 119"/>
                <a:gd name="T4" fmla="*/ 31 w 174"/>
                <a:gd name="T5" fmla="*/ 6 h 119"/>
                <a:gd name="T6" fmla="*/ 44 w 174"/>
                <a:gd name="T7" fmla="*/ 8 h 119"/>
                <a:gd name="T8" fmla="*/ 62 w 174"/>
                <a:gd name="T9" fmla="*/ 0 h 119"/>
                <a:gd name="T10" fmla="*/ 82 w 174"/>
                <a:gd name="T11" fmla="*/ 7 h 119"/>
                <a:gd name="T12" fmla="*/ 102 w 174"/>
                <a:gd name="T13" fmla="*/ 11 h 119"/>
                <a:gd name="T14" fmla="*/ 108 w 174"/>
                <a:gd name="T15" fmla="*/ 26 h 119"/>
                <a:gd name="T16" fmla="*/ 131 w 174"/>
                <a:gd name="T17" fmla="*/ 50 h 119"/>
                <a:gd name="T18" fmla="*/ 149 w 174"/>
                <a:gd name="T19" fmla="*/ 46 h 119"/>
                <a:gd name="T20" fmla="*/ 159 w 174"/>
                <a:gd name="T21" fmla="*/ 56 h 119"/>
                <a:gd name="T22" fmla="*/ 174 w 174"/>
                <a:gd name="T23" fmla="*/ 66 h 119"/>
                <a:gd name="T24" fmla="*/ 168 w 174"/>
                <a:gd name="T25" fmla="*/ 76 h 119"/>
                <a:gd name="T26" fmla="*/ 158 w 174"/>
                <a:gd name="T27" fmla="*/ 85 h 119"/>
                <a:gd name="T28" fmla="*/ 158 w 174"/>
                <a:gd name="T29" fmla="*/ 101 h 119"/>
                <a:gd name="T30" fmla="*/ 149 w 174"/>
                <a:gd name="T31" fmla="*/ 110 h 119"/>
                <a:gd name="T32" fmla="*/ 125 w 174"/>
                <a:gd name="T33" fmla="*/ 112 h 119"/>
                <a:gd name="T34" fmla="*/ 117 w 174"/>
                <a:gd name="T35" fmla="*/ 119 h 119"/>
                <a:gd name="T36" fmla="*/ 106 w 174"/>
                <a:gd name="T37" fmla="*/ 109 h 119"/>
                <a:gd name="T38" fmla="*/ 88 w 174"/>
                <a:gd name="T39" fmla="*/ 109 h 119"/>
                <a:gd name="T40" fmla="*/ 76 w 174"/>
                <a:gd name="T41" fmla="*/ 116 h 119"/>
                <a:gd name="T42" fmla="*/ 65 w 174"/>
                <a:gd name="T43" fmla="*/ 113 h 119"/>
                <a:gd name="T44" fmla="*/ 47 w 174"/>
                <a:gd name="T45" fmla="*/ 119 h 119"/>
                <a:gd name="T46" fmla="*/ 29 w 174"/>
                <a:gd name="T47" fmla="*/ 102 h 119"/>
                <a:gd name="T48" fmla="*/ 34 w 174"/>
                <a:gd name="T49" fmla="*/ 76 h 119"/>
                <a:gd name="T50" fmla="*/ 12 w 174"/>
                <a:gd name="T51" fmla="*/ 58 h 119"/>
                <a:gd name="T52" fmla="*/ 0 w 174"/>
                <a:gd name="T53" fmla="*/ 2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19">
                  <a:moveTo>
                    <a:pt x="0" y="28"/>
                  </a:moveTo>
                  <a:lnTo>
                    <a:pt x="15" y="22"/>
                  </a:lnTo>
                  <a:lnTo>
                    <a:pt x="31" y="6"/>
                  </a:lnTo>
                  <a:lnTo>
                    <a:pt x="44" y="8"/>
                  </a:lnTo>
                  <a:lnTo>
                    <a:pt x="62" y="0"/>
                  </a:lnTo>
                  <a:lnTo>
                    <a:pt x="82" y="7"/>
                  </a:lnTo>
                  <a:lnTo>
                    <a:pt x="102" y="11"/>
                  </a:lnTo>
                  <a:lnTo>
                    <a:pt x="108" y="26"/>
                  </a:lnTo>
                  <a:lnTo>
                    <a:pt x="131" y="50"/>
                  </a:lnTo>
                  <a:lnTo>
                    <a:pt x="149" y="46"/>
                  </a:lnTo>
                  <a:lnTo>
                    <a:pt x="159" y="56"/>
                  </a:lnTo>
                  <a:lnTo>
                    <a:pt x="174" y="66"/>
                  </a:lnTo>
                  <a:lnTo>
                    <a:pt x="168" y="76"/>
                  </a:lnTo>
                  <a:lnTo>
                    <a:pt x="158" y="85"/>
                  </a:lnTo>
                  <a:lnTo>
                    <a:pt x="158" y="101"/>
                  </a:lnTo>
                  <a:lnTo>
                    <a:pt x="149" y="110"/>
                  </a:lnTo>
                  <a:lnTo>
                    <a:pt x="125" y="112"/>
                  </a:lnTo>
                  <a:lnTo>
                    <a:pt x="117" y="119"/>
                  </a:lnTo>
                  <a:lnTo>
                    <a:pt x="106" y="109"/>
                  </a:lnTo>
                  <a:lnTo>
                    <a:pt x="88" y="109"/>
                  </a:lnTo>
                  <a:lnTo>
                    <a:pt x="76" y="116"/>
                  </a:lnTo>
                  <a:lnTo>
                    <a:pt x="65" y="113"/>
                  </a:lnTo>
                  <a:lnTo>
                    <a:pt x="47" y="119"/>
                  </a:lnTo>
                  <a:lnTo>
                    <a:pt x="29" y="102"/>
                  </a:lnTo>
                  <a:lnTo>
                    <a:pt x="34" y="76"/>
                  </a:lnTo>
                  <a:lnTo>
                    <a:pt x="12" y="58"/>
                  </a:lnTo>
                  <a:lnTo>
                    <a:pt x="0" y="28"/>
                  </a:lnTo>
                  <a:close/>
                </a:path>
              </a:pathLst>
            </a:custGeom>
            <a:solidFill>
              <a:schemeClr val="accent1">
                <a:lumMod val="60000"/>
                <a:lumOff val="4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89">
              <a:extLst>
                <a:ext uri="{FF2B5EF4-FFF2-40B4-BE49-F238E27FC236}">
                  <a16:creationId xmlns:a16="http://schemas.microsoft.com/office/drawing/2014/main" id="{B1AEFD50-31E3-40A4-8978-C2C7BB161FE3}"/>
                </a:ext>
              </a:extLst>
            </p:cNvPr>
            <p:cNvSpPr>
              <a:spLocks/>
            </p:cNvSpPr>
            <p:nvPr/>
          </p:nvSpPr>
          <p:spPr bwMode="auto">
            <a:xfrm>
              <a:off x="548" y="2990"/>
              <a:ext cx="427" cy="392"/>
            </a:xfrm>
            <a:custGeom>
              <a:avLst/>
              <a:gdLst>
                <a:gd name="T0" fmla="*/ 274 w 468"/>
                <a:gd name="T1" fmla="*/ 52 h 431"/>
                <a:gd name="T2" fmla="*/ 312 w 468"/>
                <a:gd name="T3" fmla="*/ 86 h 431"/>
                <a:gd name="T4" fmla="*/ 329 w 468"/>
                <a:gd name="T5" fmla="*/ 111 h 431"/>
                <a:gd name="T6" fmla="*/ 386 w 468"/>
                <a:gd name="T7" fmla="*/ 140 h 431"/>
                <a:gd name="T8" fmla="*/ 366 w 468"/>
                <a:gd name="T9" fmla="*/ 199 h 431"/>
                <a:gd name="T10" fmla="*/ 393 w 468"/>
                <a:gd name="T11" fmla="*/ 206 h 431"/>
                <a:gd name="T12" fmla="*/ 417 w 468"/>
                <a:gd name="T13" fmla="*/ 239 h 431"/>
                <a:gd name="T14" fmla="*/ 448 w 468"/>
                <a:gd name="T15" fmla="*/ 251 h 431"/>
                <a:gd name="T16" fmla="*/ 467 w 468"/>
                <a:gd name="T17" fmla="*/ 286 h 431"/>
                <a:gd name="T18" fmla="*/ 459 w 468"/>
                <a:gd name="T19" fmla="*/ 333 h 431"/>
                <a:gd name="T20" fmla="*/ 417 w 468"/>
                <a:gd name="T21" fmla="*/ 346 h 431"/>
                <a:gd name="T22" fmla="*/ 380 w 468"/>
                <a:gd name="T23" fmla="*/ 383 h 431"/>
                <a:gd name="T24" fmla="*/ 358 w 468"/>
                <a:gd name="T25" fmla="*/ 415 h 431"/>
                <a:gd name="T26" fmla="*/ 317 w 468"/>
                <a:gd name="T27" fmla="*/ 431 h 431"/>
                <a:gd name="T28" fmla="*/ 293 w 468"/>
                <a:gd name="T29" fmla="*/ 389 h 431"/>
                <a:gd name="T30" fmla="*/ 248 w 468"/>
                <a:gd name="T31" fmla="*/ 400 h 431"/>
                <a:gd name="T32" fmla="*/ 204 w 468"/>
                <a:gd name="T33" fmla="*/ 395 h 431"/>
                <a:gd name="T34" fmla="*/ 171 w 468"/>
                <a:gd name="T35" fmla="*/ 413 h 431"/>
                <a:gd name="T36" fmla="*/ 157 w 468"/>
                <a:gd name="T37" fmla="*/ 383 h 431"/>
                <a:gd name="T38" fmla="*/ 135 w 468"/>
                <a:gd name="T39" fmla="*/ 404 h 431"/>
                <a:gd name="T40" fmla="*/ 109 w 468"/>
                <a:gd name="T41" fmla="*/ 396 h 431"/>
                <a:gd name="T42" fmla="*/ 79 w 468"/>
                <a:gd name="T43" fmla="*/ 388 h 431"/>
                <a:gd name="T44" fmla="*/ 27 w 468"/>
                <a:gd name="T45" fmla="*/ 383 h 431"/>
                <a:gd name="T46" fmla="*/ 29 w 468"/>
                <a:gd name="T47" fmla="*/ 338 h 431"/>
                <a:gd name="T48" fmla="*/ 0 w 468"/>
                <a:gd name="T49" fmla="*/ 293 h 431"/>
                <a:gd name="T50" fmla="*/ 17 w 468"/>
                <a:gd name="T51" fmla="*/ 260 h 431"/>
                <a:gd name="T52" fmla="*/ 56 w 468"/>
                <a:gd name="T53" fmla="*/ 269 h 431"/>
                <a:gd name="T54" fmla="*/ 101 w 468"/>
                <a:gd name="T55" fmla="*/ 229 h 431"/>
                <a:gd name="T56" fmla="*/ 120 w 468"/>
                <a:gd name="T57" fmla="*/ 152 h 431"/>
                <a:gd name="T58" fmla="*/ 113 w 468"/>
                <a:gd name="T59" fmla="*/ 95 h 431"/>
                <a:gd name="T60" fmla="*/ 141 w 468"/>
                <a:gd name="T61" fmla="*/ 48 h 431"/>
                <a:gd name="T62" fmla="*/ 188 w 468"/>
                <a:gd name="T63" fmla="*/ 16 h 431"/>
                <a:gd name="T64" fmla="*/ 225 w 468"/>
                <a:gd name="T65" fmla="*/ 4 h 431"/>
                <a:gd name="T66" fmla="*/ 250 w 468"/>
                <a:gd name="T67" fmla="*/ 2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8" h="431">
                  <a:moveTo>
                    <a:pt x="276" y="29"/>
                  </a:moveTo>
                  <a:lnTo>
                    <a:pt x="274" y="52"/>
                  </a:lnTo>
                  <a:lnTo>
                    <a:pt x="283" y="83"/>
                  </a:lnTo>
                  <a:lnTo>
                    <a:pt x="312" y="86"/>
                  </a:lnTo>
                  <a:lnTo>
                    <a:pt x="329" y="95"/>
                  </a:lnTo>
                  <a:lnTo>
                    <a:pt x="329" y="111"/>
                  </a:lnTo>
                  <a:lnTo>
                    <a:pt x="355" y="110"/>
                  </a:lnTo>
                  <a:lnTo>
                    <a:pt x="386" y="140"/>
                  </a:lnTo>
                  <a:lnTo>
                    <a:pt x="390" y="176"/>
                  </a:lnTo>
                  <a:lnTo>
                    <a:pt x="366" y="199"/>
                  </a:lnTo>
                  <a:lnTo>
                    <a:pt x="383" y="215"/>
                  </a:lnTo>
                  <a:lnTo>
                    <a:pt x="393" y="206"/>
                  </a:lnTo>
                  <a:lnTo>
                    <a:pt x="411" y="212"/>
                  </a:lnTo>
                  <a:lnTo>
                    <a:pt x="417" y="239"/>
                  </a:lnTo>
                  <a:lnTo>
                    <a:pt x="429" y="251"/>
                  </a:lnTo>
                  <a:lnTo>
                    <a:pt x="448" y="251"/>
                  </a:lnTo>
                  <a:lnTo>
                    <a:pt x="451" y="270"/>
                  </a:lnTo>
                  <a:lnTo>
                    <a:pt x="467" y="286"/>
                  </a:lnTo>
                  <a:lnTo>
                    <a:pt x="468" y="312"/>
                  </a:lnTo>
                  <a:lnTo>
                    <a:pt x="459" y="333"/>
                  </a:lnTo>
                  <a:lnTo>
                    <a:pt x="442" y="346"/>
                  </a:lnTo>
                  <a:lnTo>
                    <a:pt x="417" y="346"/>
                  </a:lnTo>
                  <a:lnTo>
                    <a:pt x="397" y="366"/>
                  </a:lnTo>
                  <a:lnTo>
                    <a:pt x="380" y="383"/>
                  </a:lnTo>
                  <a:lnTo>
                    <a:pt x="380" y="406"/>
                  </a:lnTo>
                  <a:lnTo>
                    <a:pt x="358" y="415"/>
                  </a:lnTo>
                  <a:lnTo>
                    <a:pt x="334" y="414"/>
                  </a:lnTo>
                  <a:lnTo>
                    <a:pt x="317" y="431"/>
                  </a:lnTo>
                  <a:lnTo>
                    <a:pt x="308" y="404"/>
                  </a:lnTo>
                  <a:lnTo>
                    <a:pt x="293" y="389"/>
                  </a:lnTo>
                  <a:lnTo>
                    <a:pt x="274" y="401"/>
                  </a:lnTo>
                  <a:lnTo>
                    <a:pt x="248" y="400"/>
                  </a:lnTo>
                  <a:lnTo>
                    <a:pt x="234" y="387"/>
                  </a:lnTo>
                  <a:lnTo>
                    <a:pt x="204" y="395"/>
                  </a:lnTo>
                  <a:lnTo>
                    <a:pt x="195" y="418"/>
                  </a:lnTo>
                  <a:lnTo>
                    <a:pt x="171" y="413"/>
                  </a:lnTo>
                  <a:lnTo>
                    <a:pt x="157" y="399"/>
                  </a:lnTo>
                  <a:lnTo>
                    <a:pt x="157" y="383"/>
                  </a:lnTo>
                  <a:lnTo>
                    <a:pt x="145" y="378"/>
                  </a:lnTo>
                  <a:lnTo>
                    <a:pt x="135" y="404"/>
                  </a:lnTo>
                  <a:lnTo>
                    <a:pt x="122" y="409"/>
                  </a:lnTo>
                  <a:lnTo>
                    <a:pt x="109" y="396"/>
                  </a:lnTo>
                  <a:lnTo>
                    <a:pt x="93" y="402"/>
                  </a:lnTo>
                  <a:lnTo>
                    <a:pt x="79" y="388"/>
                  </a:lnTo>
                  <a:lnTo>
                    <a:pt x="56" y="409"/>
                  </a:lnTo>
                  <a:lnTo>
                    <a:pt x="27" y="383"/>
                  </a:lnTo>
                  <a:lnTo>
                    <a:pt x="21" y="359"/>
                  </a:lnTo>
                  <a:lnTo>
                    <a:pt x="29" y="338"/>
                  </a:lnTo>
                  <a:lnTo>
                    <a:pt x="29" y="314"/>
                  </a:lnTo>
                  <a:lnTo>
                    <a:pt x="0" y="293"/>
                  </a:lnTo>
                  <a:lnTo>
                    <a:pt x="17" y="277"/>
                  </a:lnTo>
                  <a:lnTo>
                    <a:pt x="17" y="260"/>
                  </a:lnTo>
                  <a:lnTo>
                    <a:pt x="38" y="251"/>
                  </a:lnTo>
                  <a:lnTo>
                    <a:pt x="56" y="269"/>
                  </a:lnTo>
                  <a:lnTo>
                    <a:pt x="83" y="264"/>
                  </a:lnTo>
                  <a:lnTo>
                    <a:pt x="101" y="229"/>
                  </a:lnTo>
                  <a:lnTo>
                    <a:pt x="89" y="182"/>
                  </a:lnTo>
                  <a:lnTo>
                    <a:pt x="120" y="152"/>
                  </a:lnTo>
                  <a:lnTo>
                    <a:pt x="131" y="123"/>
                  </a:lnTo>
                  <a:lnTo>
                    <a:pt x="113" y="95"/>
                  </a:lnTo>
                  <a:lnTo>
                    <a:pt x="111" y="78"/>
                  </a:lnTo>
                  <a:lnTo>
                    <a:pt x="141" y="48"/>
                  </a:lnTo>
                  <a:lnTo>
                    <a:pt x="151" y="16"/>
                  </a:lnTo>
                  <a:lnTo>
                    <a:pt x="188" y="16"/>
                  </a:lnTo>
                  <a:lnTo>
                    <a:pt x="206" y="0"/>
                  </a:lnTo>
                  <a:lnTo>
                    <a:pt x="225" y="4"/>
                  </a:lnTo>
                  <a:lnTo>
                    <a:pt x="230" y="18"/>
                  </a:lnTo>
                  <a:lnTo>
                    <a:pt x="250" y="29"/>
                  </a:lnTo>
                  <a:lnTo>
                    <a:pt x="276" y="29"/>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0" name="Freeform 90">
              <a:extLst>
                <a:ext uri="{FF2B5EF4-FFF2-40B4-BE49-F238E27FC236}">
                  <a16:creationId xmlns:a16="http://schemas.microsoft.com/office/drawing/2014/main" id="{D579E506-CD6B-4335-886A-A197DF414376}"/>
                </a:ext>
              </a:extLst>
            </p:cNvPr>
            <p:cNvSpPr>
              <a:spLocks/>
            </p:cNvSpPr>
            <p:nvPr/>
          </p:nvSpPr>
          <p:spPr bwMode="auto">
            <a:xfrm>
              <a:off x="287" y="3036"/>
              <a:ext cx="381" cy="431"/>
            </a:xfrm>
            <a:custGeom>
              <a:avLst/>
              <a:gdLst>
                <a:gd name="T0" fmla="*/ 343 w 418"/>
                <a:gd name="T1" fmla="*/ 358 h 473"/>
                <a:gd name="T2" fmla="*/ 308 w 418"/>
                <a:gd name="T3" fmla="*/ 308 h 473"/>
                <a:gd name="T4" fmla="*/ 316 w 418"/>
                <a:gd name="T5" fmla="*/ 263 h 473"/>
                <a:gd name="T6" fmla="*/ 304 w 418"/>
                <a:gd name="T7" fmla="*/ 226 h 473"/>
                <a:gd name="T8" fmla="*/ 325 w 418"/>
                <a:gd name="T9" fmla="*/ 200 h 473"/>
                <a:gd name="T10" fmla="*/ 370 w 418"/>
                <a:gd name="T11" fmla="*/ 213 h 473"/>
                <a:gd name="T12" fmla="*/ 376 w 418"/>
                <a:gd name="T13" fmla="*/ 131 h 473"/>
                <a:gd name="T14" fmla="*/ 418 w 418"/>
                <a:gd name="T15" fmla="*/ 72 h 473"/>
                <a:gd name="T16" fmla="*/ 398 w 418"/>
                <a:gd name="T17" fmla="*/ 27 h 473"/>
                <a:gd name="T18" fmla="*/ 353 w 418"/>
                <a:gd name="T19" fmla="*/ 39 h 473"/>
                <a:gd name="T20" fmla="*/ 325 w 418"/>
                <a:gd name="T21" fmla="*/ 26 h 473"/>
                <a:gd name="T22" fmla="*/ 303 w 418"/>
                <a:gd name="T23" fmla="*/ 10 h 473"/>
                <a:gd name="T24" fmla="*/ 282 w 418"/>
                <a:gd name="T25" fmla="*/ 13 h 473"/>
                <a:gd name="T26" fmla="*/ 225 w 418"/>
                <a:gd name="T27" fmla="*/ 41 h 473"/>
                <a:gd name="T28" fmla="*/ 208 w 418"/>
                <a:gd name="T29" fmla="*/ 60 h 473"/>
                <a:gd name="T30" fmla="*/ 195 w 418"/>
                <a:gd name="T31" fmla="*/ 106 h 473"/>
                <a:gd name="T32" fmla="*/ 147 w 418"/>
                <a:gd name="T33" fmla="*/ 147 h 473"/>
                <a:gd name="T34" fmla="*/ 95 w 418"/>
                <a:gd name="T35" fmla="*/ 91 h 473"/>
                <a:gd name="T36" fmla="*/ 48 w 418"/>
                <a:gd name="T37" fmla="*/ 90 h 473"/>
                <a:gd name="T38" fmla="*/ 0 w 418"/>
                <a:gd name="T39" fmla="*/ 123 h 473"/>
                <a:gd name="T40" fmla="*/ 30 w 418"/>
                <a:gd name="T41" fmla="*/ 143 h 473"/>
                <a:gd name="T42" fmla="*/ 67 w 418"/>
                <a:gd name="T43" fmla="*/ 160 h 473"/>
                <a:gd name="T44" fmla="*/ 40 w 418"/>
                <a:gd name="T45" fmla="*/ 174 h 473"/>
                <a:gd name="T46" fmla="*/ 5 w 418"/>
                <a:gd name="T47" fmla="*/ 187 h 473"/>
                <a:gd name="T48" fmla="*/ 18 w 418"/>
                <a:gd name="T49" fmla="*/ 214 h 473"/>
                <a:gd name="T50" fmla="*/ 78 w 418"/>
                <a:gd name="T51" fmla="*/ 253 h 473"/>
                <a:gd name="T52" fmla="*/ 68 w 418"/>
                <a:gd name="T53" fmla="*/ 278 h 473"/>
                <a:gd name="T54" fmla="*/ 61 w 418"/>
                <a:gd name="T55" fmla="*/ 303 h 473"/>
                <a:gd name="T56" fmla="*/ 90 w 418"/>
                <a:gd name="T57" fmla="*/ 331 h 473"/>
                <a:gd name="T58" fmla="*/ 88 w 418"/>
                <a:gd name="T59" fmla="*/ 357 h 473"/>
                <a:gd name="T60" fmla="*/ 104 w 418"/>
                <a:gd name="T61" fmla="*/ 383 h 473"/>
                <a:gd name="T62" fmla="*/ 130 w 418"/>
                <a:gd name="T63" fmla="*/ 380 h 473"/>
                <a:gd name="T64" fmla="*/ 167 w 418"/>
                <a:gd name="T65" fmla="*/ 389 h 473"/>
                <a:gd name="T66" fmla="*/ 176 w 418"/>
                <a:gd name="T67" fmla="*/ 367 h 473"/>
                <a:gd name="T68" fmla="*/ 198 w 418"/>
                <a:gd name="T69" fmla="*/ 385 h 473"/>
                <a:gd name="T70" fmla="*/ 210 w 418"/>
                <a:gd name="T71" fmla="*/ 415 h 473"/>
                <a:gd name="T72" fmla="*/ 231 w 418"/>
                <a:gd name="T73" fmla="*/ 441 h 473"/>
                <a:gd name="T74" fmla="*/ 245 w 418"/>
                <a:gd name="T75" fmla="*/ 468 h 473"/>
                <a:gd name="T76" fmla="*/ 266 w 418"/>
                <a:gd name="T77" fmla="*/ 467 h 473"/>
                <a:gd name="T78" fmla="*/ 309 w 418"/>
                <a:gd name="T79" fmla="*/ 442 h 473"/>
                <a:gd name="T80" fmla="*/ 365 w 418"/>
                <a:gd name="T81" fmla="*/ 423 h 473"/>
                <a:gd name="T82" fmla="*/ 378 w 418"/>
                <a:gd name="T83" fmla="*/ 377 h 473"/>
                <a:gd name="T84" fmla="*/ 343 w 418"/>
                <a:gd name="T85" fmla="*/ 38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8" h="473">
                  <a:moveTo>
                    <a:pt x="343" y="387"/>
                  </a:moveTo>
                  <a:lnTo>
                    <a:pt x="343" y="358"/>
                  </a:lnTo>
                  <a:lnTo>
                    <a:pt x="314" y="332"/>
                  </a:lnTo>
                  <a:lnTo>
                    <a:pt x="308" y="308"/>
                  </a:lnTo>
                  <a:lnTo>
                    <a:pt x="316" y="287"/>
                  </a:lnTo>
                  <a:lnTo>
                    <a:pt x="316" y="263"/>
                  </a:lnTo>
                  <a:lnTo>
                    <a:pt x="287" y="242"/>
                  </a:lnTo>
                  <a:lnTo>
                    <a:pt x="304" y="226"/>
                  </a:lnTo>
                  <a:lnTo>
                    <a:pt x="304" y="209"/>
                  </a:lnTo>
                  <a:lnTo>
                    <a:pt x="325" y="200"/>
                  </a:lnTo>
                  <a:lnTo>
                    <a:pt x="343" y="218"/>
                  </a:lnTo>
                  <a:lnTo>
                    <a:pt x="370" y="213"/>
                  </a:lnTo>
                  <a:lnTo>
                    <a:pt x="388" y="178"/>
                  </a:lnTo>
                  <a:lnTo>
                    <a:pt x="376" y="131"/>
                  </a:lnTo>
                  <a:lnTo>
                    <a:pt x="407" y="101"/>
                  </a:lnTo>
                  <a:lnTo>
                    <a:pt x="418" y="72"/>
                  </a:lnTo>
                  <a:lnTo>
                    <a:pt x="400" y="44"/>
                  </a:lnTo>
                  <a:lnTo>
                    <a:pt x="398" y="27"/>
                  </a:lnTo>
                  <a:lnTo>
                    <a:pt x="364" y="27"/>
                  </a:lnTo>
                  <a:lnTo>
                    <a:pt x="353" y="39"/>
                  </a:lnTo>
                  <a:lnTo>
                    <a:pt x="334" y="39"/>
                  </a:lnTo>
                  <a:lnTo>
                    <a:pt x="325" y="26"/>
                  </a:lnTo>
                  <a:lnTo>
                    <a:pt x="303" y="26"/>
                  </a:lnTo>
                  <a:lnTo>
                    <a:pt x="303" y="10"/>
                  </a:lnTo>
                  <a:lnTo>
                    <a:pt x="293" y="0"/>
                  </a:lnTo>
                  <a:lnTo>
                    <a:pt x="282" y="13"/>
                  </a:lnTo>
                  <a:lnTo>
                    <a:pt x="273" y="35"/>
                  </a:lnTo>
                  <a:lnTo>
                    <a:pt x="225" y="41"/>
                  </a:lnTo>
                  <a:lnTo>
                    <a:pt x="226" y="62"/>
                  </a:lnTo>
                  <a:lnTo>
                    <a:pt x="208" y="60"/>
                  </a:lnTo>
                  <a:lnTo>
                    <a:pt x="190" y="78"/>
                  </a:lnTo>
                  <a:lnTo>
                    <a:pt x="195" y="106"/>
                  </a:lnTo>
                  <a:lnTo>
                    <a:pt x="176" y="118"/>
                  </a:lnTo>
                  <a:lnTo>
                    <a:pt x="147" y="147"/>
                  </a:lnTo>
                  <a:lnTo>
                    <a:pt x="116" y="113"/>
                  </a:lnTo>
                  <a:lnTo>
                    <a:pt x="95" y="91"/>
                  </a:lnTo>
                  <a:lnTo>
                    <a:pt x="73" y="100"/>
                  </a:lnTo>
                  <a:lnTo>
                    <a:pt x="48" y="90"/>
                  </a:lnTo>
                  <a:lnTo>
                    <a:pt x="19" y="103"/>
                  </a:lnTo>
                  <a:lnTo>
                    <a:pt x="0" y="123"/>
                  </a:lnTo>
                  <a:lnTo>
                    <a:pt x="15" y="129"/>
                  </a:lnTo>
                  <a:lnTo>
                    <a:pt x="30" y="143"/>
                  </a:lnTo>
                  <a:lnTo>
                    <a:pt x="52" y="148"/>
                  </a:lnTo>
                  <a:lnTo>
                    <a:pt x="67" y="160"/>
                  </a:lnTo>
                  <a:lnTo>
                    <a:pt x="62" y="183"/>
                  </a:lnTo>
                  <a:lnTo>
                    <a:pt x="40" y="174"/>
                  </a:lnTo>
                  <a:lnTo>
                    <a:pt x="10" y="170"/>
                  </a:lnTo>
                  <a:lnTo>
                    <a:pt x="5" y="187"/>
                  </a:lnTo>
                  <a:lnTo>
                    <a:pt x="4" y="200"/>
                  </a:lnTo>
                  <a:lnTo>
                    <a:pt x="18" y="214"/>
                  </a:lnTo>
                  <a:lnTo>
                    <a:pt x="33" y="205"/>
                  </a:lnTo>
                  <a:lnTo>
                    <a:pt x="78" y="253"/>
                  </a:lnTo>
                  <a:lnTo>
                    <a:pt x="64" y="258"/>
                  </a:lnTo>
                  <a:lnTo>
                    <a:pt x="68" y="278"/>
                  </a:lnTo>
                  <a:lnTo>
                    <a:pt x="50" y="292"/>
                  </a:lnTo>
                  <a:lnTo>
                    <a:pt x="61" y="303"/>
                  </a:lnTo>
                  <a:lnTo>
                    <a:pt x="75" y="325"/>
                  </a:lnTo>
                  <a:lnTo>
                    <a:pt x="90" y="331"/>
                  </a:lnTo>
                  <a:lnTo>
                    <a:pt x="100" y="345"/>
                  </a:lnTo>
                  <a:lnTo>
                    <a:pt x="88" y="357"/>
                  </a:lnTo>
                  <a:lnTo>
                    <a:pt x="90" y="383"/>
                  </a:lnTo>
                  <a:lnTo>
                    <a:pt x="104" y="383"/>
                  </a:lnTo>
                  <a:lnTo>
                    <a:pt x="113" y="393"/>
                  </a:lnTo>
                  <a:lnTo>
                    <a:pt x="130" y="380"/>
                  </a:lnTo>
                  <a:lnTo>
                    <a:pt x="143" y="389"/>
                  </a:lnTo>
                  <a:lnTo>
                    <a:pt x="167" y="389"/>
                  </a:lnTo>
                  <a:lnTo>
                    <a:pt x="176" y="379"/>
                  </a:lnTo>
                  <a:lnTo>
                    <a:pt x="176" y="367"/>
                  </a:lnTo>
                  <a:lnTo>
                    <a:pt x="191" y="367"/>
                  </a:lnTo>
                  <a:lnTo>
                    <a:pt x="198" y="385"/>
                  </a:lnTo>
                  <a:lnTo>
                    <a:pt x="198" y="402"/>
                  </a:lnTo>
                  <a:lnTo>
                    <a:pt x="210" y="415"/>
                  </a:lnTo>
                  <a:lnTo>
                    <a:pt x="226" y="419"/>
                  </a:lnTo>
                  <a:lnTo>
                    <a:pt x="231" y="441"/>
                  </a:lnTo>
                  <a:lnTo>
                    <a:pt x="235" y="458"/>
                  </a:lnTo>
                  <a:lnTo>
                    <a:pt x="245" y="468"/>
                  </a:lnTo>
                  <a:lnTo>
                    <a:pt x="259" y="473"/>
                  </a:lnTo>
                  <a:lnTo>
                    <a:pt x="266" y="467"/>
                  </a:lnTo>
                  <a:lnTo>
                    <a:pt x="281" y="471"/>
                  </a:lnTo>
                  <a:lnTo>
                    <a:pt x="309" y="442"/>
                  </a:lnTo>
                  <a:lnTo>
                    <a:pt x="339" y="442"/>
                  </a:lnTo>
                  <a:lnTo>
                    <a:pt x="365" y="423"/>
                  </a:lnTo>
                  <a:lnTo>
                    <a:pt x="378" y="396"/>
                  </a:lnTo>
                  <a:lnTo>
                    <a:pt x="378" y="377"/>
                  </a:lnTo>
                  <a:lnTo>
                    <a:pt x="359" y="388"/>
                  </a:lnTo>
                  <a:lnTo>
                    <a:pt x="343" y="387"/>
                  </a:lnTo>
                  <a:close/>
                </a:path>
              </a:pathLst>
            </a:custGeom>
            <a:solidFill>
              <a:schemeClr val="accent6">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91">
              <a:extLst>
                <a:ext uri="{FF2B5EF4-FFF2-40B4-BE49-F238E27FC236}">
                  <a16:creationId xmlns:a16="http://schemas.microsoft.com/office/drawing/2014/main" id="{3D985044-EE22-4EBE-866F-42391125D850}"/>
                </a:ext>
              </a:extLst>
            </p:cNvPr>
            <p:cNvSpPr>
              <a:spLocks/>
            </p:cNvSpPr>
            <p:nvPr/>
          </p:nvSpPr>
          <p:spPr bwMode="auto">
            <a:xfrm>
              <a:off x="672" y="3342"/>
              <a:ext cx="201" cy="359"/>
            </a:xfrm>
            <a:custGeom>
              <a:avLst/>
              <a:gdLst>
                <a:gd name="T0" fmla="*/ 181 w 221"/>
                <a:gd name="T1" fmla="*/ 44 h 394"/>
                <a:gd name="T2" fmla="*/ 172 w 221"/>
                <a:gd name="T3" fmla="*/ 17 h 394"/>
                <a:gd name="T4" fmla="*/ 157 w 221"/>
                <a:gd name="T5" fmla="*/ 2 h 394"/>
                <a:gd name="T6" fmla="*/ 138 w 221"/>
                <a:gd name="T7" fmla="*/ 14 h 394"/>
                <a:gd name="T8" fmla="*/ 112 w 221"/>
                <a:gd name="T9" fmla="*/ 13 h 394"/>
                <a:gd name="T10" fmla="*/ 98 w 221"/>
                <a:gd name="T11" fmla="*/ 0 h 394"/>
                <a:gd name="T12" fmla="*/ 68 w 221"/>
                <a:gd name="T13" fmla="*/ 8 h 394"/>
                <a:gd name="T14" fmla="*/ 59 w 221"/>
                <a:gd name="T15" fmla="*/ 31 h 394"/>
                <a:gd name="T16" fmla="*/ 66 w 221"/>
                <a:gd name="T17" fmla="*/ 57 h 394"/>
                <a:gd name="T18" fmla="*/ 81 w 221"/>
                <a:gd name="T19" fmla="*/ 67 h 394"/>
                <a:gd name="T20" fmla="*/ 73 w 221"/>
                <a:gd name="T21" fmla="*/ 109 h 394"/>
                <a:gd name="T22" fmla="*/ 76 w 221"/>
                <a:gd name="T23" fmla="*/ 134 h 394"/>
                <a:gd name="T24" fmla="*/ 88 w 221"/>
                <a:gd name="T25" fmla="*/ 150 h 394"/>
                <a:gd name="T26" fmla="*/ 117 w 221"/>
                <a:gd name="T27" fmla="*/ 151 h 394"/>
                <a:gd name="T28" fmla="*/ 110 w 221"/>
                <a:gd name="T29" fmla="*/ 183 h 394"/>
                <a:gd name="T30" fmla="*/ 95 w 221"/>
                <a:gd name="T31" fmla="*/ 191 h 394"/>
                <a:gd name="T32" fmla="*/ 86 w 221"/>
                <a:gd name="T33" fmla="*/ 224 h 394"/>
                <a:gd name="T34" fmla="*/ 99 w 221"/>
                <a:gd name="T35" fmla="*/ 237 h 394"/>
                <a:gd name="T36" fmla="*/ 91 w 221"/>
                <a:gd name="T37" fmla="*/ 258 h 394"/>
                <a:gd name="T38" fmla="*/ 64 w 221"/>
                <a:gd name="T39" fmla="*/ 256 h 394"/>
                <a:gd name="T40" fmla="*/ 61 w 221"/>
                <a:gd name="T41" fmla="*/ 273 h 394"/>
                <a:gd name="T42" fmla="*/ 52 w 221"/>
                <a:gd name="T43" fmla="*/ 273 h 394"/>
                <a:gd name="T44" fmla="*/ 49 w 221"/>
                <a:gd name="T45" fmla="*/ 263 h 394"/>
                <a:gd name="T46" fmla="*/ 35 w 221"/>
                <a:gd name="T47" fmla="*/ 256 h 394"/>
                <a:gd name="T48" fmla="*/ 24 w 221"/>
                <a:gd name="T49" fmla="*/ 267 h 394"/>
                <a:gd name="T50" fmla="*/ 34 w 221"/>
                <a:gd name="T51" fmla="*/ 279 h 394"/>
                <a:gd name="T52" fmla="*/ 34 w 221"/>
                <a:gd name="T53" fmla="*/ 295 h 394"/>
                <a:gd name="T54" fmla="*/ 42 w 221"/>
                <a:gd name="T55" fmla="*/ 303 h 394"/>
                <a:gd name="T56" fmla="*/ 42 w 221"/>
                <a:gd name="T57" fmla="*/ 316 h 394"/>
                <a:gd name="T58" fmla="*/ 0 w 221"/>
                <a:gd name="T59" fmla="*/ 345 h 394"/>
                <a:gd name="T60" fmla="*/ 3 w 221"/>
                <a:gd name="T61" fmla="*/ 356 h 394"/>
                <a:gd name="T62" fmla="*/ 21 w 221"/>
                <a:gd name="T63" fmla="*/ 356 h 394"/>
                <a:gd name="T64" fmla="*/ 35 w 221"/>
                <a:gd name="T65" fmla="*/ 366 h 394"/>
                <a:gd name="T66" fmla="*/ 59 w 221"/>
                <a:gd name="T67" fmla="*/ 370 h 394"/>
                <a:gd name="T68" fmla="*/ 68 w 221"/>
                <a:gd name="T69" fmla="*/ 379 h 394"/>
                <a:gd name="T70" fmla="*/ 87 w 221"/>
                <a:gd name="T71" fmla="*/ 384 h 394"/>
                <a:gd name="T72" fmla="*/ 97 w 221"/>
                <a:gd name="T73" fmla="*/ 394 h 394"/>
                <a:gd name="T74" fmla="*/ 125 w 221"/>
                <a:gd name="T75" fmla="*/ 392 h 394"/>
                <a:gd name="T76" fmla="*/ 137 w 221"/>
                <a:gd name="T77" fmla="*/ 392 h 394"/>
                <a:gd name="T78" fmla="*/ 151 w 221"/>
                <a:gd name="T79" fmla="*/ 392 h 394"/>
                <a:gd name="T80" fmla="*/ 169 w 221"/>
                <a:gd name="T81" fmla="*/ 392 h 394"/>
                <a:gd name="T82" fmla="*/ 192 w 221"/>
                <a:gd name="T83" fmla="*/ 389 h 394"/>
                <a:gd name="T84" fmla="*/ 205 w 221"/>
                <a:gd name="T85" fmla="*/ 376 h 394"/>
                <a:gd name="T86" fmla="*/ 188 w 221"/>
                <a:gd name="T87" fmla="*/ 360 h 394"/>
                <a:gd name="T88" fmla="*/ 177 w 221"/>
                <a:gd name="T89" fmla="*/ 337 h 394"/>
                <a:gd name="T90" fmla="*/ 175 w 221"/>
                <a:gd name="T91" fmla="*/ 314 h 394"/>
                <a:gd name="T92" fmla="*/ 194 w 221"/>
                <a:gd name="T93" fmla="*/ 316 h 394"/>
                <a:gd name="T94" fmla="*/ 207 w 221"/>
                <a:gd name="T95" fmla="*/ 331 h 394"/>
                <a:gd name="T96" fmla="*/ 221 w 221"/>
                <a:gd name="T97" fmla="*/ 317 h 394"/>
                <a:gd name="T98" fmla="*/ 221 w 221"/>
                <a:gd name="T99" fmla="*/ 281 h 394"/>
                <a:gd name="T100" fmla="*/ 214 w 221"/>
                <a:gd name="T101" fmla="*/ 237 h 394"/>
                <a:gd name="T102" fmla="*/ 220 w 221"/>
                <a:gd name="T103" fmla="*/ 203 h 394"/>
                <a:gd name="T104" fmla="*/ 205 w 221"/>
                <a:gd name="T105" fmla="*/ 187 h 394"/>
                <a:gd name="T106" fmla="*/ 180 w 221"/>
                <a:gd name="T107" fmla="*/ 164 h 394"/>
                <a:gd name="T108" fmla="*/ 163 w 221"/>
                <a:gd name="T109" fmla="*/ 154 h 394"/>
                <a:gd name="T110" fmla="*/ 180 w 221"/>
                <a:gd name="T111" fmla="*/ 137 h 394"/>
                <a:gd name="T112" fmla="*/ 188 w 221"/>
                <a:gd name="T113" fmla="*/ 103 h 394"/>
                <a:gd name="T114" fmla="*/ 169 w 221"/>
                <a:gd name="T115" fmla="*/ 84 h 394"/>
                <a:gd name="T116" fmla="*/ 160 w 221"/>
                <a:gd name="T117" fmla="*/ 58 h 394"/>
                <a:gd name="T118" fmla="*/ 181 w 221"/>
                <a:gd name="T119" fmla="*/ 4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394">
                  <a:moveTo>
                    <a:pt x="181" y="44"/>
                  </a:moveTo>
                  <a:lnTo>
                    <a:pt x="172" y="17"/>
                  </a:lnTo>
                  <a:lnTo>
                    <a:pt x="157" y="2"/>
                  </a:lnTo>
                  <a:lnTo>
                    <a:pt x="138" y="14"/>
                  </a:lnTo>
                  <a:lnTo>
                    <a:pt x="112" y="13"/>
                  </a:lnTo>
                  <a:lnTo>
                    <a:pt x="98" y="0"/>
                  </a:lnTo>
                  <a:lnTo>
                    <a:pt x="68" y="8"/>
                  </a:lnTo>
                  <a:lnTo>
                    <a:pt x="59" y="31"/>
                  </a:lnTo>
                  <a:lnTo>
                    <a:pt x="66" y="57"/>
                  </a:lnTo>
                  <a:lnTo>
                    <a:pt x="81" y="67"/>
                  </a:lnTo>
                  <a:lnTo>
                    <a:pt x="73" y="109"/>
                  </a:lnTo>
                  <a:lnTo>
                    <a:pt x="76" y="134"/>
                  </a:lnTo>
                  <a:lnTo>
                    <a:pt x="88" y="150"/>
                  </a:lnTo>
                  <a:lnTo>
                    <a:pt x="117" y="151"/>
                  </a:lnTo>
                  <a:lnTo>
                    <a:pt x="110" y="183"/>
                  </a:lnTo>
                  <a:lnTo>
                    <a:pt x="95" y="191"/>
                  </a:lnTo>
                  <a:lnTo>
                    <a:pt x="86" y="224"/>
                  </a:lnTo>
                  <a:lnTo>
                    <a:pt x="99" y="237"/>
                  </a:lnTo>
                  <a:lnTo>
                    <a:pt x="91" y="258"/>
                  </a:lnTo>
                  <a:lnTo>
                    <a:pt x="64" y="256"/>
                  </a:lnTo>
                  <a:lnTo>
                    <a:pt x="61" y="273"/>
                  </a:lnTo>
                  <a:lnTo>
                    <a:pt x="52" y="273"/>
                  </a:lnTo>
                  <a:lnTo>
                    <a:pt x="49" y="263"/>
                  </a:lnTo>
                  <a:lnTo>
                    <a:pt x="35" y="256"/>
                  </a:lnTo>
                  <a:lnTo>
                    <a:pt x="24" y="267"/>
                  </a:lnTo>
                  <a:lnTo>
                    <a:pt x="34" y="279"/>
                  </a:lnTo>
                  <a:lnTo>
                    <a:pt x="34" y="295"/>
                  </a:lnTo>
                  <a:lnTo>
                    <a:pt x="42" y="303"/>
                  </a:lnTo>
                  <a:lnTo>
                    <a:pt x="42" y="316"/>
                  </a:lnTo>
                  <a:lnTo>
                    <a:pt x="0" y="345"/>
                  </a:lnTo>
                  <a:lnTo>
                    <a:pt x="3" y="356"/>
                  </a:lnTo>
                  <a:lnTo>
                    <a:pt x="21" y="356"/>
                  </a:lnTo>
                  <a:lnTo>
                    <a:pt x="35" y="366"/>
                  </a:lnTo>
                  <a:lnTo>
                    <a:pt x="59" y="370"/>
                  </a:lnTo>
                  <a:lnTo>
                    <a:pt x="68" y="379"/>
                  </a:lnTo>
                  <a:lnTo>
                    <a:pt x="87" y="384"/>
                  </a:lnTo>
                  <a:cubicBezTo>
                    <a:pt x="87" y="384"/>
                    <a:pt x="85" y="394"/>
                    <a:pt x="97" y="394"/>
                  </a:cubicBezTo>
                  <a:cubicBezTo>
                    <a:pt x="109" y="394"/>
                    <a:pt x="125" y="392"/>
                    <a:pt x="125" y="392"/>
                  </a:cubicBezTo>
                  <a:lnTo>
                    <a:pt x="137" y="392"/>
                  </a:lnTo>
                  <a:lnTo>
                    <a:pt x="151" y="392"/>
                  </a:lnTo>
                  <a:lnTo>
                    <a:pt x="169" y="392"/>
                  </a:lnTo>
                  <a:lnTo>
                    <a:pt x="192" y="389"/>
                  </a:lnTo>
                  <a:lnTo>
                    <a:pt x="205" y="376"/>
                  </a:lnTo>
                  <a:lnTo>
                    <a:pt x="188" y="360"/>
                  </a:lnTo>
                  <a:lnTo>
                    <a:pt x="177" y="337"/>
                  </a:lnTo>
                  <a:lnTo>
                    <a:pt x="175" y="314"/>
                  </a:lnTo>
                  <a:lnTo>
                    <a:pt x="194" y="316"/>
                  </a:lnTo>
                  <a:lnTo>
                    <a:pt x="207" y="331"/>
                  </a:lnTo>
                  <a:lnTo>
                    <a:pt x="221" y="317"/>
                  </a:lnTo>
                  <a:lnTo>
                    <a:pt x="221" y="281"/>
                  </a:lnTo>
                  <a:lnTo>
                    <a:pt x="214" y="237"/>
                  </a:lnTo>
                  <a:lnTo>
                    <a:pt x="220" y="203"/>
                  </a:lnTo>
                  <a:lnTo>
                    <a:pt x="205" y="187"/>
                  </a:lnTo>
                  <a:lnTo>
                    <a:pt x="180" y="164"/>
                  </a:lnTo>
                  <a:lnTo>
                    <a:pt x="163" y="154"/>
                  </a:lnTo>
                  <a:lnTo>
                    <a:pt x="180" y="137"/>
                  </a:lnTo>
                  <a:lnTo>
                    <a:pt x="188" y="103"/>
                  </a:lnTo>
                  <a:lnTo>
                    <a:pt x="169" y="84"/>
                  </a:lnTo>
                  <a:lnTo>
                    <a:pt x="160" y="58"/>
                  </a:lnTo>
                  <a:lnTo>
                    <a:pt x="181" y="44"/>
                  </a:lnTo>
                  <a:close/>
                </a:path>
              </a:pathLst>
            </a:custGeom>
            <a:solidFill>
              <a:srgbClr val="BCD621"/>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 name="Freeform 92">
              <a:extLst>
                <a:ext uri="{FF2B5EF4-FFF2-40B4-BE49-F238E27FC236}">
                  <a16:creationId xmlns:a16="http://schemas.microsoft.com/office/drawing/2014/main" id="{8C25282A-AC46-4ADF-AB4D-E78BFA4AE02C}"/>
                </a:ext>
              </a:extLst>
            </p:cNvPr>
            <p:cNvSpPr>
              <a:spLocks/>
            </p:cNvSpPr>
            <p:nvPr/>
          </p:nvSpPr>
          <p:spPr bwMode="auto">
            <a:xfrm>
              <a:off x="498" y="2548"/>
              <a:ext cx="184" cy="207"/>
            </a:xfrm>
            <a:custGeom>
              <a:avLst/>
              <a:gdLst>
                <a:gd name="T0" fmla="*/ 28 w 202"/>
                <a:gd name="T1" fmla="*/ 48 h 227"/>
                <a:gd name="T2" fmla="*/ 15 w 202"/>
                <a:gd name="T3" fmla="*/ 48 h 227"/>
                <a:gd name="T4" fmla="*/ 0 w 202"/>
                <a:gd name="T5" fmla="*/ 63 h 227"/>
                <a:gd name="T6" fmla="*/ 7 w 202"/>
                <a:gd name="T7" fmla="*/ 74 h 227"/>
                <a:gd name="T8" fmla="*/ 21 w 202"/>
                <a:gd name="T9" fmla="*/ 79 h 227"/>
                <a:gd name="T10" fmla="*/ 31 w 202"/>
                <a:gd name="T11" fmla="*/ 87 h 227"/>
                <a:gd name="T12" fmla="*/ 31 w 202"/>
                <a:gd name="T13" fmla="*/ 108 h 227"/>
                <a:gd name="T14" fmla="*/ 46 w 202"/>
                <a:gd name="T15" fmla="*/ 112 h 227"/>
                <a:gd name="T16" fmla="*/ 50 w 202"/>
                <a:gd name="T17" fmla="*/ 125 h 227"/>
                <a:gd name="T18" fmla="*/ 63 w 202"/>
                <a:gd name="T19" fmla="*/ 131 h 227"/>
                <a:gd name="T20" fmla="*/ 67 w 202"/>
                <a:gd name="T21" fmla="*/ 160 h 227"/>
                <a:gd name="T22" fmla="*/ 82 w 202"/>
                <a:gd name="T23" fmla="*/ 184 h 227"/>
                <a:gd name="T24" fmla="*/ 86 w 202"/>
                <a:gd name="T25" fmla="*/ 214 h 227"/>
                <a:gd name="T26" fmla="*/ 100 w 202"/>
                <a:gd name="T27" fmla="*/ 216 h 227"/>
                <a:gd name="T28" fmla="*/ 111 w 202"/>
                <a:gd name="T29" fmla="*/ 227 h 227"/>
                <a:gd name="T30" fmla="*/ 127 w 202"/>
                <a:gd name="T31" fmla="*/ 214 h 227"/>
                <a:gd name="T32" fmla="*/ 143 w 202"/>
                <a:gd name="T33" fmla="*/ 214 h 227"/>
                <a:gd name="T34" fmla="*/ 155 w 202"/>
                <a:gd name="T35" fmla="*/ 203 h 227"/>
                <a:gd name="T36" fmla="*/ 148 w 202"/>
                <a:gd name="T37" fmla="*/ 189 h 227"/>
                <a:gd name="T38" fmla="*/ 174 w 202"/>
                <a:gd name="T39" fmla="*/ 174 h 227"/>
                <a:gd name="T40" fmla="*/ 181 w 202"/>
                <a:gd name="T41" fmla="*/ 156 h 227"/>
                <a:gd name="T42" fmla="*/ 202 w 202"/>
                <a:gd name="T43" fmla="*/ 149 h 227"/>
                <a:gd name="T44" fmla="*/ 193 w 202"/>
                <a:gd name="T45" fmla="*/ 120 h 227"/>
                <a:gd name="T46" fmla="*/ 202 w 202"/>
                <a:gd name="T47" fmla="*/ 111 h 227"/>
                <a:gd name="T48" fmla="*/ 179 w 202"/>
                <a:gd name="T49" fmla="*/ 95 h 227"/>
                <a:gd name="T50" fmla="*/ 162 w 202"/>
                <a:gd name="T51" fmla="*/ 62 h 227"/>
                <a:gd name="T52" fmla="*/ 153 w 202"/>
                <a:gd name="T53" fmla="*/ 17 h 227"/>
                <a:gd name="T54" fmla="*/ 124 w 202"/>
                <a:gd name="T55" fmla="*/ 6 h 227"/>
                <a:gd name="T56" fmla="*/ 103 w 202"/>
                <a:gd name="T57" fmla="*/ 6 h 227"/>
                <a:gd name="T58" fmla="*/ 84 w 202"/>
                <a:gd name="T59" fmla="*/ 0 h 227"/>
                <a:gd name="T60" fmla="*/ 76 w 202"/>
                <a:gd name="T61" fmla="*/ 7 h 227"/>
                <a:gd name="T62" fmla="*/ 72 w 202"/>
                <a:gd name="T63" fmla="*/ 24 h 227"/>
                <a:gd name="T64" fmla="*/ 65 w 202"/>
                <a:gd name="T65" fmla="*/ 31 h 227"/>
                <a:gd name="T66" fmla="*/ 54 w 202"/>
                <a:gd name="T67" fmla="*/ 20 h 227"/>
                <a:gd name="T68" fmla="*/ 40 w 202"/>
                <a:gd name="T69" fmla="*/ 20 h 227"/>
                <a:gd name="T70" fmla="*/ 28 w 202"/>
                <a:gd name="T71" fmla="*/ 25 h 227"/>
                <a:gd name="T72" fmla="*/ 31 w 202"/>
                <a:gd name="T73" fmla="*/ 37 h 227"/>
                <a:gd name="T74" fmla="*/ 28 w 202"/>
                <a:gd name="T75" fmla="*/ 4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2" h="227">
                  <a:moveTo>
                    <a:pt x="28" y="48"/>
                  </a:moveTo>
                  <a:lnTo>
                    <a:pt x="15" y="48"/>
                  </a:lnTo>
                  <a:lnTo>
                    <a:pt x="0" y="63"/>
                  </a:lnTo>
                  <a:lnTo>
                    <a:pt x="7" y="74"/>
                  </a:lnTo>
                  <a:lnTo>
                    <a:pt x="21" y="79"/>
                  </a:lnTo>
                  <a:lnTo>
                    <a:pt x="31" y="87"/>
                  </a:lnTo>
                  <a:lnTo>
                    <a:pt x="31" y="108"/>
                  </a:lnTo>
                  <a:lnTo>
                    <a:pt x="46" y="112"/>
                  </a:lnTo>
                  <a:lnTo>
                    <a:pt x="50" y="125"/>
                  </a:lnTo>
                  <a:lnTo>
                    <a:pt x="63" y="131"/>
                  </a:lnTo>
                  <a:lnTo>
                    <a:pt x="67" y="160"/>
                  </a:lnTo>
                  <a:lnTo>
                    <a:pt x="82" y="184"/>
                  </a:lnTo>
                  <a:lnTo>
                    <a:pt x="86" y="214"/>
                  </a:lnTo>
                  <a:lnTo>
                    <a:pt x="100" y="216"/>
                  </a:lnTo>
                  <a:lnTo>
                    <a:pt x="111" y="227"/>
                  </a:lnTo>
                  <a:lnTo>
                    <a:pt x="127" y="214"/>
                  </a:lnTo>
                  <a:lnTo>
                    <a:pt x="143" y="214"/>
                  </a:lnTo>
                  <a:lnTo>
                    <a:pt x="155" y="203"/>
                  </a:lnTo>
                  <a:lnTo>
                    <a:pt x="148" y="189"/>
                  </a:lnTo>
                  <a:lnTo>
                    <a:pt x="174" y="174"/>
                  </a:lnTo>
                  <a:lnTo>
                    <a:pt x="181" y="156"/>
                  </a:lnTo>
                  <a:lnTo>
                    <a:pt x="202" y="149"/>
                  </a:lnTo>
                  <a:lnTo>
                    <a:pt x="193" y="120"/>
                  </a:lnTo>
                  <a:lnTo>
                    <a:pt x="202" y="111"/>
                  </a:lnTo>
                  <a:lnTo>
                    <a:pt x="179" y="95"/>
                  </a:lnTo>
                  <a:lnTo>
                    <a:pt x="162" y="62"/>
                  </a:lnTo>
                  <a:lnTo>
                    <a:pt x="153" y="17"/>
                  </a:lnTo>
                  <a:lnTo>
                    <a:pt x="124" y="6"/>
                  </a:lnTo>
                  <a:lnTo>
                    <a:pt x="103" y="6"/>
                  </a:lnTo>
                  <a:lnTo>
                    <a:pt x="84" y="0"/>
                  </a:lnTo>
                  <a:lnTo>
                    <a:pt x="76" y="7"/>
                  </a:lnTo>
                  <a:lnTo>
                    <a:pt x="72" y="24"/>
                  </a:lnTo>
                  <a:lnTo>
                    <a:pt x="65" y="31"/>
                  </a:lnTo>
                  <a:lnTo>
                    <a:pt x="54" y="20"/>
                  </a:lnTo>
                  <a:lnTo>
                    <a:pt x="40" y="20"/>
                  </a:lnTo>
                  <a:lnTo>
                    <a:pt x="28" y="25"/>
                  </a:lnTo>
                  <a:lnTo>
                    <a:pt x="31" y="37"/>
                  </a:lnTo>
                  <a:lnTo>
                    <a:pt x="28" y="48"/>
                  </a:lnTo>
                  <a:close/>
                </a:path>
              </a:pathLst>
            </a:custGeom>
            <a:solidFill>
              <a:schemeClr val="accent1">
                <a:lumMod val="60000"/>
                <a:lumOff val="4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 name="Freeform 93">
              <a:extLst>
                <a:ext uri="{FF2B5EF4-FFF2-40B4-BE49-F238E27FC236}">
                  <a16:creationId xmlns:a16="http://schemas.microsoft.com/office/drawing/2014/main" id="{E287ECAF-E98C-4A8D-A28A-2A160F3D5A37}"/>
                </a:ext>
              </a:extLst>
            </p:cNvPr>
            <p:cNvSpPr>
              <a:spLocks/>
            </p:cNvSpPr>
            <p:nvPr/>
          </p:nvSpPr>
          <p:spPr bwMode="auto">
            <a:xfrm>
              <a:off x="599" y="2684"/>
              <a:ext cx="208" cy="195"/>
            </a:xfrm>
            <a:custGeom>
              <a:avLst/>
              <a:gdLst>
                <a:gd name="T0" fmla="*/ 180 w 228"/>
                <a:gd name="T1" fmla="*/ 0 h 215"/>
                <a:gd name="T2" fmla="*/ 161 w 228"/>
                <a:gd name="T3" fmla="*/ 1 h 215"/>
                <a:gd name="T4" fmla="*/ 155 w 228"/>
                <a:gd name="T5" fmla="*/ 13 h 215"/>
                <a:gd name="T6" fmla="*/ 135 w 228"/>
                <a:gd name="T7" fmla="*/ 13 h 215"/>
                <a:gd name="T8" fmla="*/ 128 w 228"/>
                <a:gd name="T9" fmla="*/ 28 h 215"/>
                <a:gd name="T10" fmla="*/ 113 w 228"/>
                <a:gd name="T11" fmla="*/ 28 h 215"/>
                <a:gd name="T12" fmla="*/ 100 w 228"/>
                <a:gd name="T13" fmla="*/ 9 h 215"/>
                <a:gd name="T14" fmla="*/ 91 w 228"/>
                <a:gd name="T15" fmla="*/ 0 h 215"/>
                <a:gd name="T16" fmla="*/ 70 w 228"/>
                <a:gd name="T17" fmla="*/ 7 h 215"/>
                <a:gd name="T18" fmla="*/ 63 w 228"/>
                <a:gd name="T19" fmla="*/ 25 h 215"/>
                <a:gd name="T20" fmla="*/ 37 w 228"/>
                <a:gd name="T21" fmla="*/ 40 h 215"/>
                <a:gd name="T22" fmla="*/ 44 w 228"/>
                <a:gd name="T23" fmla="*/ 54 h 215"/>
                <a:gd name="T24" fmla="*/ 32 w 228"/>
                <a:gd name="T25" fmla="*/ 65 h 215"/>
                <a:gd name="T26" fmla="*/ 16 w 228"/>
                <a:gd name="T27" fmla="*/ 65 h 215"/>
                <a:gd name="T28" fmla="*/ 0 w 228"/>
                <a:gd name="T29" fmla="*/ 78 h 215"/>
                <a:gd name="T30" fmla="*/ 0 w 228"/>
                <a:gd name="T31" fmla="*/ 100 h 215"/>
                <a:gd name="T32" fmla="*/ 17 w 228"/>
                <a:gd name="T33" fmla="*/ 103 h 215"/>
                <a:gd name="T34" fmla="*/ 35 w 228"/>
                <a:gd name="T35" fmla="*/ 114 h 215"/>
                <a:gd name="T36" fmla="*/ 58 w 228"/>
                <a:gd name="T37" fmla="*/ 118 h 215"/>
                <a:gd name="T38" fmla="*/ 68 w 228"/>
                <a:gd name="T39" fmla="*/ 138 h 215"/>
                <a:gd name="T40" fmla="*/ 91 w 228"/>
                <a:gd name="T41" fmla="*/ 146 h 215"/>
                <a:gd name="T42" fmla="*/ 86 w 228"/>
                <a:gd name="T43" fmla="*/ 169 h 215"/>
                <a:gd name="T44" fmla="*/ 102 w 228"/>
                <a:gd name="T45" fmla="*/ 185 h 215"/>
                <a:gd name="T46" fmla="*/ 122 w 228"/>
                <a:gd name="T47" fmla="*/ 187 h 215"/>
                <a:gd name="T48" fmla="*/ 143 w 228"/>
                <a:gd name="T49" fmla="*/ 215 h 215"/>
                <a:gd name="T50" fmla="*/ 158 w 228"/>
                <a:gd name="T51" fmla="*/ 202 h 215"/>
                <a:gd name="T52" fmla="*/ 172 w 228"/>
                <a:gd name="T53" fmla="*/ 202 h 215"/>
                <a:gd name="T54" fmla="*/ 176 w 228"/>
                <a:gd name="T55" fmla="*/ 181 h 215"/>
                <a:gd name="T56" fmla="*/ 162 w 228"/>
                <a:gd name="T57" fmla="*/ 167 h 215"/>
                <a:gd name="T58" fmla="*/ 165 w 228"/>
                <a:gd name="T59" fmla="*/ 148 h 215"/>
                <a:gd name="T60" fmla="*/ 158 w 228"/>
                <a:gd name="T61" fmla="*/ 138 h 215"/>
                <a:gd name="T62" fmla="*/ 162 w 228"/>
                <a:gd name="T63" fmla="*/ 124 h 215"/>
                <a:gd name="T64" fmla="*/ 180 w 228"/>
                <a:gd name="T65" fmla="*/ 118 h 215"/>
                <a:gd name="T66" fmla="*/ 201 w 228"/>
                <a:gd name="T67" fmla="*/ 97 h 215"/>
                <a:gd name="T68" fmla="*/ 228 w 228"/>
                <a:gd name="T69" fmla="*/ 78 h 215"/>
                <a:gd name="T70" fmla="*/ 223 w 228"/>
                <a:gd name="T71" fmla="*/ 43 h 215"/>
                <a:gd name="T72" fmla="*/ 205 w 228"/>
                <a:gd name="T73" fmla="*/ 26 h 215"/>
                <a:gd name="T74" fmla="*/ 189 w 228"/>
                <a:gd name="T75" fmla="*/ 37 h 215"/>
                <a:gd name="T76" fmla="*/ 180 w 228"/>
                <a:gd name="T77" fmla="*/ 23 h 215"/>
                <a:gd name="T78" fmla="*/ 187 w 228"/>
                <a:gd name="T79" fmla="*/ 10 h 215"/>
                <a:gd name="T80" fmla="*/ 180 w 228"/>
                <a:gd name="T8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 h="215">
                  <a:moveTo>
                    <a:pt x="180" y="0"/>
                  </a:moveTo>
                  <a:lnTo>
                    <a:pt x="161" y="1"/>
                  </a:lnTo>
                  <a:lnTo>
                    <a:pt x="155" y="13"/>
                  </a:lnTo>
                  <a:lnTo>
                    <a:pt x="135" y="13"/>
                  </a:lnTo>
                  <a:lnTo>
                    <a:pt x="128" y="28"/>
                  </a:lnTo>
                  <a:lnTo>
                    <a:pt x="113" y="28"/>
                  </a:lnTo>
                  <a:lnTo>
                    <a:pt x="100" y="9"/>
                  </a:lnTo>
                  <a:lnTo>
                    <a:pt x="91" y="0"/>
                  </a:lnTo>
                  <a:lnTo>
                    <a:pt x="70" y="7"/>
                  </a:lnTo>
                  <a:lnTo>
                    <a:pt x="63" y="25"/>
                  </a:lnTo>
                  <a:lnTo>
                    <a:pt x="37" y="40"/>
                  </a:lnTo>
                  <a:lnTo>
                    <a:pt x="44" y="54"/>
                  </a:lnTo>
                  <a:lnTo>
                    <a:pt x="32" y="65"/>
                  </a:lnTo>
                  <a:lnTo>
                    <a:pt x="16" y="65"/>
                  </a:lnTo>
                  <a:lnTo>
                    <a:pt x="0" y="78"/>
                  </a:lnTo>
                  <a:lnTo>
                    <a:pt x="0" y="100"/>
                  </a:lnTo>
                  <a:lnTo>
                    <a:pt x="17" y="103"/>
                  </a:lnTo>
                  <a:lnTo>
                    <a:pt x="35" y="114"/>
                  </a:lnTo>
                  <a:lnTo>
                    <a:pt x="58" y="118"/>
                  </a:lnTo>
                  <a:lnTo>
                    <a:pt x="68" y="138"/>
                  </a:lnTo>
                  <a:lnTo>
                    <a:pt x="91" y="146"/>
                  </a:lnTo>
                  <a:lnTo>
                    <a:pt x="86" y="169"/>
                  </a:lnTo>
                  <a:lnTo>
                    <a:pt x="102" y="185"/>
                  </a:lnTo>
                  <a:lnTo>
                    <a:pt x="122" y="187"/>
                  </a:lnTo>
                  <a:lnTo>
                    <a:pt x="143" y="215"/>
                  </a:lnTo>
                  <a:lnTo>
                    <a:pt x="158" y="202"/>
                  </a:lnTo>
                  <a:lnTo>
                    <a:pt x="172" y="202"/>
                  </a:lnTo>
                  <a:lnTo>
                    <a:pt x="176" y="181"/>
                  </a:lnTo>
                  <a:lnTo>
                    <a:pt x="162" y="167"/>
                  </a:lnTo>
                  <a:lnTo>
                    <a:pt x="165" y="148"/>
                  </a:lnTo>
                  <a:lnTo>
                    <a:pt x="158" y="138"/>
                  </a:lnTo>
                  <a:lnTo>
                    <a:pt x="162" y="124"/>
                  </a:lnTo>
                  <a:lnTo>
                    <a:pt x="180" y="118"/>
                  </a:lnTo>
                  <a:lnTo>
                    <a:pt x="201" y="97"/>
                  </a:lnTo>
                  <a:lnTo>
                    <a:pt x="228" y="78"/>
                  </a:lnTo>
                  <a:lnTo>
                    <a:pt x="223" y="43"/>
                  </a:lnTo>
                  <a:lnTo>
                    <a:pt x="205" y="26"/>
                  </a:lnTo>
                  <a:lnTo>
                    <a:pt x="189" y="37"/>
                  </a:lnTo>
                  <a:lnTo>
                    <a:pt x="180" y="23"/>
                  </a:lnTo>
                  <a:lnTo>
                    <a:pt x="187" y="10"/>
                  </a:lnTo>
                  <a:lnTo>
                    <a:pt x="180" y="0"/>
                  </a:lnTo>
                  <a:close/>
                </a:path>
              </a:pathLst>
            </a:custGeom>
            <a:solidFill>
              <a:schemeClr val="accent5">
                <a:lumMod val="75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4" name="Freeform 94">
              <a:extLst>
                <a:ext uri="{FF2B5EF4-FFF2-40B4-BE49-F238E27FC236}">
                  <a16:creationId xmlns:a16="http://schemas.microsoft.com/office/drawing/2014/main" id="{D3C40120-7BFD-4CD4-83D3-66CB3888C023}"/>
                </a:ext>
              </a:extLst>
            </p:cNvPr>
            <p:cNvSpPr>
              <a:spLocks/>
            </p:cNvSpPr>
            <p:nvPr/>
          </p:nvSpPr>
          <p:spPr bwMode="auto">
            <a:xfrm>
              <a:off x="638" y="2527"/>
              <a:ext cx="164" cy="182"/>
            </a:xfrm>
            <a:custGeom>
              <a:avLst/>
              <a:gdLst>
                <a:gd name="T0" fmla="*/ 177 w 181"/>
                <a:gd name="T1" fmla="*/ 108 h 200"/>
                <a:gd name="T2" fmla="*/ 166 w 181"/>
                <a:gd name="T3" fmla="*/ 125 h 200"/>
                <a:gd name="T4" fmla="*/ 166 w 181"/>
                <a:gd name="T5" fmla="*/ 141 h 200"/>
                <a:gd name="T6" fmla="*/ 153 w 181"/>
                <a:gd name="T7" fmla="*/ 151 h 200"/>
                <a:gd name="T8" fmla="*/ 138 w 181"/>
                <a:gd name="T9" fmla="*/ 172 h 200"/>
                <a:gd name="T10" fmla="*/ 119 w 181"/>
                <a:gd name="T11" fmla="*/ 173 h 200"/>
                <a:gd name="T12" fmla="*/ 113 w 181"/>
                <a:gd name="T13" fmla="*/ 185 h 200"/>
                <a:gd name="T14" fmla="*/ 93 w 181"/>
                <a:gd name="T15" fmla="*/ 185 h 200"/>
                <a:gd name="T16" fmla="*/ 86 w 181"/>
                <a:gd name="T17" fmla="*/ 200 h 200"/>
                <a:gd name="T18" fmla="*/ 71 w 181"/>
                <a:gd name="T19" fmla="*/ 200 h 200"/>
                <a:gd name="T20" fmla="*/ 58 w 181"/>
                <a:gd name="T21" fmla="*/ 181 h 200"/>
                <a:gd name="T22" fmla="*/ 49 w 181"/>
                <a:gd name="T23" fmla="*/ 172 h 200"/>
                <a:gd name="T24" fmla="*/ 40 w 181"/>
                <a:gd name="T25" fmla="*/ 143 h 200"/>
                <a:gd name="T26" fmla="*/ 49 w 181"/>
                <a:gd name="T27" fmla="*/ 131 h 200"/>
                <a:gd name="T28" fmla="*/ 26 w 181"/>
                <a:gd name="T29" fmla="*/ 118 h 200"/>
                <a:gd name="T30" fmla="*/ 9 w 181"/>
                <a:gd name="T31" fmla="*/ 85 h 200"/>
                <a:gd name="T32" fmla="*/ 0 w 181"/>
                <a:gd name="T33" fmla="*/ 40 h 200"/>
                <a:gd name="T34" fmla="*/ 18 w 181"/>
                <a:gd name="T35" fmla="*/ 15 h 200"/>
                <a:gd name="T36" fmla="*/ 30 w 181"/>
                <a:gd name="T37" fmla="*/ 20 h 200"/>
                <a:gd name="T38" fmla="*/ 41 w 181"/>
                <a:gd name="T39" fmla="*/ 9 h 200"/>
                <a:gd name="T40" fmla="*/ 63 w 181"/>
                <a:gd name="T41" fmla="*/ 3 h 200"/>
                <a:gd name="T42" fmla="*/ 76 w 181"/>
                <a:gd name="T43" fmla="*/ 10 h 200"/>
                <a:gd name="T44" fmla="*/ 91 w 181"/>
                <a:gd name="T45" fmla="*/ 25 h 200"/>
                <a:gd name="T46" fmla="*/ 108 w 181"/>
                <a:gd name="T47" fmla="*/ 22 h 200"/>
                <a:gd name="T48" fmla="*/ 108 w 181"/>
                <a:gd name="T49" fmla="*/ 7 h 200"/>
                <a:gd name="T50" fmla="*/ 115 w 181"/>
                <a:gd name="T51" fmla="*/ 0 h 200"/>
                <a:gd name="T52" fmla="*/ 134 w 181"/>
                <a:gd name="T53" fmla="*/ 13 h 200"/>
                <a:gd name="T54" fmla="*/ 153 w 181"/>
                <a:gd name="T55" fmla="*/ 0 h 200"/>
                <a:gd name="T56" fmla="*/ 165 w 181"/>
                <a:gd name="T57" fmla="*/ 18 h 200"/>
                <a:gd name="T58" fmla="*/ 181 w 181"/>
                <a:gd name="T59" fmla="*/ 22 h 200"/>
                <a:gd name="T60" fmla="*/ 181 w 181"/>
                <a:gd name="T61" fmla="*/ 36 h 200"/>
                <a:gd name="T62" fmla="*/ 176 w 181"/>
                <a:gd name="T63" fmla="*/ 52 h 200"/>
                <a:gd name="T64" fmla="*/ 181 w 181"/>
                <a:gd name="T65" fmla="*/ 68 h 200"/>
                <a:gd name="T66" fmla="*/ 174 w 181"/>
                <a:gd name="T67" fmla="*/ 90 h 200"/>
                <a:gd name="T68" fmla="*/ 177 w 181"/>
                <a:gd name="T69" fmla="*/ 10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200">
                  <a:moveTo>
                    <a:pt x="177" y="108"/>
                  </a:moveTo>
                  <a:lnTo>
                    <a:pt x="166" y="125"/>
                  </a:lnTo>
                  <a:lnTo>
                    <a:pt x="166" y="141"/>
                  </a:lnTo>
                  <a:lnTo>
                    <a:pt x="153" y="151"/>
                  </a:lnTo>
                  <a:lnTo>
                    <a:pt x="138" y="172"/>
                  </a:lnTo>
                  <a:lnTo>
                    <a:pt x="119" y="173"/>
                  </a:lnTo>
                  <a:lnTo>
                    <a:pt x="113" y="185"/>
                  </a:lnTo>
                  <a:cubicBezTo>
                    <a:pt x="113" y="185"/>
                    <a:pt x="93" y="181"/>
                    <a:pt x="93" y="185"/>
                  </a:cubicBezTo>
                  <a:cubicBezTo>
                    <a:pt x="93" y="189"/>
                    <a:pt x="86" y="200"/>
                    <a:pt x="86" y="200"/>
                  </a:cubicBezTo>
                  <a:lnTo>
                    <a:pt x="71" y="200"/>
                  </a:lnTo>
                  <a:lnTo>
                    <a:pt x="58" y="181"/>
                  </a:lnTo>
                  <a:lnTo>
                    <a:pt x="49" y="172"/>
                  </a:lnTo>
                  <a:lnTo>
                    <a:pt x="40" y="143"/>
                  </a:lnTo>
                  <a:lnTo>
                    <a:pt x="49" y="131"/>
                  </a:lnTo>
                  <a:lnTo>
                    <a:pt x="26" y="118"/>
                  </a:lnTo>
                  <a:lnTo>
                    <a:pt x="9" y="85"/>
                  </a:lnTo>
                  <a:lnTo>
                    <a:pt x="0" y="40"/>
                  </a:lnTo>
                  <a:lnTo>
                    <a:pt x="18" y="15"/>
                  </a:lnTo>
                  <a:lnTo>
                    <a:pt x="30" y="20"/>
                  </a:lnTo>
                  <a:lnTo>
                    <a:pt x="41" y="9"/>
                  </a:lnTo>
                  <a:lnTo>
                    <a:pt x="63" y="3"/>
                  </a:lnTo>
                  <a:lnTo>
                    <a:pt x="76" y="10"/>
                  </a:lnTo>
                  <a:lnTo>
                    <a:pt x="91" y="25"/>
                  </a:lnTo>
                  <a:lnTo>
                    <a:pt x="108" y="22"/>
                  </a:lnTo>
                  <a:lnTo>
                    <a:pt x="108" y="7"/>
                  </a:lnTo>
                  <a:lnTo>
                    <a:pt x="115" y="0"/>
                  </a:lnTo>
                  <a:lnTo>
                    <a:pt x="134" y="13"/>
                  </a:lnTo>
                  <a:lnTo>
                    <a:pt x="153" y="0"/>
                  </a:lnTo>
                  <a:lnTo>
                    <a:pt x="165" y="18"/>
                  </a:lnTo>
                  <a:lnTo>
                    <a:pt x="181" y="22"/>
                  </a:lnTo>
                  <a:lnTo>
                    <a:pt x="181" y="36"/>
                  </a:lnTo>
                  <a:lnTo>
                    <a:pt x="176" y="52"/>
                  </a:lnTo>
                  <a:lnTo>
                    <a:pt x="181" y="68"/>
                  </a:lnTo>
                  <a:lnTo>
                    <a:pt x="174" y="90"/>
                  </a:lnTo>
                  <a:lnTo>
                    <a:pt x="177" y="108"/>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5" name="Freeform 95">
              <a:extLst>
                <a:ext uri="{FF2B5EF4-FFF2-40B4-BE49-F238E27FC236}">
                  <a16:creationId xmlns:a16="http://schemas.microsoft.com/office/drawing/2014/main" id="{6763D9E4-FBC9-4BFF-9BDA-49E2A9F1A41B}"/>
                </a:ext>
              </a:extLst>
            </p:cNvPr>
            <p:cNvSpPr>
              <a:spLocks/>
            </p:cNvSpPr>
            <p:nvPr/>
          </p:nvSpPr>
          <p:spPr bwMode="auto">
            <a:xfrm>
              <a:off x="763" y="2603"/>
              <a:ext cx="257" cy="196"/>
            </a:xfrm>
            <a:custGeom>
              <a:avLst/>
              <a:gdLst>
                <a:gd name="T0" fmla="*/ 48 w 282"/>
                <a:gd name="T1" fmla="*/ 166 h 215"/>
                <a:gd name="T2" fmla="*/ 43 w 282"/>
                <a:gd name="T3" fmla="*/ 131 h 215"/>
                <a:gd name="T4" fmla="*/ 25 w 282"/>
                <a:gd name="T5" fmla="*/ 114 h 215"/>
                <a:gd name="T6" fmla="*/ 9 w 282"/>
                <a:gd name="T7" fmla="*/ 125 h 215"/>
                <a:gd name="T8" fmla="*/ 0 w 282"/>
                <a:gd name="T9" fmla="*/ 111 h 215"/>
                <a:gd name="T10" fmla="*/ 7 w 282"/>
                <a:gd name="T11" fmla="*/ 98 h 215"/>
                <a:gd name="T12" fmla="*/ 0 w 282"/>
                <a:gd name="T13" fmla="*/ 88 h 215"/>
                <a:gd name="T14" fmla="*/ 15 w 282"/>
                <a:gd name="T15" fmla="*/ 67 h 215"/>
                <a:gd name="T16" fmla="*/ 28 w 282"/>
                <a:gd name="T17" fmla="*/ 57 h 215"/>
                <a:gd name="T18" fmla="*/ 28 w 282"/>
                <a:gd name="T19" fmla="*/ 41 h 215"/>
                <a:gd name="T20" fmla="*/ 39 w 282"/>
                <a:gd name="T21" fmla="*/ 24 h 215"/>
                <a:gd name="T22" fmla="*/ 58 w 282"/>
                <a:gd name="T23" fmla="*/ 21 h 215"/>
                <a:gd name="T24" fmla="*/ 61 w 282"/>
                <a:gd name="T25" fmla="*/ 7 h 215"/>
                <a:gd name="T26" fmla="*/ 77 w 282"/>
                <a:gd name="T27" fmla="*/ 3 h 215"/>
                <a:gd name="T28" fmla="*/ 83 w 282"/>
                <a:gd name="T29" fmla="*/ 8 h 215"/>
                <a:gd name="T30" fmla="*/ 106 w 282"/>
                <a:gd name="T31" fmla="*/ 8 h 215"/>
                <a:gd name="T32" fmla="*/ 114 w 282"/>
                <a:gd name="T33" fmla="*/ 0 h 215"/>
                <a:gd name="T34" fmla="*/ 134 w 282"/>
                <a:gd name="T35" fmla="*/ 4 h 215"/>
                <a:gd name="T36" fmla="*/ 146 w 282"/>
                <a:gd name="T37" fmla="*/ 8 h 215"/>
                <a:gd name="T38" fmla="*/ 159 w 282"/>
                <a:gd name="T39" fmla="*/ 5 h 215"/>
                <a:gd name="T40" fmla="*/ 165 w 282"/>
                <a:gd name="T41" fmla="*/ 0 h 215"/>
                <a:gd name="T42" fmla="*/ 180 w 282"/>
                <a:gd name="T43" fmla="*/ 1 h 215"/>
                <a:gd name="T44" fmla="*/ 196 w 282"/>
                <a:gd name="T45" fmla="*/ 1 h 215"/>
                <a:gd name="T46" fmla="*/ 208 w 282"/>
                <a:gd name="T47" fmla="*/ 11 h 215"/>
                <a:gd name="T48" fmla="*/ 203 w 282"/>
                <a:gd name="T49" fmla="*/ 26 h 215"/>
                <a:gd name="T50" fmla="*/ 223 w 282"/>
                <a:gd name="T51" fmla="*/ 33 h 215"/>
                <a:gd name="T52" fmla="*/ 226 w 282"/>
                <a:gd name="T53" fmla="*/ 50 h 215"/>
                <a:gd name="T54" fmla="*/ 240 w 282"/>
                <a:gd name="T55" fmla="*/ 54 h 215"/>
                <a:gd name="T56" fmla="*/ 257 w 282"/>
                <a:gd name="T57" fmla="*/ 81 h 215"/>
                <a:gd name="T58" fmla="*/ 257 w 282"/>
                <a:gd name="T59" fmla="*/ 105 h 215"/>
                <a:gd name="T60" fmla="*/ 269 w 282"/>
                <a:gd name="T61" fmla="*/ 114 h 215"/>
                <a:gd name="T62" fmla="*/ 278 w 282"/>
                <a:gd name="T63" fmla="*/ 122 h 215"/>
                <a:gd name="T64" fmla="*/ 278 w 282"/>
                <a:gd name="T65" fmla="*/ 135 h 215"/>
                <a:gd name="T66" fmla="*/ 282 w 282"/>
                <a:gd name="T67" fmla="*/ 147 h 215"/>
                <a:gd name="T68" fmla="*/ 270 w 282"/>
                <a:gd name="T69" fmla="*/ 159 h 215"/>
                <a:gd name="T70" fmla="*/ 254 w 282"/>
                <a:gd name="T71" fmla="*/ 163 h 215"/>
                <a:gd name="T72" fmla="*/ 246 w 282"/>
                <a:gd name="T73" fmla="*/ 171 h 215"/>
                <a:gd name="T74" fmla="*/ 234 w 282"/>
                <a:gd name="T75" fmla="*/ 183 h 215"/>
                <a:gd name="T76" fmla="*/ 219 w 282"/>
                <a:gd name="T77" fmla="*/ 183 h 215"/>
                <a:gd name="T78" fmla="*/ 219 w 282"/>
                <a:gd name="T79" fmla="*/ 194 h 215"/>
                <a:gd name="T80" fmla="*/ 207 w 282"/>
                <a:gd name="T81" fmla="*/ 205 h 215"/>
                <a:gd name="T82" fmla="*/ 192 w 282"/>
                <a:gd name="T83" fmla="*/ 215 h 215"/>
                <a:gd name="T84" fmla="*/ 180 w 282"/>
                <a:gd name="T85" fmla="*/ 209 h 215"/>
                <a:gd name="T86" fmla="*/ 165 w 282"/>
                <a:gd name="T87" fmla="*/ 194 h 215"/>
                <a:gd name="T88" fmla="*/ 153 w 282"/>
                <a:gd name="T89" fmla="*/ 194 h 215"/>
                <a:gd name="T90" fmla="*/ 138 w 282"/>
                <a:gd name="T91" fmla="*/ 180 h 215"/>
                <a:gd name="T92" fmla="*/ 123 w 282"/>
                <a:gd name="T93" fmla="*/ 196 h 215"/>
                <a:gd name="T94" fmla="*/ 99 w 282"/>
                <a:gd name="T95" fmla="*/ 193 h 215"/>
                <a:gd name="T96" fmla="*/ 91 w 282"/>
                <a:gd name="T97" fmla="*/ 172 h 215"/>
                <a:gd name="T98" fmla="*/ 67 w 282"/>
                <a:gd name="T99" fmla="*/ 165 h 215"/>
                <a:gd name="T100" fmla="*/ 48 w 282"/>
                <a:gd name="T101" fmla="*/ 16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2" h="215">
                  <a:moveTo>
                    <a:pt x="48" y="166"/>
                  </a:moveTo>
                  <a:lnTo>
                    <a:pt x="43" y="131"/>
                  </a:lnTo>
                  <a:lnTo>
                    <a:pt x="25" y="114"/>
                  </a:lnTo>
                  <a:lnTo>
                    <a:pt x="9" y="125"/>
                  </a:lnTo>
                  <a:lnTo>
                    <a:pt x="0" y="111"/>
                  </a:lnTo>
                  <a:lnTo>
                    <a:pt x="7" y="98"/>
                  </a:lnTo>
                  <a:lnTo>
                    <a:pt x="0" y="88"/>
                  </a:lnTo>
                  <a:lnTo>
                    <a:pt x="15" y="67"/>
                  </a:lnTo>
                  <a:lnTo>
                    <a:pt x="28" y="57"/>
                  </a:lnTo>
                  <a:lnTo>
                    <a:pt x="28" y="41"/>
                  </a:lnTo>
                  <a:lnTo>
                    <a:pt x="39" y="24"/>
                  </a:lnTo>
                  <a:lnTo>
                    <a:pt x="58" y="21"/>
                  </a:lnTo>
                  <a:lnTo>
                    <a:pt x="61" y="7"/>
                  </a:lnTo>
                  <a:lnTo>
                    <a:pt x="77" y="3"/>
                  </a:lnTo>
                  <a:lnTo>
                    <a:pt x="83" y="8"/>
                  </a:lnTo>
                  <a:lnTo>
                    <a:pt x="106" y="8"/>
                  </a:lnTo>
                  <a:lnTo>
                    <a:pt x="114" y="0"/>
                  </a:lnTo>
                  <a:lnTo>
                    <a:pt x="134" y="4"/>
                  </a:lnTo>
                  <a:lnTo>
                    <a:pt x="146" y="8"/>
                  </a:lnTo>
                  <a:lnTo>
                    <a:pt x="159" y="5"/>
                  </a:lnTo>
                  <a:lnTo>
                    <a:pt x="165" y="0"/>
                  </a:lnTo>
                  <a:lnTo>
                    <a:pt x="180" y="1"/>
                  </a:lnTo>
                  <a:lnTo>
                    <a:pt x="196" y="1"/>
                  </a:lnTo>
                  <a:lnTo>
                    <a:pt x="208" y="11"/>
                  </a:lnTo>
                  <a:lnTo>
                    <a:pt x="203" y="26"/>
                  </a:lnTo>
                  <a:lnTo>
                    <a:pt x="223" y="33"/>
                  </a:lnTo>
                  <a:lnTo>
                    <a:pt x="226" y="50"/>
                  </a:lnTo>
                  <a:lnTo>
                    <a:pt x="240" y="54"/>
                  </a:lnTo>
                  <a:lnTo>
                    <a:pt x="257" y="81"/>
                  </a:lnTo>
                  <a:lnTo>
                    <a:pt x="257" y="105"/>
                  </a:lnTo>
                  <a:lnTo>
                    <a:pt x="269" y="114"/>
                  </a:lnTo>
                  <a:lnTo>
                    <a:pt x="278" y="122"/>
                  </a:lnTo>
                  <a:lnTo>
                    <a:pt x="278" y="135"/>
                  </a:lnTo>
                  <a:lnTo>
                    <a:pt x="282" y="147"/>
                  </a:lnTo>
                  <a:lnTo>
                    <a:pt x="270" y="159"/>
                  </a:lnTo>
                  <a:lnTo>
                    <a:pt x="254" y="163"/>
                  </a:lnTo>
                  <a:lnTo>
                    <a:pt x="246" y="171"/>
                  </a:lnTo>
                  <a:lnTo>
                    <a:pt x="234" y="183"/>
                  </a:lnTo>
                  <a:lnTo>
                    <a:pt x="219" y="183"/>
                  </a:lnTo>
                  <a:lnTo>
                    <a:pt x="219" y="194"/>
                  </a:lnTo>
                  <a:lnTo>
                    <a:pt x="207" y="205"/>
                  </a:lnTo>
                  <a:lnTo>
                    <a:pt x="192" y="215"/>
                  </a:lnTo>
                  <a:lnTo>
                    <a:pt x="180" y="209"/>
                  </a:lnTo>
                  <a:lnTo>
                    <a:pt x="165" y="194"/>
                  </a:lnTo>
                  <a:lnTo>
                    <a:pt x="153" y="194"/>
                  </a:lnTo>
                  <a:lnTo>
                    <a:pt x="138" y="180"/>
                  </a:lnTo>
                  <a:lnTo>
                    <a:pt x="123" y="196"/>
                  </a:lnTo>
                  <a:lnTo>
                    <a:pt x="99" y="193"/>
                  </a:lnTo>
                  <a:lnTo>
                    <a:pt x="91" y="172"/>
                  </a:lnTo>
                  <a:lnTo>
                    <a:pt x="67" y="165"/>
                  </a:lnTo>
                  <a:lnTo>
                    <a:pt x="48" y="166"/>
                  </a:lnTo>
                  <a:close/>
                </a:path>
              </a:pathLst>
            </a:custGeom>
            <a:solidFill>
              <a:srgbClr val="BCD621"/>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6" name="Freeform 96">
              <a:extLst>
                <a:ext uri="{FF2B5EF4-FFF2-40B4-BE49-F238E27FC236}">
                  <a16:creationId xmlns:a16="http://schemas.microsoft.com/office/drawing/2014/main" id="{AC19BFE2-C581-4619-BF14-0EC12C2DC452}"/>
                </a:ext>
              </a:extLst>
            </p:cNvPr>
            <p:cNvSpPr>
              <a:spLocks/>
            </p:cNvSpPr>
            <p:nvPr/>
          </p:nvSpPr>
          <p:spPr bwMode="auto">
            <a:xfrm>
              <a:off x="730" y="2754"/>
              <a:ext cx="197" cy="229"/>
            </a:xfrm>
            <a:custGeom>
              <a:avLst/>
              <a:gdLst>
                <a:gd name="T0" fmla="*/ 76 w 217"/>
                <a:gd name="T1" fmla="*/ 252 h 252"/>
                <a:gd name="T2" fmla="*/ 95 w 217"/>
                <a:gd name="T3" fmla="*/ 243 h 252"/>
                <a:gd name="T4" fmla="*/ 107 w 217"/>
                <a:gd name="T5" fmla="*/ 243 h 252"/>
                <a:gd name="T6" fmla="*/ 120 w 217"/>
                <a:gd name="T7" fmla="*/ 230 h 252"/>
                <a:gd name="T8" fmla="*/ 143 w 217"/>
                <a:gd name="T9" fmla="*/ 218 h 252"/>
                <a:gd name="T10" fmla="*/ 169 w 217"/>
                <a:gd name="T11" fmla="*/ 202 h 252"/>
                <a:gd name="T12" fmla="*/ 176 w 217"/>
                <a:gd name="T13" fmla="*/ 189 h 252"/>
                <a:gd name="T14" fmla="*/ 198 w 217"/>
                <a:gd name="T15" fmla="*/ 189 h 252"/>
                <a:gd name="T16" fmla="*/ 200 w 217"/>
                <a:gd name="T17" fmla="*/ 148 h 252"/>
                <a:gd name="T18" fmla="*/ 190 w 217"/>
                <a:gd name="T19" fmla="*/ 128 h 252"/>
                <a:gd name="T20" fmla="*/ 194 w 217"/>
                <a:gd name="T21" fmla="*/ 94 h 252"/>
                <a:gd name="T22" fmla="*/ 190 w 217"/>
                <a:gd name="T23" fmla="*/ 74 h 252"/>
                <a:gd name="T24" fmla="*/ 202 w 217"/>
                <a:gd name="T25" fmla="*/ 61 h 252"/>
                <a:gd name="T26" fmla="*/ 217 w 217"/>
                <a:gd name="T27" fmla="*/ 44 h 252"/>
                <a:gd name="T28" fmla="*/ 202 w 217"/>
                <a:gd name="T29" fmla="*/ 29 h 252"/>
                <a:gd name="T30" fmla="*/ 190 w 217"/>
                <a:gd name="T31" fmla="*/ 29 h 252"/>
                <a:gd name="T32" fmla="*/ 175 w 217"/>
                <a:gd name="T33" fmla="*/ 15 h 252"/>
                <a:gd name="T34" fmla="*/ 160 w 217"/>
                <a:gd name="T35" fmla="*/ 31 h 252"/>
                <a:gd name="T36" fmla="*/ 136 w 217"/>
                <a:gd name="T37" fmla="*/ 28 h 252"/>
                <a:gd name="T38" fmla="*/ 128 w 217"/>
                <a:gd name="T39" fmla="*/ 7 h 252"/>
                <a:gd name="T40" fmla="*/ 104 w 217"/>
                <a:gd name="T41" fmla="*/ 0 h 252"/>
                <a:gd name="T42" fmla="*/ 85 w 217"/>
                <a:gd name="T43" fmla="*/ 1 h 252"/>
                <a:gd name="T44" fmla="*/ 58 w 217"/>
                <a:gd name="T45" fmla="*/ 20 h 252"/>
                <a:gd name="T46" fmla="*/ 37 w 217"/>
                <a:gd name="T47" fmla="*/ 41 h 252"/>
                <a:gd name="T48" fmla="*/ 19 w 217"/>
                <a:gd name="T49" fmla="*/ 47 h 252"/>
                <a:gd name="T50" fmla="*/ 15 w 217"/>
                <a:gd name="T51" fmla="*/ 61 h 252"/>
                <a:gd name="T52" fmla="*/ 22 w 217"/>
                <a:gd name="T53" fmla="*/ 71 h 252"/>
                <a:gd name="T54" fmla="*/ 19 w 217"/>
                <a:gd name="T55" fmla="*/ 90 h 252"/>
                <a:gd name="T56" fmla="*/ 33 w 217"/>
                <a:gd name="T57" fmla="*/ 104 h 252"/>
                <a:gd name="T58" fmla="*/ 29 w 217"/>
                <a:gd name="T59" fmla="*/ 125 h 252"/>
                <a:gd name="T60" fmla="*/ 15 w 217"/>
                <a:gd name="T61" fmla="*/ 125 h 252"/>
                <a:gd name="T62" fmla="*/ 0 w 217"/>
                <a:gd name="T63" fmla="*/ 138 h 252"/>
                <a:gd name="T64" fmla="*/ 11 w 217"/>
                <a:gd name="T65" fmla="*/ 149 h 252"/>
                <a:gd name="T66" fmla="*/ 5 w 217"/>
                <a:gd name="T67" fmla="*/ 169 h 252"/>
                <a:gd name="T68" fmla="*/ 20 w 217"/>
                <a:gd name="T69" fmla="*/ 184 h 252"/>
                <a:gd name="T70" fmla="*/ 45 w 217"/>
                <a:gd name="T71" fmla="*/ 194 h 252"/>
                <a:gd name="T72" fmla="*/ 53 w 217"/>
                <a:gd name="T73" fmla="*/ 211 h 252"/>
                <a:gd name="T74" fmla="*/ 68 w 217"/>
                <a:gd name="T75" fmla="*/ 226 h 252"/>
                <a:gd name="T76" fmla="*/ 76 w 217"/>
                <a:gd name="T7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7" h="252">
                  <a:moveTo>
                    <a:pt x="76" y="252"/>
                  </a:moveTo>
                  <a:lnTo>
                    <a:pt x="95" y="243"/>
                  </a:lnTo>
                  <a:lnTo>
                    <a:pt x="107" y="243"/>
                  </a:lnTo>
                  <a:lnTo>
                    <a:pt x="120" y="230"/>
                  </a:lnTo>
                  <a:lnTo>
                    <a:pt x="143" y="218"/>
                  </a:lnTo>
                  <a:lnTo>
                    <a:pt x="169" y="202"/>
                  </a:lnTo>
                  <a:lnTo>
                    <a:pt x="176" y="189"/>
                  </a:lnTo>
                  <a:lnTo>
                    <a:pt x="198" y="189"/>
                  </a:lnTo>
                  <a:lnTo>
                    <a:pt x="200" y="148"/>
                  </a:lnTo>
                  <a:lnTo>
                    <a:pt x="190" y="128"/>
                  </a:lnTo>
                  <a:lnTo>
                    <a:pt x="194" y="94"/>
                  </a:lnTo>
                  <a:lnTo>
                    <a:pt x="190" y="74"/>
                  </a:lnTo>
                  <a:lnTo>
                    <a:pt x="202" y="61"/>
                  </a:lnTo>
                  <a:lnTo>
                    <a:pt x="217" y="44"/>
                  </a:lnTo>
                  <a:lnTo>
                    <a:pt x="202" y="29"/>
                  </a:lnTo>
                  <a:lnTo>
                    <a:pt x="190" y="29"/>
                  </a:lnTo>
                  <a:lnTo>
                    <a:pt x="175" y="15"/>
                  </a:lnTo>
                  <a:lnTo>
                    <a:pt x="160" y="31"/>
                  </a:lnTo>
                  <a:lnTo>
                    <a:pt x="136" y="28"/>
                  </a:lnTo>
                  <a:lnTo>
                    <a:pt x="128" y="7"/>
                  </a:lnTo>
                  <a:lnTo>
                    <a:pt x="104" y="0"/>
                  </a:lnTo>
                  <a:lnTo>
                    <a:pt x="85" y="1"/>
                  </a:lnTo>
                  <a:lnTo>
                    <a:pt x="58" y="20"/>
                  </a:lnTo>
                  <a:lnTo>
                    <a:pt x="37" y="41"/>
                  </a:lnTo>
                  <a:lnTo>
                    <a:pt x="19" y="47"/>
                  </a:lnTo>
                  <a:lnTo>
                    <a:pt x="15" y="61"/>
                  </a:lnTo>
                  <a:lnTo>
                    <a:pt x="22" y="71"/>
                  </a:lnTo>
                  <a:lnTo>
                    <a:pt x="19" y="90"/>
                  </a:lnTo>
                  <a:lnTo>
                    <a:pt x="33" y="104"/>
                  </a:lnTo>
                  <a:lnTo>
                    <a:pt x="29" y="125"/>
                  </a:lnTo>
                  <a:lnTo>
                    <a:pt x="15" y="125"/>
                  </a:lnTo>
                  <a:lnTo>
                    <a:pt x="0" y="138"/>
                  </a:lnTo>
                  <a:lnTo>
                    <a:pt x="11" y="149"/>
                  </a:lnTo>
                  <a:lnTo>
                    <a:pt x="5" y="169"/>
                  </a:lnTo>
                  <a:lnTo>
                    <a:pt x="20" y="184"/>
                  </a:lnTo>
                  <a:lnTo>
                    <a:pt x="45" y="194"/>
                  </a:lnTo>
                  <a:lnTo>
                    <a:pt x="53" y="211"/>
                  </a:lnTo>
                  <a:lnTo>
                    <a:pt x="68" y="226"/>
                  </a:lnTo>
                  <a:lnTo>
                    <a:pt x="76" y="252"/>
                  </a:lnTo>
                  <a:close/>
                </a:path>
              </a:pathLst>
            </a:custGeom>
            <a:solidFill>
              <a:schemeClr val="accent5">
                <a:lumMod val="75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97">
              <a:extLst>
                <a:ext uri="{FF2B5EF4-FFF2-40B4-BE49-F238E27FC236}">
                  <a16:creationId xmlns:a16="http://schemas.microsoft.com/office/drawing/2014/main" id="{0ECB0D1A-8E71-434B-9B52-79EB28BFAE93}"/>
                </a:ext>
              </a:extLst>
            </p:cNvPr>
            <p:cNvSpPr>
              <a:spLocks/>
            </p:cNvSpPr>
            <p:nvPr/>
          </p:nvSpPr>
          <p:spPr bwMode="auto">
            <a:xfrm>
              <a:off x="938" y="2737"/>
              <a:ext cx="263" cy="182"/>
            </a:xfrm>
            <a:custGeom>
              <a:avLst/>
              <a:gdLst>
                <a:gd name="T0" fmla="*/ 90 w 288"/>
                <a:gd name="T1" fmla="*/ 0 h 199"/>
                <a:gd name="T2" fmla="*/ 105 w 288"/>
                <a:gd name="T3" fmla="*/ 14 h 199"/>
                <a:gd name="T4" fmla="*/ 129 w 288"/>
                <a:gd name="T5" fmla="*/ 14 h 199"/>
                <a:gd name="T6" fmla="*/ 135 w 288"/>
                <a:gd name="T7" fmla="*/ 32 h 199"/>
                <a:gd name="T8" fmla="*/ 147 w 288"/>
                <a:gd name="T9" fmla="*/ 45 h 199"/>
                <a:gd name="T10" fmla="*/ 147 w 288"/>
                <a:gd name="T11" fmla="*/ 70 h 199"/>
                <a:gd name="T12" fmla="*/ 164 w 288"/>
                <a:gd name="T13" fmla="*/ 86 h 199"/>
                <a:gd name="T14" fmla="*/ 170 w 288"/>
                <a:gd name="T15" fmla="*/ 107 h 199"/>
                <a:gd name="T16" fmla="*/ 191 w 288"/>
                <a:gd name="T17" fmla="*/ 113 h 199"/>
                <a:gd name="T18" fmla="*/ 201 w 288"/>
                <a:gd name="T19" fmla="*/ 97 h 199"/>
                <a:gd name="T20" fmla="*/ 232 w 288"/>
                <a:gd name="T21" fmla="*/ 97 h 199"/>
                <a:gd name="T22" fmla="*/ 239 w 288"/>
                <a:gd name="T23" fmla="*/ 90 h 199"/>
                <a:gd name="T24" fmla="*/ 261 w 288"/>
                <a:gd name="T25" fmla="*/ 89 h 199"/>
                <a:gd name="T26" fmla="*/ 257 w 288"/>
                <a:gd name="T27" fmla="*/ 105 h 199"/>
                <a:gd name="T28" fmla="*/ 267 w 288"/>
                <a:gd name="T29" fmla="*/ 114 h 199"/>
                <a:gd name="T30" fmla="*/ 281 w 288"/>
                <a:gd name="T31" fmla="*/ 114 h 199"/>
                <a:gd name="T32" fmla="*/ 288 w 288"/>
                <a:gd name="T33" fmla="*/ 130 h 199"/>
                <a:gd name="T34" fmla="*/ 275 w 288"/>
                <a:gd name="T35" fmla="*/ 149 h 199"/>
                <a:gd name="T36" fmla="*/ 281 w 288"/>
                <a:gd name="T37" fmla="*/ 163 h 199"/>
                <a:gd name="T38" fmla="*/ 270 w 288"/>
                <a:gd name="T39" fmla="*/ 174 h 199"/>
                <a:gd name="T40" fmla="*/ 267 w 288"/>
                <a:gd name="T41" fmla="*/ 193 h 199"/>
                <a:gd name="T42" fmla="*/ 233 w 288"/>
                <a:gd name="T43" fmla="*/ 197 h 199"/>
                <a:gd name="T44" fmla="*/ 220 w 288"/>
                <a:gd name="T45" fmla="*/ 184 h 199"/>
                <a:gd name="T46" fmla="*/ 200 w 288"/>
                <a:gd name="T47" fmla="*/ 199 h 199"/>
                <a:gd name="T48" fmla="*/ 181 w 288"/>
                <a:gd name="T49" fmla="*/ 197 h 199"/>
                <a:gd name="T50" fmla="*/ 164 w 288"/>
                <a:gd name="T51" fmla="*/ 179 h 199"/>
                <a:gd name="T52" fmla="*/ 148 w 288"/>
                <a:gd name="T53" fmla="*/ 164 h 199"/>
                <a:gd name="T54" fmla="*/ 122 w 288"/>
                <a:gd name="T55" fmla="*/ 164 h 199"/>
                <a:gd name="T56" fmla="*/ 115 w 288"/>
                <a:gd name="T57" fmla="*/ 171 h 199"/>
                <a:gd name="T58" fmla="*/ 88 w 288"/>
                <a:gd name="T59" fmla="*/ 147 h 199"/>
                <a:gd name="T60" fmla="*/ 88 w 288"/>
                <a:gd name="T61" fmla="*/ 122 h 199"/>
                <a:gd name="T62" fmla="*/ 68 w 288"/>
                <a:gd name="T63" fmla="*/ 101 h 199"/>
                <a:gd name="T64" fmla="*/ 52 w 288"/>
                <a:gd name="T65" fmla="*/ 101 h 199"/>
                <a:gd name="T66" fmla="*/ 29 w 288"/>
                <a:gd name="T67" fmla="*/ 92 h 199"/>
                <a:gd name="T68" fmla="*/ 17 w 288"/>
                <a:gd name="T69" fmla="*/ 80 h 199"/>
                <a:gd name="T70" fmla="*/ 2 w 288"/>
                <a:gd name="T71" fmla="*/ 85 h 199"/>
                <a:gd name="T72" fmla="*/ 0 w 288"/>
                <a:gd name="T73" fmla="*/ 68 h 199"/>
                <a:gd name="T74" fmla="*/ 15 w 288"/>
                <a:gd name="T75" fmla="*/ 58 h 199"/>
                <a:gd name="T76" fmla="*/ 27 w 288"/>
                <a:gd name="T77" fmla="*/ 47 h 199"/>
                <a:gd name="T78" fmla="*/ 27 w 288"/>
                <a:gd name="T79" fmla="*/ 36 h 199"/>
                <a:gd name="T80" fmla="*/ 42 w 288"/>
                <a:gd name="T81" fmla="*/ 36 h 199"/>
                <a:gd name="T82" fmla="*/ 62 w 288"/>
                <a:gd name="T83" fmla="*/ 16 h 199"/>
                <a:gd name="T84" fmla="*/ 78 w 288"/>
                <a:gd name="T85" fmla="*/ 12 h 199"/>
                <a:gd name="T86" fmla="*/ 90 w 288"/>
                <a:gd name="T8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199">
                  <a:moveTo>
                    <a:pt x="90" y="0"/>
                  </a:moveTo>
                  <a:lnTo>
                    <a:pt x="105" y="14"/>
                  </a:lnTo>
                  <a:lnTo>
                    <a:pt x="129" y="14"/>
                  </a:lnTo>
                  <a:lnTo>
                    <a:pt x="135" y="32"/>
                  </a:lnTo>
                  <a:lnTo>
                    <a:pt x="147" y="45"/>
                  </a:lnTo>
                  <a:lnTo>
                    <a:pt x="147" y="70"/>
                  </a:lnTo>
                  <a:lnTo>
                    <a:pt x="164" y="86"/>
                  </a:lnTo>
                  <a:lnTo>
                    <a:pt x="170" y="107"/>
                  </a:lnTo>
                  <a:lnTo>
                    <a:pt x="191" y="113"/>
                  </a:lnTo>
                  <a:lnTo>
                    <a:pt x="201" y="97"/>
                  </a:lnTo>
                  <a:lnTo>
                    <a:pt x="232" y="97"/>
                  </a:lnTo>
                  <a:lnTo>
                    <a:pt x="239" y="90"/>
                  </a:lnTo>
                  <a:lnTo>
                    <a:pt x="261" y="89"/>
                  </a:lnTo>
                  <a:lnTo>
                    <a:pt x="257" y="105"/>
                  </a:lnTo>
                  <a:lnTo>
                    <a:pt x="267" y="114"/>
                  </a:lnTo>
                  <a:lnTo>
                    <a:pt x="281" y="114"/>
                  </a:lnTo>
                  <a:lnTo>
                    <a:pt x="288" y="130"/>
                  </a:lnTo>
                  <a:lnTo>
                    <a:pt x="275" y="149"/>
                  </a:lnTo>
                  <a:lnTo>
                    <a:pt x="281" y="163"/>
                  </a:lnTo>
                  <a:lnTo>
                    <a:pt x="270" y="174"/>
                  </a:lnTo>
                  <a:lnTo>
                    <a:pt x="267" y="193"/>
                  </a:lnTo>
                  <a:lnTo>
                    <a:pt x="233" y="197"/>
                  </a:lnTo>
                  <a:lnTo>
                    <a:pt x="220" y="184"/>
                  </a:lnTo>
                  <a:lnTo>
                    <a:pt x="200" y="199"/>
                  </a:lnTo>
                  <a:lnTo>
                    <a:pt x="181" y="197"/>
                  </a:lnTo>
                  <a:lnTo>
                    <a:pt x="164" y="179"/>
                  </a:lnTo>
                  <a:lnTo>
                    <a:pt x="148" y="164"/>
                  </a:lnTo>
                  <a:lnTo>
                    <a:pt x="122" y="164"/>
                  </a:lnTo>
                  <a:lnTo>
                    <a:pt x="115" y="171"/>
                  </a:lnTo>
                  <a:lnTo>
                    <a:pt x="88" y="147"/>
                  </a:lnTo>
                  <a:lnTo>
                    <a:pt x="88" y="122"/>
                  </a:lnTo>
                  <a:lnTo>
                    <a:pt x="68" y="101"/>
                  </a:lnTo>
                  <a:lnTo>
                    <a:pt x="52" y="101"/>
                  </a:lnTo>
                  <a:lnTo>
                    <a:pt x="29" y="92"/>
                  </a:lnTo>
                  <a:lnTo>
                    <a:pt x="17" y="80"/>
                  </a:lnTo>
                  <a:lnTo>
                    <a:pt x="2" y="85"/>
                  </a:lnTo>
                  <a:lnTo>
                    <a:pt x="0" y="68"/>
                  </a:lnTo>
                  <a:lnTo>
                    <a:pt x="15" y="58"/>
                  </a:lnTo>
                  <a:lnTo>
                    <a:pt x="27" y="47"/>
                  </a:lnTo>
                  <a:lnTo>
                    <a:pt x="27" y="36"/>
                  </a:lnTo>
                  <a:lnTo>
                    <a:pt x="42" y="36"/>
                  </a:lnTo>
                  <a:lnTo>
                    <a:pt x="62" y="16"/>
                  </a:lnTo>
                  <a:lnTo>
                    <a:pt x="78" y="12"/>
                  </a:lnTo>
                  <a:lnTo>
                    <a:pt x="90" y="0"/>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8" name="Freeform 98">
              <a:extLst>
                <a:ext uri="{FF2B5EF4-FFF2-40B4-BE49-F238E27FC236}">
                  <a16:creationId xmlns:a16="http://schemas.microsoft.com/office/drawing/2014/main" id="{ADC1C3BE-3269-4591-8151-55B4476FCEEB}"/>
                </a:ext>
              </a:extLst>
            </p:cNvPr>
            <p:cNvSpPr>
              <a:spLocks/>
            </p:cNvSpPr>
            <p:nvPr/>
          </p:nvSpPr>
          <p:spPr bwMode="auto">
            <a:xfrm>
              <a:off x="884" y="2794"/>
              <a:ext cx="248" cy="267"/>
            </a:xfrm>
            <a:custGeom>
              <a:avLst/>
              <a:gdLst>
                <a:gd name="T0" fmla="*/ 48 w 273"/>
                <a:gd name="T1" fmla="*/ 0 h 293"/>
                <a:gd name="T2" fmla="*/ 60 w 273"/>
                <a:gd name="T3" fmla="*/ 6 h 293"/>
                <a:gd name="T4" fmla="*/ 62 w 273"/>
                <a:gd name="T5" fmla="*/ 23 h 293"/>
                <a:gd name="T6" fmla="*/ 77 w 273"/>
                <a:gd name="T7" fmla="*/ 18 h 293"/>
                <a:gd name="T8" fmla="*/ 89 w 273"/>
                <a:gd name="T9" fmla="*/ 30 h 293"/>
                <a:gd name="T10" fmla="*/ 112 w 273"/>
                <a:gd name="T11" fmla="*/ 39 h 293"/>
                <a:gd name="T12" fmla="*/ 128 w 273"/>
                <a:gd name="T13" fmla="*/ 39 h 293"/>
                <a:gd name="T14" fmla="*/ 148 w 273"/>
                <a:gd name="T15" fmla="*/ 60 h 293"/>
                <a:gd name="T16" fmla="*/ 148 w 273"/>
                <a:gd name="T17" fmla="*/ 85 h 293"/>
                <a:gd name="T18" fmla="*/ 175 w 273"/>
                <a:gd name="T19" fmla="*/ 109 h 293"/>
                <a:gd name="T20" fmla="*/ 182 w 273"/>
                <a:gd name="T21" fmla="*/ 102 h 293"/>
                <a:gd name="T22" fmla="*/ 208 w 273"/>
                <a:gd name="T23" fmla="*/ 102 h 293"/>
                <a:gd name="T24" fmla="*/ 241 w 273"/>
                <a:gd name="T25" fmla="*/ 135 h 293"/>
                <a:gd name="T26" fmla="*/ 260 w 273"/>
                <a:gd name="T27" fmla="*/ 137 h 293"/>
                <a:gd name="T28" fmla="*/ 273 w 273"/>
                <a:gd name="T29" fmla="*/ 156 h 293"/>
                <a:gd name="T30" fmla="*/ 273 w 273"/>
                <a:gd name="T31" fmla="*/ 188 h 293"/>
                <a:gd name="T32" fmla="*/ 260 w 273"/>
                <a:gd name="T33" fmla="*/ 201 h 293"/>
                <a:gd name="T34" fmla="*/ 260 w 273"/>
                <a:gd name="T35" fmla="*/ 219 h 293"/>
                <a:gd name="T36" fmla="*/ 270 w 273"/>
                <a:gd name="T37" fmla="*/ 229 h 293"/>
                <a:gd name="T38" fmla="*/ 265 w 273"/>
                <a:gd name="T39" fmla="*/ 243 h 293"/>
                <a:gd name="T40" fmla="*/ 255 w 273"/>
                <a:gd name="T41" fmla="*/ 248 h 293"/>
                <a:gd name="T42" fmla="*/ 243 w 273"/>
                <a:gd name="T43" fmla="*/ 271 h 293"/>
                <a:gd name="T44" fmla="*/ 227 w 273"/>
                <a:gd name="T45" fmla="*/ 293 h 293"/>
                <a:gd name="T46" fmla="*/ 212 w 273"/>
                <a:gd name="T47" fmla="*/ 275 h 293"/>
                <a:gd name="T48" fmla="*/ 193 w 273"/>
                <a:gd name="T49" fmla="*/ 280 h 293"/>
                <a:gd name="T50" fmla="*/ 176 w 273"/>
                <a:gd name="T51" fmla="*/ 280 h 293"/>
                <a:gd name="T52" fmla="*/ 149 w 273"/>
                <a:gd name="T53" fmla="*/ 265 h 293"/>
                <a:gd name="T54" fmla="*/ 119 w 273"/>
                <a:gd name="T55" fmla="*/ 253 h 293"/>
                <a:gd name="T56" fmla="*/ 101 w 273"/>
                <a:gd name="T57" fmla="*/ 241 h 293"/>
                <a:gd name="T58" fmla="*/ 95 w 273"/>
                <a:gd name="T59" fmla="*/ 218 h 293"/>
                <a:gd name="T60" fmla="*/ 67 w 273"/>
                <a:gd name="T61" fmla="*/ 219 h 293"/>
                <a:gd name="T62" fmla="*/ 47 w 273"/>
                <a:gd name="T63" fmla="*/ 201 h 293"/>
                <a:gd name="T64" fmla="*/ 33 w 273"/>
                <a:gd name="T65" fmla="*/ 195 h 293"/>
                <a:gd name="T66" fmla="*/ 21 w 273"/>
                <a:gd name="T67" fmla="*/ 184 h 293"/>
                <a:gd name="T68" fmla="*/ 19 w 273"/>
                <a:gd name="T69" fmla="*/ 168 h 293"/>
                <a:gd name="T70" fmla="*/ 0 w 273"/>
                <a:gd name="T71" fmla="*/ 158 h 293"/>
                <a:gd name="T72" fmla="*/ 7 w 273"/>
                <a:gd name="T73" fmla="*/ 145 h 293"/>
                <a:gd name="T74" fmla="*/ 29 w 273"/>
                <a:gd name="T75" fmla="*/ 145 h 293"/>
                <a:gd name="T76" fmla="*/ 31 w 273"/>
                <a:gd name="T77" fmla="*/ 104 h 293"/>
                <a:gd name="T78" fmla="*/ 21 w 273"/>
                <a:gd name="T79" fmla="*/ 84 h 293"/>
                <a:gd name="T80" fmla="*/ 25 w 273"/>
                <a:gd name="T81" fmla="*/ 50 h 293"/>
                <a:gd name="T82" fmla="*/ 21 w 273"/>
                <a:gd name="T83" fmla="*/ 30 h 293"/>
                <a:gd name="T84" fmla="*/ 48 w 273"/>
                <a:gd name="T8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293">
                  <a:moveTo>
                    <a:pt x="48" y="0"/>
                  </a:moveTo>
                  <a:lnTo>
                    <a:pt x="60" y="6"/>
                  </a:lnTo>
                  <a:lnTo>
                    <a:pt x="62" y="23"/>
                  </a:lnTo>
                  <a:lnTo>
                    <a:pt x="77" y="18"/>
                  </a:lnTo>
                  <a:lnTo>
                    <a:pt x="89" y="30"/>
                  </a:lnTo>
                  <a:lnTo>
                    <a:pt x="112" y="39"/>
                  </a:lnTo>
                  <a:lnTo>
                    <a:pt x="128" y="39"/>
                  </a:lnTo>
                  <a:lnTo>
                    <a:pt x="148" y="60"/>
                  </a:lnTo>
                  <a:lnTo>
                    <a:pt x="148" y="85"/>
                  </a:lnTo>
                  <a:lnTo>
                    <a:pt x="175" y="109"/>
                  </a:lnTo>
                  <a:lnTo>
                    <a:pt x="182" y="102"/>
                  </a:lnTo>
                  <a:lnTo>
                    <a:pt x="208" y="102"/>
                  </a:lnTo>
                  <a:lnTo>
                    <a:pt x="241" y="135"/>
                  </a:lnTo>
                  <a:lnTo>
                    <a:pt x="260" y="137"/>
                  </a:lnTo>
                  <a:lnTo>
                    <a:pt x="273" y="156"/>
                  </a:lnTo>
                  <a:lnTo>
                    <a:pt x="273" y="188"/>
                  </a:lnTo>
                  <a:lnTo>
                    <a:pt x="260" y="201"/>
                  </a:lnTo>
                  <a:lnTo>
                    <a:pt x="260" y="219"/>
                  </a:lnTo>
                  <a:lnTo>
                    <a:pt x="270" y="229"/>
                  </a:lnTo>
                  <a:lnTo>
                    <a:pt x="265" y="243"/>
                  </a:lnTo>
                  <a:lnTo>
                    <a:pt x="255" y="248"/>
                  </a:lnTo>
                  <a:lnTo>
                    <a:pt x="243" y="271"/>
                  </a:lnTo>
                  <a:lnTo>
                    <a:pt x="227" y="293"/>
                  </a:lnTo>
                  <a:lnTo>
                    <a:pt x="212" y="275"/>
                  </a:lnTo>
                  <a:lnTo>
                    <a:pt x="193" y="280"/>
                  </a:lnTo>
                  <a:lnTo>
                    <a:pt x="176" y="280"/>
                  </a:lnTo>
                  <a:lnTo>
                    <a:pt x="149" y="265"/>
                  </a:lnTo>
                  <a:lnTo>
                    <a:pt x="119" y="253"/>
                  </a:lnTo>
                  <a:lnTo>
                    <a:pt x="101" y="241"/>
                  </a:lnTo>
                  <a:lnTo>
                    <a:pt x="95" y="218"/>
                  </a:lnTo>
                  <a:lnTo>
                    <a:pt x="67" y="219"/>
                  </a:lnTo>
                  <a:lnTo>
                    <a:pt x="47" y="201"/>
                  </a:lnTo>
                  <a:lnTo>
                    <a:pt x="33" y="195"/>
                  </a:lnTo>
                  <a:lnTo>
                    <a:pt x="21" y="184"/>
                  </a:lnTo>
                  <a:lnTo>
                    <a:pt x="19" y="168"/>
                  </a:lnTo>
                  <a:lnTo>
                    <a:pt x="0" y="158"/>
                  </a:lnTo>
                  <a:lnTo>
                    <a:pt x="7" y="145"/>
                  </a:lnTo>
                  <a:lnTo>
                    <a:pt x="29" y="145"/>
                  </a:lnTo>
                  <a:lnTo>
                    <a:pt x="31" y="104"/>
                  </a:lnTo>
                  <a:lnTo>
                    <a:pt x="21" y="84"/>
                  </a:lnTo>
                  <a:lnTo>
                    <a:pt x="25" y="50"/>
                  </a:lnTo>
                  <a:lnTo>
                    <a:pt x="21" y="30"/>
                  </a:lnTo>
                  <a:lnTo>
                    <a:pt x="48" y="0"/>
                  </a:lnTo>
                  <a:close/>
                </a:path>
              </a:pathLst>
            </a:custGeom>
            <a:solidFill>
              <a:schemeClr val="accent6">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09" name="Freeform 99">
              <a:extLst>
                <a:ext uri="{FF2B5EF4-FFF2-40B4-BE49-F238E27FC236}">
                  <a16:creationId xmlns:a16="http://schemas.microsoft.com/office/drawing/2014/main" id="{1D36159C-380F-4312-A2E0-C7FD92F4C304}"/>
                </a:ext>
              </a:extLst>
            </p:cNvPr>
            <p:cNvSpPr>
              <a:spLocks/>
            </p:cNvSpPr>
            <p:nvPr/>
          </p:nvSpPr>
          <p:spPr bwMode="auto">
            <a:xfrm>
              <a:off x="798" y="2938"/>
              <a:ext cx="456" cy="418"/>
            </a:xfrm>
            <a:custGeom>
              <a:avLst/>
              <a:gdLst>
                <a:gd name="T0" fmla="*/ 331 w 501"/>
                <a:gd name="T1" fmla="*/ 156 h 459"/>
                <a:gd name="T2" fmla="*/ 393 w 501"/>
                <a:gd name="T3" fmla="*/ 172 h 459"/>
                <a:gd name="T4" fmla="*/ 421 w 501"/>
                <a:gd name="T5" fmla="*/ 211 h 459"/>
                <a:gd name="T6" fmla="*/ 447 w 501"/>
                <a:gd name="T7" fmla="*/ 242 h 459"/>
                <a:gd name="T8" fmla="*/ 479 w 501"/>
                <a:gd name="T9" fmla="*/ 301 h 459"/>
                <a:gd name="T10" fmla="*/ 493 w 501"/>
                <a:gd name="T11" fmla="*/ 349 h 459"/>
                <a:gd name="T12" fmla="*/ 500 w 501"/>
                <a:gd name="T13" fmla="*/ 377 h 459"/>
                <a:gd name="T14" fmla="*/ 452 w 501"/>
                <a:gd name="T15" fmla="*/ 388 h 459"/>
                <a:gd name="T16" fmla="*/ 396 w 501"/>
                <a:gd name="T17" fmla="*/ 384 h 459"/>
                <a:gd name="T18" fmla="*/ 356 w 501"/>
                <a:gd name="T19" fmla="*/ 403 h 459"/>
                <a:gd name="T20" fmla="*/ 298 w 501"/>
                <a:gd name="T21" fmla="*/ 403 h 459"/>
                <a:gd name="T22" fmla="*/ 275 w 501"/>
                <a:gd name="T23" fmla="*/ 435 h 459"/>
                <a:gd name="T24" fmla="*/ 241 w 501"/>
                <a:gd name="T25" fmla="*/ 454 h 459"/>
                <a:gd name="T26" fmla="*/ 222 w 501"/>
                <a:gd name="T27" fmla="*/ 409 h 459"/>
                <a:gd name="T28" fmla="*/ 216 w 501"/>
                <a:gd name="T29" fmla="*/ 369 h 459"/>
                <a:gd name="T30" fmla="*/ 193 w 501"/>
                <a:gd name="T31" fmla="*/ 343 h 459"/>
                <a:gd name="T32" fmla="*/ 174 w 501"/>
                <a:gd name="T33" fmla="*/ 308 h 459"/>
                <a:gd name="T34" fmla="*/ 143 w 501"/>
                <a:gd name="T35" fmla="*/ 296 h 459"/>
                <a:gd name="T36" fmla="*/ 119 w 501"/>
                <a:gd name="T37" fmla="*/ 263 h 459"/>
                <a:gd name="T38" fmla="*/ 92 w 501"/>
                <a:gd name="T39" fmla="*/ 256 h 459"/>
                <a:gd name="T40" fmla="*/ 112 w 501"/>
                <a:gd name="T41" fmla="*/ 197 h 459"/>
                <a:gd name="T42" fmla="*/ 55 w 501"/>
                <a:gd name="T43" fmla="*/ 168 h 459"/>
                <a:gd name="T44" fmla="*/ 38 w 501"/>
                <a:gd name="T45" fmla="*/ 143 h 459"/>
                <a:gd name="T46" fmla="*/ 0 w 501"/>
                <a:gd name="T47" fmla="*/ 109 h 459"/>
                <a:gd name="T48" fmla="*/ 12 w 501"/>
                <a:gd name="T49" fmla="*/ 76 h 459"/>
                <a:gd name="T50" fmla="*/ 20 w 501"/>
                <a:gd name="T51" fmla="*/ 41 h 459"/>
                <a:gd name="T52" fmla="*/ 45 w 501"/>
                <a:gd name="T53" fmla="*/ 28 h 459"/>
                <a:gd name="T54" fmla="*/ 94 w 501"/>
                <a:gd name="T55" fmla="*/ 0 h 459"/>
                <a:gd name="T56" fmla="*/ 115 w 501"/>
                <a:gd name="T57" fmla="*/ 26 h 459"/>
                <a:gd name="T58" fmla="*/ 141 w 501"/>
                <a:gd name="T59" fmla="*/ 43 h 459"/>
                <a:gd name="T60" fmla="*/ 189 w 501"/>
                <a:gd name="T61" fmla="*/ 60 h 459"/>
                <a:gd name="T62" fmla="*/ 213 w 501"/>
                <a:gd name="T63" fmla="*/ 95 h 459"/>
                <a:gd name="T64" fmla="*/ 270 w 501"/>
                <a:gd name="T65" fmla="*/ 122 h 459"/>
                <a:gd name="T66" fmla="*/ 306 w 501"/>
                <a:gd name="T67" fmla="*/ 11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1" h="459">
                  <a:moveTo>
                    <a:pt x="321" y="135"/>
                  </a:moveTo>
                  <a:lnTo>
                    <a:pt x="331" y="156"/>
                  </a:lnTo>
                  <a:lnTo>
                    <a:pt x="347" y="172"/>
                  </a:lnTo>
                  <a:lnTo>
                    <a:pt x="393" y="172"/>
                  </a:lnTo>
                  <a:lnTo>
                    <a:pt x="408" y="188"/>
                  </a:lnTo>
                  <a:lnTo>
                    <a:pt x="421" y="211"/>
                  </a:lnTo>
                  <a:lnTo>
                    <a:pt x="421" y="234"/>
                  </a:lnTo>
                  <a:lnTo>
                    <a:pt x="447" y="242"/>
                  </a:lnTo>
                  <a:lnTo>
                    <a:pt x="455" y="278"/>
                  </a:lnTo>
                  <a:lnTo>
                    <a:pt x="479" y="301"/>
                  </a:lnTo>
                  <a:lnTo>
                    <a:pt x="474" y="330"/>
                  </a:lnTo>
                  <a:lnTo>
                    <a:pt x="493" y="349"/>
                  </a:lnTo>
                  <a:lnTo>
                    <a:pt x="501" y="362"/>
                  </a:lnTo>
                  <a:lnTo>
                    <a:pt x="500" y="377"/>
                  </a:lnTo>
                  <a:lnTo>
                    <a:pt x="468" y="371"/>
                  </a:lnTo>
                  <a:lnTo>
                    <a:pt x="452" y="388"/>
                  </a:lnTo>
                  <a:lnTo>
                    <a:pt x="422" y="398"/>
                  </a:lnTo>
                  <a:lnTo>
                    <a:pt x="396" y="384"/>
                  </a:lnTo>
                  <a:lnTo>
                    <a:pt x="369" y="384"/>
                  </a:lnTo>
                  <a:lnTo>
                    <a:pt x="356" y="403"/>
                  </a:lnTo>
                  <a:lnTo>
                    <a:pt x="328" y="403"/>
                  </a:lnTo>
                  <a:lnTo>
                    <a:pt x="298" y="403"/>
                  </a:lnTo>
                  <a:lnTo>
                    <a:pt x="292" y="418"/>
                  </a:lnTo>
                  <a:lnTo>
                    <a:pt x="275" y="435"/>
                  </a:lnTo>
                  <a:lnTo>
                    <a:pt x="272" y="459"/>
                  </a:lnTo>
                  <a:lnTo>
                    <a:pt x="241" y="454"/>
                  </a:lnTo>
                  <a:lnTo>
                    <a:pt x="222" y="435"/>
                  </a:lnTo>
                  <a:lnTo>
                    <a:pt x="222" y="409"/>
                  </a:lnTo>
                  <a:lnTo>
                    <a:pt x="230" y="383"/>
                  </a:lnTo>
                  <a:lnTo>
                    <a:pt x="216" y="369"/>
                  </a:lnTo>
                  <a:lnTo>
                    <a:pt x="194" y="369"/>
                  </a:lnTo>
                  <a:lnTo>
                    <a:pt x="193" y="343"/>
                  </a:lnTo>
                  <a:lnTo>
                    <a:pt x="177" y="327"/>
                  </a:lnTo>
                  <a:lnTo>
                    <a:pt x="174" y="308"/>
                  </a:lnTo>
                  <a:lnTo>
                    <a:pt x="155" y="308"/>
                  </a:lnTo>
                  <a:lnTo>
                    <a:pt x="143" y="296"/>
                  </a:lnTo>
                  <a:lnTo>
                    <a:pt x="137" y="269"/>
                  </a:lnTo>
                  <a:lnTo>
                    <a:pt x="119" y="263"/>
                  </a:lnTo>
                  <a:lnTo>
                    <a:pt x="109" y="272"/>
                  </a:lnTo>
                  <a:lnTo>
                    <a:pt x="92" y="256"/>
                  </a:lnTo>
                  <a:lnTo>
                    <a:pt x="116" y="233"/>
                  </a:lnTo>
                  <a:lnTo>
                    <a:pt x="112" y="197"/>
                  </a:lnTo>
                  <a:lnTo>
                    <a:pt x="81" y="167"/>
                  </a:lnTo>
                  <a:lnTo>
                    <a:pt x="55" y="168"/>
                  </a:lnTo>
                  <a:lnTo>
                    <a:pt x="55" y="152"/>
                  </a:lnTo>
                  <a:lnTo>
                    <a:pt x="38" y="143"/>
                  </a:lnTo>
                  <a:lnTo>
                    <a:pt x="9" y="140"/>
                  </a:lnTo>
                  <a:lnTo>
                    <a:pt x="0" y="109"/>
                  </a:lnTo>
                  <a:lnTo>
                    <a:pt x="2" y="86"/>
                  </a:lnTo>
                  <a:lnTo>
                    <a:pt x="12" y="76"/>
                  </a:lnTo>
                  <a:lnTo>
                    <a:pt x="1" y="50"/>
                  </a:lnTo>
                  <a:lnTo>
                    <a:pt x="20" y="41"/>
                  </a:lnTo>
                  <a:lnTo>
                    <a:pt x="32" y="41"/>
                  </a:lnTo>
                  <a:lnTo>
                    <a:pt x="45" y="28"/>
                  </a:lnTo>
                  <a:lnTo>
                    <a:pt x="68" y="16"/>
                  </a:lnTo>
                  <a:lnTo>
                    <a:pt x="94" y="0"/>
                  </a:lnTo>
                  <a:lnTo>
                    <a:pt x="113" y="10"/>
                  </a:lnTo>
                  <a:lnTo>
                    <a:pt x="115" y="26"/>
                  </a:lnTo>
                  <a:lnTo>
                    <a:pt x="127" y="37"/>
                  </a:lnTo>
                  <a:lnTo>
                    <a:pt x="141" y="43"/>
                  </a:lnTo>
                  <a:lnTo>
                    <a:pt x="161" y="61"/>
                  </a:lnTo>
                  <a:lnTo>
                    <a:pt x="189" y="60"/>
                  </a:lnTo>
                  <a:lnTo>
                    <a:pt x="195" y="83"/>
                  </a:lnTo>
                  <a:lnTo>
                    <a:pt x="213" y="95"/>
                  </a:lnTo>
                  <a:lnTo>
                    <a:pt x="243" y="107"/>
                  </a:lnTo>
                  <a:lnTo>
                    <a:pt x="270" y="122"/>
                  </a:lnTo>
                  <a:lnTo>
                    <a:pt x="287" y="122"/>
                  </a:lnTo>
                  <a:lnTo>
                    <a:pt x="306" y="117"/>
                  </a:lnTo>
                  <a:lnTo>
                    <a:pt x="321" y="135"/>
                  </a:lnTo>
                  <a:close/>
                </a:path>
              </a:pathLst>
            </a:custGeom>
            <a:solidFill>
              <a:schemeClr val="tx2">
                <a:lumMod val="20000"/>
                <a:lumOff val="8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10" name="Freeform 100">
              <a:extLst>
                <a:ext uri="{FF2B5EF4-FFF2-40B4-BE49-F238E27FC236}">
                  <a16:creationId xmlns:a16="http://schemas.microsoft.com/office/drawing/2014/main" id="{CFF54DCA-AEB4-4FD1-8D8C-5F66CFDD2D06}"/>
                </a:ext>
              </a:extLst>
            </p:cNvPr>
            <p:cNvSpPr>
              <a:spLocks/>
            </p:cNvSpPr>
            <p:nvPr/>
          </p:nvSpPr>
          <p:spPr bwMode="auto">
            <a:xfrm>
              <a:off x="1090" y="2886"/>
              <a:ext cx="271" cy="223"/>
            </a:xfrm>
            <a:custGeom>
              <a:avLst/>
              <a:gdLst>
                <a:gd name="T0" fmla="*/ 114 w 297"/>
                <a:gd name="T1" fmla="*/ 0 h 245"/>
                <a:gd name="T2" fmla="*/ 148 w 297"/>
                <a:gd name="T3" fmla="*/ 23 h 245"/>
                <a:gd name="T4" fmla="*/ 148 w 297"/>
                <a:gd name="T5" fmla="*/ 45 h 245"/>
                <a:gd name="T6" fmla="*/ 175 w 297"/>
                <a:gd name="T7" fmla="*/ 39 h 245"/>
                <a:gd name="T8" fmla="*/ 195 w 297"/>
                <a:gd name="T9" fmla="*/ 48 h 245"/>
                <a:gd name="T10" fmla="*/ 215 w 297"/>
                <a:gd name="T11" fmla="*/ 68 h 245"/>
                <a:gd name="T12" fmla="*/ 234 w 297"/>
                <a:gd name="T13" fmla="*/ 84 h 245"/>
                <a:gd name="T14" fmla="*/ 254 w 297"/>
                <a:gd name="T15" fmla="*/ 76 h 245"/>
                <a:gd name="T16" fmla="*/ 264 w 297"/>
                <a:gd name="T17" fmla="*/ 87 h 245"/>
                <a:gd name="T18" fmla="*/ 271 w 297"/>
                <a:gd name="T19" fmla="*/ 117 h 245"/>
                <a:gd name="T20" fmla="*/ 290 w 297"/>
                <a:gd name="T21" fmla="*/ 136 h 245"/>
                <a:gd name="T22" fmla="*/ 297 w 297"/>
                <a:gd name="T23" fmla="*/ 153 h 245"/>
                <a:gd name="T24" fmla="*/ 279 w 297"/>
                <a:gd name="T25" fmla="*/ 181 h 245"/>
                <a:gd name="T26" fmla="*/ 255 w 297"/>
                <a:gd name="T27" fmla="*/ 192 h 245"/>
                <a:gd name="T28" fmla="*/ 243 w 297"/>
                <a:gd name="T29" fmla="*/ 203 h 245"/>
                <a:gd name="T30" fmla="*/ 224 w 297"/>
                <a:gd name="T31" fmla="*/ 176 h 245"/>
                <a:gd name="T32" fmla="*/ 196 w 297"/>
                <a:gd name="T33" fmla="*/ 165 h 245"/>
                <a:gd name="T34" fmla="*/ 183 w 297"/>
                <a:gd name="T35" fmla="*/ 178 h 245"/>
                <a:gd name="T36" fmla="*/ 159 w 297"/>
                <a:gd name="T37" fmla="*/ 152 h 245"/>
                <a:gd name="T38" fmla="*/ 143 w 297"/>
                <a:gd name="T39" fmla="*/ 168 h 245"/>
                <a:gd name="T40" fmla="*/ 121 w 297"/>
                <a:gd name="T41" fmla="*/ 163 h 245"/>
                <a:gd name="T42" fmla="*/ 103 w 297"/>
                <a:gd name="T43" fmla="*/ 180 h 245"/>
                <a:gd name="T44" fmla="*/ 103 w 297"/>
                <a:gd name="T45" fmla="*/ 209 h 245"/>
                <a:gd name="T46" fmla="*/ 115 w 297"/>
                <a:gd name="T47" fmla="*/ 221 h 245"/>
                <a:gd name="T48" fmla="*/ 111 w 297"/>
                <a:gd name="T49" fmla="*/ 242 h 245"/>
                <a:gd name="T50" fmla="*/ 87 w 297"/>
                <a:gd name="T51" fmla="*/ 245 h 245"/>
                <a:gd name="T52" fmla="*/ 72 w 297"/>
                <a:gd name="T53" fmla="*/ 229 h 245"/>
                <a:gd name="T54" fmla="*/ 26 w 297"/>
                <a:gd name="T55" fmla="*/ 229 h 245"/>
                <a:gd name="T56" fmla="*/ 10 w 297"/>
                <a:gd name="T57" fmla="*/ 213 h 245"/>
                <a:gd name="T58" fmla="*/ 0 w 297"/>
                <a:gd name="T59" fmla="*/ 192 h 245"/>
                <a:gd name="T60" fmla="*/ 16 w 297"/>
                <a:gd name="T61" fmla="*/ 170 h 245"/>
                <a:gd name="T62" fmla="*/ 28 w 297"/>
                <a:gd name="T63" fmla="*/ 147 h 245"/>
                <a:gd name="T64" fmla="*/ 38 w 297"/>
                <a:gd name="T65" fmla="*/ 142 h 245"/>
                <a:gd name="T66" fmla="*/ 43 w 297"/>
                <a:gd name="T67" fmla="*/ 128 h 245"/>
                <a:gd name="T68" fmla="*/ 33 w 297"/>
                <a:gd name="T69" fmla="*/ 118 h 245"/>
                <a:gd name="T70" fmla="*/ 33 w 297"/>
                <a:gd name="T71" fmla="*/ 100 h 245"/>
                <a:gd name="T72" fmla="*/ 46 w 297"/>
                <a:gd name="T73" fmla="*/ 87 h 245"/>
                <a:gd name="T74" fmla="*/ 46 w 297"/>
                <a:gd name="T75" fmla="*/ 55 h 245"/>
                <a:gd name="T76" fmla="*/ 33 w 297"/>
                <a:gd name="T77" fmla="*/ 36 h 245"/>
                <a:gd name="T78" fmla="*/ 53 w 297"/>
                <a:gd name="T79" fmla="*/ 21 h 245"/>
                <a:gd name="T80" fmla="*/ 66 w 297"/>
                <a:gd name="T81" fmla="*/ 34 h 245"/>
                <a:gd name="T82" fmla="*/ 100 w 297"/>
                <a:gd name="T83" fmla="*/ 30 h 245"/>
                <a:gd name="T84" fmla="*/ 103 w 297"/>
                <a:gd name="T85" fmla="*/ 11 h 245"/>
                <a:gd name="T86" fmla="*/ 114 w 297"/>
                <a:gd name="T8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7" h="245">
                  <a:moveTo>
                    <a:pt x="114" y="0"/>
                  </a:moveTo>
                  <a:lnTo>
                    <a:pt x="148" y="23"/>
                  </a:lnTo>
                  <a:lnTo>
                    <a:pt x="148" y="45"/>
                  </a:lnTo>
                  <a:lnTo>
                    <a:pt x="175" y="39"/>
                  </a:lnTo>
                  <a:lnTo>
                    <a:pt x="195" y="48"/>
                  </a:lnTo>
                  <a:lnTo>
                    <a:pt x="215" y="68"/>
                  </a:lnTo>
                  <a:lnTo>
                    <a:pt x="234" y="84"/>
                  </a:lnTo>
                  <a:lnTo>
                    <a:pt x="254" y="76"/>
                  </a:lnTo>
                  <a:lnTo>
                    <a:pt x="264" y="87"/>
                  </a:lnTo>
                  <a:lnTo>
                    <a:pt x="271" y="117"/>
                  </a:lnTo>
                  <a:lnTo>
                    <a:pt x="290" y="136"/>
                  </a:lnTo>
                  <a:lnTo>
                    <a:pt x="297" y="153"/>
                  </a:lnTo>
                  <a:lnTo>
                    <a:pt x="279" y="181"/>
                  </a:lnTo>
                  <a:lnTo>
                    <a:pt x="255" y="192"/>
                  </a:lnTo>
                  <a:lnTo>
                    <a:pt x="243" y="203"/>
                  </a:lnTo>
                  <a:lnTo>
                    <a:pt x="224" y="176"/>
                  </a:lnTo>
                  <a:lnTo>
                    <a:pt x="196" y="165"/>
                  </a:lnTo>
                  <a:lnTo>
                    <a:pt x="183" y="178"/>
                  </a:lnTo>
                  <a:lnTo>
                    <a:pt x="159" y="152"/>
                  </a:lnTo>
                  <a:lnTo>
                    <a:pt x="143" y="168"/>
                  </a:lnTo>
                  <a:lnTo>
                    <a:pt x="121" y="163"/>
                  </a:lnTo>
                  <a:lnTo>
                    <a:pt x="103" y="180"/>
                  </a:lnTo>
                  <a:lnTo>
                    <a:pt x="103" y="209"/>
                  </a:lnTo>
                  <a:lnTo>
                    <a:pt x="115" y="221"/>
                  </a:lnTo>
                  <a:lnTo>
                    <a:pt x="111" y="242"/>
                  </a:lnTo>
                  <a:lnTo>
                    <a:pt x="87" y="245"/>
                  </a:lnTo>
                  <a:lnTo>
                    <a:pt x="72" y="229"/>
                  </a:lnTo>
                  <a:lnTo>
                    <a:pt x="26" y="229"/>
                  </a:lnTo>
                  <a:lnTo>
                    <a:pt x="10" y="213"/>
                  </a:lnTo>
                  <a:lnTo>
                    <a:pt x="0" y="192"/>
                  </a:lnTo>
                  <a:lnTo>
                    <a:pt x="16" y="170"/>
                  </a:lnTo>
                  <a:lnTo>
                    <a:pt x="28" y="147"/>
                  </a:lnTo>
                  <a:lnTo>
                    <a:pt x="38" y="142"/>
                  </a:lnTo>
                  <a:lnTo>
                    <a:pt x="43" y="128"/>
                  </a:lnTo>
                  <a:lnTo>
                    <a:pt x="33" y="118"/>
                  </a:lnTo>
                  <a:lnTo>
                    <a:pt x="33" y="100"/>
                  </a:lnTo>
                  <a:lnTo>
                    <a:pt x="46" y="87"/>
                  </a:lnTo>
                  <a:lnTo>
                    <a:pt x="46" y="55"/>
                  </a:lnTo>
                  <a:lnTo>
                    <a:pt x="33" y="36"/>
                  </a:lnTo>
                  <a:lnTo>
                    <a:pt x="53" y="21"/>
                  </a:lnTo>
                  <a:lnTo>
                    <a:pt x="66" y="34"/>
                  </a:lnTo>
                  <a:lnTo>
                    <a:pt x="100" y="30"/>
                  </a:lnTo>
                  <a:lnTo>
                    <a:pt x="103" y="11"/>
                  </a:lnTo>
                  <a:lnTo>
                    <a:pt x="114" y="0"/>
                  </a:lnTo>
                  <a:close/>
                </a:path>
              </a:pathLst>
            </a:custGeom>
            <a:solidFill>
              <a:srgbClr val="BCD621"/>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11" name="Freeform 101">
              <a:extLst>
                <a:ext uri="{FF2B5EF4-FFF2-40B4-BE49-F238E27FC236}">
                  <a16:creationId xmlns:a16="http://schemas.microsoft.com/office/drawing/2014/main" id="{745130BC-7CED-4503-A94B-10772ED7D523}"/>
                </a:ext>
              </a:extLst>
            </p:cNvPr>
            <p:cNvSpPr>
              <a:spLocks/>
            </p:cNvSpPr>
            <p:nvPr/>
          </p:nvSpPr>
          <p:spPr bwMode="auto">
            <a:xfrm>
              <a:off x="1170" y="3024"/>
              <a:ext cx="287" cy="244"/>
            </a:xfrm>
            <a:custGeom>
              <a:avLst/>
              <a:gdLst>
                <a:gd name="T0" fmla="*/ 315 w 315"/>
                <a:gd name="T1" fmla="*/ 86 h 267"/>
                <a:gd name="T2" fmla="*/ 305 w 315"/>
                <a:gd name="T3" fmla="*/ 64 h 267"/>
                <a:gd name="T4" fmla="*/ 312 w 315"/>
                <a:gd name="T5" fmla="*/ 47 h 267"/>
                <a:gd name="T6" fmla="*/ 280 w 315"/>
                <a:gd name="T7" fmla="*/ 20 h 267"/>
                <a:gd name="T8" fmla="*/ 259 w 315"/>
                <a:gd name="T9" fmla="*/ 20 h 267"/>
                <a:gd name="T10" fmla="*/ 244 w 315"/>
                <a:gd name="T11" fmla="*/ 35 h 267"/>
                <a:gd name="T12" fmla="*/ 210 w 315"/>
                <a:gd name="T13" fmla="*/ 1 h 267"/>
                <a:gd name="T14" fmla="*/ 192 w 315"/>
                <a:gd name="T15" fmla="*/ 29 h 267"/>
                <a:gd name="T16" fmla="*/ 168 w 315"/>
                <a:gd name="T17" fmla="*/ 40 h 267"/>
                <a:gd name="T18" fmla="*/ 156 w 315"/>
                <a:gd name="T19" fmla="*/ 51 h 267"/>
                <a:gd name="T20" fmla="*/ 137 w 315"/>
                <a:gd name="T21" fmla="*/ 24 h 267"/>
                <a:gd name="T22" fmla="*/ 109 w 315"/>
                <a:gd name="T23" fmla="*/ 13 h 267"/>
                <a:gd name="T24" fmla="*/ 96 w 315"/>
                <a:gd name="T25" fmla="*/ 26 h 267"/>
                <a:gd name="T26" fmla="*/ 72 w 315"/>
                <a:gd name="T27" fmla="*/ 0 h 267"/>
                <a:gd name="T28" fmla="*/ 56 w 315"/>
                <a:gd name="T29" fmla="*/ 16 h 267"/>
                <a:gd name="T30" fmla="*/ 34 w 315"/>
                <a:gd name="T31" fmla="*/ 11 h 267"/>
                <a:gd name="T32" fmla="*/ 16 w 315"/>
                <a:gd name="T33" fmla="*/ 28 h 267"/>
                <a:gd name="T34" fmla="*/ 16 w 315"/>
                <a:gd name="T35" fmla="*/ 57 h 267"/>
                <a:gd name="T36" fmla="*/ 28 w 315"/>
                <a:gd name="T37" fmla="*/ 69 h 267"/>
                <a:gd name="T38" fmla="*/ 24 w 315"/>
                <a:gd name="T39" fmla="*/ 90 h 267"/>
                <a:gd name="T40" fmla="*/ 0 w 315"/>
                <a:gd name="T41" fmla="*/ 93 h 267"/>
                <a:gd name="T42" fmla="*/ 13 w 315"/>
                <a:gd name="T43" fmla="*/ 116 h 267"/>
                <a:gd name="T44" fmla="*/ 13 w 315"/>
                <a:gd name="T45" fmla="*/ 139 h 267"/>
                <a:gd name="T46" fmla="*/ 39 w 315"/>
                <a:gd name="T47" fmla="*/ 147 h 267"/>
                <a:gd name="T48" fmla="*/ 47 w 315"/>
                <a:gd name="T49" fmla="*/ 183 h 267"/>
                <a:gd name="T50" fmla="*/ 71 w 315"/>
                <a:gd name="T51" fmla="*/ 206 h 267"/>
                <a:gd name="T52" fmla="*/ 66 w 315"/>
                <a:gd name="T53" fmla="*/ 235 h 267"/>
                <a:gd name="T54" fmla="*/ 85 w 315"/>
                <a:gd name="T55" fmla="*/ 254 h 267"/>
                <a:gd name="T56" fmla="*/ 93 w 315"/>
                <a:gd name="T57" fmla="*/ 267 h 267"/>
                <a:gd name="T58" fmla="*/ 140 w 315"/>
                <a:gd name="T59" fmla="*/ 267 h 267"/>
                <a:gd name="T60" fmla="*/ 153 w 315"/>
                <a:gd name="T61" fmla="*/ 240 h 267"/>
                <a:gd name="T62" fmla="*/ 178 w 315"/>
                <a:gd name="T63" fmla="*/ 223 h 267"/>
                <a:gd name="T64" fmla="*/ 192 w 315"/>
                <a:gd name="T65" fmla="*/ 226 h 267"/>
                <a:gd name="T66" fmla="*/ 200 w 315"/>
                <a:gd name="T67" fmla="*/ 209 h 267"/>
                <a:gd name="T68" fmla="*/ 236 w 315"/>
                <a:gd name="T69" fmla="*/ 203 h 267"/>
                <a:gd name="T70" fmla="*/ 254 w 315"/>
                <a:gd name="T71" fmla="*/ 161 h 267"/>
                <a:gd name="T72" fmla="*/ 284 w 315"/>
                <a:gd name="T73" fmla="*/ 145 h 267"/>
                <a:gd name="T74" fmla="*/ 306 w 315"/>
                <a:gd name="T75" fmla="*/ 122 h 267"/>
                <a:gd name="T76" fmla="*/ 315 w 315"/>
                <a:gd name="T77" fmla="*/ 8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5" h="267">
                  <a:moveTo>
                    <a:pt x="315" y="86"/>
                  </a:moveTo>
                  <a:lnTo>
                    <a:pt x="305" y="64"/>
                  </a:lnTo>
                  <a:lnTo>
                    <a:pt x="312" y="47"/>
                  </a:lnTo>
                  <a:lnTo>
                    <a:pt x="280" y="20"/>
                  </a:lnTo>
                  <a:lnTo>
                    <a:pt x="259" y="20"/>
                  </a:lnTo>
                  <a:lnTo>
                    <a:pt x="244" y="35"/>
                  </a:lnTo>
                  <a:lnTo>
                    <a:pt x="210" y="1"/>
                  </a:lnTo>
                  <a:lnTo>
                    <a:pt x="192" y="29"/>
                  </a:lnTo>
                  <a:lnTo>
                    <a:pt x="168" y="40"/>
                  </a:lnTo>
                  <a:lnTo>
                    <a:pt x="156" y="51"/>
                  </a:lnTo>
                  <a:lnTo>
                    <a:pt x="137" y="24"/>
                  </a:lnTo>
                  <a:lnTo>
                    <a:pt x="109" y="13"/>
                  </a:lnTo>
                  <a:lnTo>
                    <a:pt x="96" y="26"/>
                  </a:lnTo>
                  <a:lnTo>
                    <a:pt x="72" y="0"/>
                  </a:lnTo>
                  <a:lnTo>
                    <a:pt x="56" y="16"/>
                  </a:lnTo>
                  <a:lnTo>
                    <a:pt x="34" y="11"/>
                  </a:lnTo>
                  <a:lnTo>
                    <a:pt x="16" y="28"/>
                  </a:lnTo>
                  <a:lnTo>
                    <a:pt x="16" y="57"/>
                  </a:lnTo>
                  <a:lnTo>
                    <a:pt x="28" y="69"/>
                  </a:lnTo>
                  <a:lnTo>
                    <a:pt x="24" y="90"/>
                  </a:lnTo>
                  <a:lnTo>
                    <a:pt x="0" y="93"/>
                  </a:lnTo>
                  <a:lnTo>
                    <a:pt x="13" y="116"/>
                  </a:lnTo>
                  <a:lnTo>
                    <a:pt x="13" y="139"/>
                  </a:lnTo>
                  <a:lnTo>
                    <a:pt x="39" y="147"/>
                  </a:lnTo>
                  <a:lnTo>
                    <a:pt x="47" y="183"/>
                  </a:lnTo>
                  <a:lnTo>
                    <a:pt x="71" y="206"/>
                  </a:lnTo>
                  <a:lnTo>
                    <a:pt x="66" y="235"/>
                  </a:lnTo>
                  <a:lnTo>
                    <a:pt x="85" y="254"/>
                  </a:lnTo>
                  <a:lnTo>
                    <a:pt x="93" y="267"/>
                  </a:lnTo>
                  <a:lnTo>
                    <a:pt x="140" y="267"/>
                  </a:lnTo>
                  <a:lnTo>
                    <a:pt x="153" y="240"/>
                  </a:lnTo>
                  <a:lnTo>
                    <a:pt x="178" y="223"/>
                  </a:lnTo>
                  <a:lnTo>
                    <a:pt x="192" y="226"/>
                  </a:lnTo>
                  <a:lnTo>
                    <a:pt x="200" y="209"/>
                  </a:lnTo>
                  <a:lnTo>
                    <a:pt x="236" y="203"/>
                  </a:lnTo>
                  <a:lnTo>
                    <a:pt x="254" y="161"/>
                  </a:lnTo>
                  <a:lnTo>
                    <a:pt x="284" y="145"/>
                  </a:lnTo>
                  <a:lnTo>
                    <a:pt x="306" y="122"/>
                  </a:lnTo>
                  <a:lnTo>
                    <a:pt x="315" y="86"/>
                  </a:lnTo>
                  <a:close/>
                </a:path>
              </a:pathLst>
            </a:custGeom>
            <a:solidFill>
              <a:schemeClr val="accent5">
                <a:lumMod val="75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12" name="Freeform 102">
              <a:extLst>
                <a:ext uri="{FF2B5EF4-FFF2-40B4-BE49-F238E27FC236}">
                  <a16:creationId xmlns:a16="http://schemas.microsoft.com/office/drawing/2014/main" id="{09D95D39-6647-4A55-BAC5-71A7E9CF8EC3}"/>
                </a:ext>
              </a:extLst>
            </p:cNvPr>
            <p:cNvSpPr>
              <a:spLocks/>
            </p:cNvSpPr>
            <p:nvPr/>
          </p:nvSpPr>
          <p:spPr bwMode="auto">
            <a:xfrm>
              <a:off x="1994" y="3166"/>
              <a:ext cx="383" cy="264"/>
            </a:xfrm>
            <a:custGeom>
              <a:avLst/>
              <a:gdLst>
                <a:gd name="T0" fmla="*/ 70 w 420"/>
                <a:gd name="T1" fmla="*/ 23 h 290"/>
                <a:gd name="T2" fmla="*/ 104 w 420"/>
                <a:gd name="T3" fmla="*/ 0 h 290"/>
                <a:gd name="T4" fmla="*/ 125 w 420"/>
                <a:gd name="T5" fmla="*/ 10 h 290"/>
                <a:gd name="T6" fmla="*/ 142 w 420"/>
                <a:gd name="T7" fmla="*/ 10 h 290"/>
                <a:gd name="T8" fmla="*/ 161 w 420"/>
                <a:gd name="T9" fmla="*/ 18 h 290"/>
                <a:gd name="T10" fmla="*/ 175 w 420"/>
                <a:gd name="T11" fmla="*/ 13 h 290"/>
                <a:gd name="T12" fmla="*/ 193 w 420"/>
                <a:gd name="T13" fmla="*/ 43 h 290"/>
                <a:gd name="T14" fmla="*/ 223 w 420"/>
                <a:gd name="T15" fmla="*/ 19 h 290"/>
                <a:gd name="T16" fmla="*/ 252 w 420"/>
                <a:gd name="T17" fmla="*/ 19 h 290"/>
                <a:gd name="T18" fmla="*/ 262 w 420"/>
                <a:gd name="T19" fmla="*/ 33 h 290"/>
                <a:gd name="T20" fmla="*/ 247 w 420"/>
                <a:gd name="T21" fmla="*/ 60 h 290"/>
                <a:gd name="T22" fmla="*/ 269 w 420"/>
                <a:gd name="T23" fmla="*/ 92 h 290"/>
                <a:gd name="T24" fmla="*/ 285 w 420"/>
                <a:gd name="T25" fmla="*/ 97 h 290"/>
                <a:gd name="T26" fmla="*/ 285 w 420"/>
                <a:gd name="T27" fmla="*/ 127 h 290"/>
                <a:gd name="T28" fmla="*/ 305 w 420"/>
                <a:gd name="T29" fmla="*/ 131 h 290"/>
                <a:gd name="T30" fmla="*/ 320 w 420"/>
                <a:gd name="T31" fmla="*/ 145 h 290"/>
                <a:gd name="T32" fmla="*/ 343 w 420"/>
                <a:gd name="T33" fmla="*/ 145 h 290"/>
                <a:gd name="T34" fmla="*/ 351 w 420"/>
                <a:gd name="T35" fmla="*/ 162 h 290"/>
                <a:gd name="T36" fmla="*/ 369 w 420"/>
                <a:gd name="T37" fmla="*/ 165 h 290"/>
                <a:gd name="T38" fmla="*/ 364 w 420"/>
                <a:gd name="T39" fmla="*/ 189 h 290"/>
                <a:gd name="T40" fmla="*/ 416 w 420"/>
                <a:gd name="T41" fmla="*/ 221 h 290"/>
                <a:gd name="T42" fmla="*/ 420 w 420"/>
                <a:gd name="T43" fmla="*/ 260 h 290"/>
                <a:gd name="T44" fmla="*/ 404 w 420"/>
                <a:gd name="T45" fmla="*/ 282 h 290"/>
                <a:gd name="T46" fmla="*/ 372 w 420"/>
                <a:gd name="T47" fmla="*/ 282 h 290"/>
                <a:gd name="T48" fmla="*/ 343 w 420"/>
                <a:gd name="T49" fmla="*/ 290 h 290"/>
                <a:gd name="T50" fmla="*/ 320 w 420"/>
                <a:gd name="T51" fmla="*/ 277 h 290"/>
                <a:gd name="T52" fmla="*/ 291 w 420"/>
                <a:gd name="T53" fmla="*/ 282 h 290"/>
                <a:gd name="T54" fmla="*/ 256 w 420"/>
                <a:gd name="T55" fmla="*/ 282 h 290"/>
                <a:gd name="T56" fmla="*/ 222 w 420"/>
                <a:gd name="T57" fmla="*/ 265 h 290"/>
                <a:gd name="T58" fmla="*/ 208 w 420"/>
                <a:gd name="T59" fmla="*/ 265 h 290"/>
                <a:gd name="T60" fmla="*/ 193 w 420"/>
                <a:gd name="T61" fmla="*/ 280 h 290"/>
                <a:gd name="T62" fmla="*/ 167 w 420"/>
                <a:gd name="T63" fmla="*/ 285 h 290"/>
                <a:gd name="T64" fmla="*/ 142 w 420"/>
                <a:gd name="T65" fmla="*/ 272 h 290"/>
                <a:gd name="T66" fmla="*/ 120 w 420"/>
                <a:gd name="T67" fmla="*/ 272 h 290"/>
                <a:gd name="T68" fmla="*/ 90 w 420"/>
                <a:gd name="T69" fmla="*/ 263 h 290"/>
                <a:gd name="T70" fmla="*/ 46 w 420"/>
                <a:gd name="T71" fmla="*/ 264 h 290"/>
                <a:gd name="T72" fmla="*/ 53 w 420"/>
                <a:gd name="T73" fmla="*/ 245 h 290"/>
                <a:gd name="T74" fmla="*/ 72 w 420"/>
                <a:gd name="T75" fmla="*/ 226 h 290"/>
                <a:gd name="T76" fmla="*/ 61 w 420"/>
                <a:gd name="T77" fmla="*/ 200 h 290"/>
                <a:gd name="T78" fmla="*/ 35 w 420"/>
                <a:gd name="T79" fmla="*/ 200 h 290"/>
                <a:gd name="T80" fmla="*/ 32 w 420"/>
                <a:gd name="T81" fmla="*/ 188 h 290"/>
                <a:gd name="T82" fmla="*/ 16 w 420"/>
                <a:gd name="T83" fmla="*/ 188 h 290"/>
                <a:gd name="T84" fmla="*/ 0 w 420"/>
                <a:gd name="T85" fmla="*/ 173 h 290"/>
                <a:gd name="T86" fmla="*/ 5 w 420"/>
                <a:gd name="T87" fmla="*/ 155 h 290"/>
                <a:gd name="T88" fmla="*/ 22 w 420"/>
                <a:gd name="T89" fmla="*/ 155 h 290"/>
                <a:gd name="T90" fmla="*/ 35 w 420"/>
                <a:gd name="T91" fmla="*/ 142 h 290"/>
                <a:gd name="T92" fmla="*/ 27 w 420"/>
                <a:gd name="T93" fmla="*/ 117 h 290"/>
                <a:gd name="T94" fmla="*/ 40 w 420"/>
                <a:gd name="T95" fmla="*/ 105 h 290"/>
                <a:gd name="T96" fmla="*/ 63 w 420"/>
                <a:gd name="T97" fmla="*/ 105 h 290"/>
                <a:gd name="T98" fmla="*/ 75 w 420"/>
                <a:gd name="T99" fmla="*/ 85 h 290"/>
                <a:gd name="T100" fmla="*/ 71 w 420"/>
                <a:gd name="T101" fmla="*/ 52 h 290"/>
                <a:gd name="T102" fmla="*/ 70 w 420"/>
                <a:gd name="T103" fmla="*/ 2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290">
                  <a:moveTo>
                    <a:pt x="70" y="23"/>
                  </a:moveTo>
                  <a:lnTo>
                    <a:pt x="104" y="0"/>
                  </a:lnTo>
                  <a:lnTo>
                    <a:pt x="125" y="10"/>
                  </a:lnTo>
                  <a:lnTo>
                    <a:pt x="142" y="10"/>
                  </a:lnTo>
                  <a:lnTo>
                    <a:pt x="161" y="18"/>
                  </a:lnTo>
                  <a:lnTo>
                    <a:pt x="175" y="13"/>
                  </a:lnTo>
                  <a:lnTo>
                    <a:pt x="193" y="43"/>
                  </a:lnTo>
                  <a:lnTo>
                    <a:pt x="223" y="19"/>
                  </a:lnTo>
                  <a:lnTo>
                    <a:pt x="252" y="19"/>
                  </a:lnTo>
                  <a:lnTo>
                    <a:pt x="262" y="33"/>
                  </a:lnTo>
                  <a:lnTo>
                    <a:pt x="247" y="60"/>
                  </a:lnTo>
                  <a:lnTo>
                    <a:pt x="269" y="92"/>
                  </a:lnTo>
                  <a:lnTo>
                    <a:pt x="285" y="97"/>
                  </a:lnTo>
                  <a:lnTo>
                    <a:pt x="285" y="127"/>
                  </a:lnTo>
                  <a:lnTo>
                    <a:pt x="305" y="131"/>
                  </a:lnTo>
                  <a:lnTo>
                    <a:pt x="320" y="145"/>
                  </a:lnTo>
                  <a:lnTo>
                    <a:pt x="343" y="145"/>
                  </a:lnTo>
                  <a:lnTo>
                    <a:pt x="351" y="162"/>
                  </a:lnTo>
                  <a:lnTo>
                    <a:pt x="369" y="165"/>
                  </a:lnTo>
                  <a:lnTo>
                    <a:pt x="364" y="189"/>
                  </a:lnTo>
                  <a:lnTo>
                    <a:pt x="416" y="221"/>
                  </a:lnTo>
                  <a:lnTo>
                    <a:pt x="420" y="260"/>
                  </a:lnTo>
                  <a:lnTo>
                    <a:pt x="404" y="282"/>
                  </a:lnTo>
                  <a:lnTo>
                    <a:pt x="372" y="282"/>
                  </a:lnTo>
                  <a:lnTo>
                    <a:pt x="343" y="290"/>
                  </a:lnTo>
                  <a:lnTo>
                    <a:pt x="320" y="277"/>
                  </a:lnTo>
                  <a:lnTo>
                    <a:pt x="291" y="282"/>
                  </a:lnTo>
                  <a:lnTo>
                    <a:pt x="256" y="282"/>
                  </a:lnTo>
                  <a:lnTo>
                    <a:pt x="222" y="265"/>
                  </a:lnTo>
                  <a:lnTo>
                    <a:pt x="208" y="265"/>
                  </a:lnTo>
                  <a:lnTo>
                    <a:pt x="193" y="280"/>
                  </a:lnTo>
                  <a:lnTo>
                    <a:pt x="167" y="285"/>
                  </a:lnTo>
                  <a:lnTo>
                    <a:pt x="142" y="272"/>
                  </a:lnTo>
                  <a:lnTo>
                    <a:pt x="120" y="272"/>
                  </a:lnTo>
                  <a:lnTo>
                    <a:pt x="90" y="263"/>
                  </a:lnTo>
                  <a:lnTo>
                    <a:pt x="46" y="264"/>
                  </a:lnTo>
                  <a:lnTo>
                    <a:pt x="53" y="245"/>
                  </a:lnTo>
                  <a:lnTo>
                    <a:pt x="72" y="226"/>
                  </a:lnTo>
                  <a:lnTo>
                    <a:pt x="61" y="200"/>
                  </a:lnTo>
                  <a:lnTo>
                    <a:pt x="35" y="200"/>
                  </a:lnTo>
                  <a:lnTo>
                    <a:pt x="32" y="188"/>
                  </a:lnTo>
                  <a:lnTo>
                    <a:pt x="16" y="188"/>
                  </a:lnTo>
                  <a:lnTo>
                    <a:pt x="0" y="173"/>
                  </a:lnTo>
                  <a:lnTo>
                    <a:pt x="5" y="155"/>
                  </a:lnTo>
                  <a:lnTo>
                    <a:pt x="22" y="155"/>
                  </a:lnTo>
                  <a:lnTo>
                    <a:pt x="35" y="142"/>
                  </a:lnTo>
                  <a:lnTo>
                    <a:pt x="27" y="117"/>
                  </a:lnTo>
                  <a:lnTo>
                    <a:pt x="40" y="105"/>
                  </a:lnTo>
                  <a:lnTo>
                    <a:pt x="63" y="105"/>
                  </a:lnTo>
                  <a:lnTo>
                    <a:pt x="75" y="85"/>
                  </a:lnTo>
                  <a:lnTo>
                    <a:pt x="71" y="52"/>
                  </a:lnTo>
                  <a:lnTo>
                    <a:pt x="70" y="23"/>
                  </a:lnTo>
                  <a:close/>
                </a:path>
              </a:pathLst>
            </a:custGeom>
            <a:solidFill>
              <a:srgbClr val="BCD621"/>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13" name="Freeform 103">
              <a:extLst>
                <a:ext uri="{FF2B5EF4-FFF2-40B4-BE49-F238E27FC236}">
                  <a16:creationId xmlns:a16="http://schemas.microsoft.com/office/drawing/2014/main" id="{66666758-D65C-4E5F-8973-A97AE1314D6E}"/>
                </a:ext>
              </a:extLst>
            </p:cNvPr>
            <p:cNvSpPr>
              <a:spLocks/>
            </p:cNvSpPr>
            <p:nvPr/>
          </p:nvSpPr>
          <p:spPr bwMode="auto">
            <a:xfrm>
              <a:off x="1496" y="2971"/>
              <a:ext cx="410" cy="540"/>
            </a:xfrm>
            <a:custGeom>
              <a:avLst/>
              <a:gdLst>
                <a:gd name="T0" fmla="*/ 428 w 450"/>
                <a:gd name="T1" fmla="*/ 173 h 592"/>
                <a:gd name="T2" fmla="*/ 394 w 450"/>
                <a:gd name="T3" fmla="*/ 150 h 592"/>
                <a:gd name="T4" fmla="*/ 347 w 450"/>
                <a:gd name="T5" fmla="*/ 105 h 592"/>
                <a:gd name="T6" fmla="*/ 315 w 450"/>
                <a:gd name="T7" fmla="*/ 106 h 592"/>
                <a:gd name="T8" fmla="*/ 284 w 450"/>
                <a:gd name="T9" fmla="*/ 67 h 592"/>
                <a:gd name="T10" fmla="*/ 246 w 450"/>
                <a:gd name="T11" fmla="*/ 43 h 592"/>
                <a:gd name="T12" fmla="*/ 219 w 450"/>
                <a:gd name="T13" fmla="*/ 6 h 592"/>
                <a:gd name="T14" fmla="*/ 189 w 450"/>
                <a:gd name="T15" fmla="*/ 14 h 592"/>
                <a:gd name="T16" fmla="*/ 130 w 450"/>
                <a:gd name="T17" fmla="*/ 36 h 592"/>
                <a:gd name="T18" fmla="*/ 141 w 450"/>
                <a:gd name="T19" fmla="*/ 71 h 592"/>
                <a:gd name="T20" fmla="*/ 95 w 450"/>
                <a:gd name="T21" fmla="*/ 91 h 592"/>
                <a:gd name="T22" fmla="*/ 71 w 450"/>
                <a:gd name="T23" fmla="*/ 90 h 592"/>
                <a:gd name="T24" fmla="*/ 62 w 450"/>
                <a:gd name="T25" fmla="*/ 115 h 592"/>
                <a:gd name="T26" fmla="*/ 71 w 450"/>
                <a:gd name="T27" fmla="*/ 135 h 592"/>
                <a:gd name="T28" fmla="*/ 44 w 450"/>
                <a:gd name="T29" fmla="*/ 162 h 592"/>
                <a:gd name="T30" fmla="*/ 25 w 450"/>
                <a:gd name="T31" fmla="*/ 175 h 592"/>
                <a:gd name="T32" fmla="*/ 0 w 450"/>
                <a:gd name="T33" fmla="*/ 196 h 592"/>
                <a:gd name="T34" fmla="*/ 5 w 450"/>
                <a:gd name="T35" fmla="*/ 242 h 592"/>
                <a:gd name="T36" fmla="*/ 8 w 450"/>
                <a:gd name="T37" fmla="*/ 287 h 592"/>
                <a:gd name="T38" fmla="*/ 40 w 450"/>
                <a:gd name="T39" fmla="*/ 314 h 592"/>
                <a:gd name="T40" fmla="*/ 51 w 450"/>
                <a:gd name="T41" fmla="*/ 371 h 592"/>
                <a:gd name="T42" fmla="*/ 52 w 450"/>
                <a:gd name="T43" fmla="*/ 407 h 592"/>
                <a:gd name="T44" fmla="*/ 47 w 450"/>
                <a:gd name="T45" fmla="*/ 444 h 592"/>
                <a:gd name="T46" fmla="*/ 75 w 450"/>
                <a:gd name="T47" fmla="*/ 439 h 592"/>
                <a:gd name="T48" fmla="*/ 105 w 450"/>
                <a:gd name="T49" fmla="*/ 454 h 592"/>
                <a:gd name="T50" fmla="*/ 76 w 450"/>
                <a:gd name="T51" fmla="*/ 482 h 592"/>
                <a:gd name="T52" fmla="*/ 95 w 450"/>
                <a:gd name="T53" fmla="*/ 495 h 592"/>
                <a:gd name="T54" fmla="*/ 83 w 450"/>
                <a:gd name="T55" fmla="*/ 529 h 592"/>
                <a:gd name="T56" fmla="*/ 99 w 450"/>
                <a:gd name="T57" fmla="*/ 549 h 592"/>
                <a:gd name="T58" fmla="*/ 118 w 450"/>
                <a:gd name="T59" fmla="*/ 576 h 592"/>
                <a:gd name="T60" fmla="*/ 145 w 450"/>
                <a:gd name="T61" fmla="*/ 557 h 592"/>
                <a:gd name="T62" fmla="*/ 164 w 450"/>
                <a:gd name="T63" fmla="*/ 577 h 592"/>
                <a:gd name="T64" fmla="*/ 194 w 450"/>
                <a:gd name="T65" fmla="*/ 592 h 592"/>
                <a:gd name="T66" fmla="*/ 222 w 450"/>
                <a:gd name="T67" fmla="*/ 553 h 592"/>
                <a:gd name="T68" fmla="*/ 250 w 450"/>
                <a:gd name="T69" fmla="*/ 530 h 592"/>
                <a:gd name="T70" fmla="*/ 271 w 450"/>
                <a:gd name="T71" fmla="*/ 479 h 592"/>
                <a:gd name="T72" fmla="*/ 285 w 450"/>
                <a:gd name="T73" fmla="*/ 456 h 592"/>
                <a:gd name="T74" fmla="*/ 302 w 450"/>
                <a:gd name="T75" fmla="*/ 419 h 592"/>
                <a:gd name="T76" fmla="*/ 349 w 450"/>
                <a:gd name="T77" fmla="*/ 385 h 592"/>
                <a:gd name="T78" fmla="*/ 371 w 450"/>
                <a:gd name="T79" fmla="*/ 374 h 592"/>
                <a:gd name="T80" fmla="*/ 395 w 450"/>
                <a:gd name="T81" fmla="*/ 386 h 592"/>
                <a:gd name="T82" fmla="*/ 386 w 450"/>
                <a:gd name="T83" fmla="*/ 333 h 592"/>
                <a:gd name="T84" fmla="*/ 341 w 450"/>
                <a:gd name="T85" fmla="*/ 332 h 592"/>
                <a:gd name="T86" fmla="*/ 292 w 450"/>
                <a:gd name="T87" fmla="*/ 302 h 592"/>
                <a:gd name="T88" fmla="*/ 275 w 450"/>
                <a:gd name="T89" fmla="*/ 255 h 592"/>
                <a:gd name="T90" fmla="*/ 298 w 450"/>
                <a:gd name="T91" fmla="*/ 208 h 592"/>
                <a:gd name="T92" fmla="*/ 339 w 450"/>
                <a:gd name="T93" fmla="*/ 225 h 592"/>
                <a:gd name="T94" fmla="*/ 354 w 450"/>
                <a:gd name="T95" fmla="*/ 257 h 592"/>
                <a:gd name="T96" fmla="*/ 398 w 450"/>
                <a:gd name="T97" fmla="*/ 250 h 592"/>
                <a:gd name="T98" fmla="*/ 428 w 450"/>
                <a:gd name="T99" fmla="*/ 227 h 592"/>
                <a:gd name="T100" fmla="*/ 450 w 450"/>
                <a:gd name="T101" fmla="*/ 17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0" h="592">
                  <a:moveTo>
                    <a:pt x="444" y="156"/>
                  </a:moveTo>
                  <a:lnTo>
                    <a:pt x="428" y="173"/>
                  </a:lnTo>
                  <a:lnTo>
                    <a:pt x="412" y="150"/>
                  </a:lnTo>
                  <a:lnTo>
                    <a:pt x="394" y="150"/>
                  </a:lnTo>
                  <a:lnTo>
                    <a:pt x="363" y="128"/>
                  </a:lnTo>
                  <a:lnTo>
                    <a:pt x="347" y="105"/>
                  </a:lnTo>
                  <a:lnTo>
                    <a:pt x="332" y="112"/>
                  </a:lnTo>
                  <a:lnTo>
                    <a:pt x="315" y="106"/>
                  </a:lnTo>
                  <a:lnTo>
                    <a:pt x="305" y="71"/>
                  </a:lnTo>
                  <a:lnTo>
                    <a:pt x="284" y="67"/>
                  </a:lnTo>
                  <a:lnTo>
                    <a:pt x="272" y="43"/>
                  </a:lnTo>
                  <a:lnTo>
                    <a:pt x="246" y="43"/>
                  </a:lnTo>
                  <a:lnTo>
                    <a:pt x="219" y="22"/>
                  </a:lnTo>
                  <a:lnTo>
                    <a:pt x="219" y="6"/>
                  </a:lnTo>
                  <a:lnTo>
                    <a:pt x="203" y="0"/>
                  </a:lnTo>
                  <a:lnTo>
                    <a:pt x="189" y="14"/>
                  </a:lnTo>
                  <a:lnTo>
                    <a:pt x="138" y="28"/>
                  </a:lnTo>
                  <a:lnTo>
                    <a:pt x="130" y="36"/>
                  </a:lnTo>
                  <a:lnTo>
                    <a:pt x="141" y="53"/>
                  </a:lnTo>
                  <a:lnTo>
                    <a:pt x="141" y="71"/>
                  </a:lnTo>
                  <a:lnTo>
                    <a:pt x="114" y="91"/>
                  </a:lnTo>
                  <a:lnTo>
                    <a:pt x="95" y="91"/>
                  </a:lnTo>
                  <a:lnTo>
                    <a:pt x="79" y="98"/>
                  </a:lnTo>
                  <a:lnTo>
                    <a:pt x="71" y="90"/>
                  </a:lnTo>
                  <a:lnTo>
                    <a:pt x="58" y="98"/>
                  </a:lnTo>
                  <a:lnTo>
                    <a:pt x="62" y="115"/>
                  </a:lnTo>
                  <a:lnTo>
                    <a:pt x="62" y="127"/>
                  </a:lnTo>
                  <a:lnTo>
                    <a:pt x="71" y="135"/>
                  </a:lnTo>
                  <a:lnTo>
                    <a:pt x="60" y="146"/>
                  </a:lnTo>
                  <a:lnTo>
                    <a:pt x="44" y="162"/>
                  </a:lnTo>
                  <a:lnTo>
                    <a:pt x="30" y="162"/>
                  </a:lnTo>
                  <a:lnTo>
                    <a:pt x="25" y="175"/>
                  </a:lnTo>
                  <a:lnTo>
                    <a:pt x="15" y="190"/>
                  </a:lnTo>
                  <a:lnTo>
                    <a:pt x="0" y="196"/>
                  </a:lnTo>
                  <a:lnTo>
                    <a:pt x="6" y="208"/>
                  </a:lnTo>
                  <a:lnTo>
                    <a:pt x="5" y="242"/>
                  </a:lnTo>
                  <a:lnTo>
                    <a:pt x="15" y="251"/>
                  </a:lnTo>
                  <a:lnTo>
                    <a:pt x="8" y="287"/>
                  </a:lnTo>
                  <a:lnTo>
                    <a:pt x="22" y="296"/>
                  </a:lnTo>
                  <a:lnTo>
                    <a:pt x="40" y="314"/>
                  </a:lnTo>
                  <a:lnTo>
                    <a:pt x="51" y="343"/>
                  </a:lnTo>
                  <a:lnTo>
                    <a:pt x="51" y="371"/>
                  </a:lnTo>
                  <a:lnTo>
                    <a:pt x="59" y="389"/>
                  </a:lnTo>
                  <a:lnTo>
                    <a:pt x="52" y="407"/>
                  </a:lnTo>
                  <a:lnTo>
                    <a:pt x="52" y="432"/>
                  </a:lnTo>
                  <a:lnTo>
                    <a:pt x="47" y="444"/>
                  </a:lnTo>
                  <a:lnTo>
                    <a:pt x="62" y="453"/>
                  </a:lnTo>
                  <a:lnTo>
                    <a:pt x="75" y="439"/>
                  </a:lnTo>
                  <a:lnTo>
                    <a:pt x="97" y="439"/>
                  </a:lnTo>
                  <a:lnTo>
                    <a:pt x="105" y="454"/>
                  </a:lnTo>
                  <a:lnTo>
                    <a:pt x="97" y="473"/>
                  </a:lnTo>
                  <a:lnTo>
                    <a:pt x="76" y="482"/>
                  </a:lnTo>
                  <a:lnTo>
                    <a:pt x="81" y="492"/>
                  </a:lnTo>
                  <a:lnTo>
                    <a:pt x="95" y="495"/>
                  </a:lnTo>
                  <a:lnTo>
                    <a:pt x="91" y="521"/>
                  </a:lnTo>
                  <a:lnTo>
                    <a:pt x="83" y="529"/>
                  </a:lnTo>
                  <a:lnTo>
                    <a:pt x="87" y="549"/>
                  </a:lnTo>
                  <a:lnTo>
                    <a:pt x="99" y="549"/>
                  </a:lnTo>
                  <a:lnTo>
                    <a:pt x="102" y="561"/>
                  </a:lnTo>
                  <a:lnTo>
                    <a:pt x="118" y="576"/>
                  </a:lnTo>
                  <a:lnTo>
                    <a:pt x="133" y="569"/>
                  </a:lnTo>
                  <a:lnTo>
                    <a:pt x="145" y="557"/>
                  </a:lnTo>
                  <a:lnTo>
                    <a:pt x="158" y="564"/>
                  </a:lnTo>
                  <a:lnTo>
                    <a:pt x="164" y="577"/>
                  </a:lnTo>
                  <a:lnTo>
                    <a:pt x="177" y="587"/>
                  </a:lnTo>
                  <a:lnTo>
                    <a:pt x="194" y="592"/>
                  </a:lnTo>
                  <a:lnTo>
                    <a:pt x="210" y="579"/>
                  </a:lnTo>
                  <a:lnTo>
                    <a:pt x="222" y="553"/>
                  </a:lnTo>
                  <a:lnTo>
                    <a:pt x="230" y="540"/>
                  </a:lnTo>
                  <a:lnTo>
                    <a:pt x="250" y="530"/>
                  </a:lnTo>
                  <a:lnTo>
                    <a:pt x="253" y="511"/>
                  </a:lnTo>
                  <a:lnTo>
                    <a:pt x="271" y="479"/>
                  </a:lnTo>
                  <a:lnTo>
                    <a:pt x="285" y="479"/>
                  </a:lnTo>
                  <a:lnTo>
                    <a:pt x="285" y="456"/>
                  </a:lnTo>
                  <a:lnTo>
                    <a:pt x="302" y="433"/>
                  </a:lnTo>
                  <a:lnTo>
                    <a:pt x="302" y="419"/>
                  </a:lnTo>
                  <a:lnTo>
                    <a:pt x="329" y="392"/>
                  </a:lnTo>
                  <a:lnTo>
                    <a:pt x="349" y="385"/>
                  </a:lnTo>
                  <a:lnTo>
                    <a:pt x="349" y="376"/>
                  </a:lnTo>
                  <a:lnTo>
                    <a:pt x="371" y="374"/>
                  </a:lnTo>
                  <a:lnTo>
                    <a:pt x="380" y="386"/>
                  </a:lnTo>
                  <a:lnTo>
                    <a:pt x="395" y="386"/>
                  </a:lnTo>
                  <a:lnTo>
                    <a:pt x="395" y="361"/>
                  </a:lnTo>
                  <a:lnTo>
                    <a:pt x="386" y="333"/>
                  </a:lnTo>
                  <a:lnTo>
                    <a:pt x="355" y="323"/>
                  </a:lnTo>
                  <a:lnTo>
                    <a:pt x="341" y="332"/>
                  </a:lnTo>
                  <a:lnTo>
                    <a:pt x="308" y="329"/>
                  </a:lnTo>
                  <a:lnTo>
                    <a:pt x="292" y="302"/>
                  </a:lnTo>
                  <a:lnTo>
                    <a:pt x="288" y="267"/>
                  </a:lnTo>
                  <a:lnTo>
                    <a:pt x="275" y="255"/>
                  </a:lnTo>
                  <a:lnTo>
                    <a:pt x="270" y="230"/>
                  </a:lnTo>
                  <a:lnTo>
                    <a:pt x="298" y="208"/>
                  </a:lnTo>
                  <a:lnTo>
                    <a:pt x="318" y="214"/>
                  </a:lnTo>
                  <a:lnTo>
                    <a:pt x="339" y="225"/>
                  </a:lnTo>
                  <a:lnTo>
                    <a:pt x="354" y="240"/>
                  </a:lnTo>
                  <a:lnTo>
                    <a:pt x="354" y="257"/>
                  </a:lnTo>
                  <a:lnTo>
                    <a:pt x="381" y="267"/>
                  </a:lnTo>
                  <a:lnTo>
                    <a:pt x="398" y="250"/>
                  </a:lnTo>
                  <a:lnTo>
                    <a:pt x="428" y="243"/>
                  </a:lnTo>
                  <a:lnTo>
                    <a:pt x="428" y="227"/>
                  </a:lnTo>
                  <a:lnTo>
                    <a:pt x="444" y="198"/>
                  </a:lnTo>
                  <a:lnTo>
                    <a:pt x="450" y="178"/>
                  </a:lnTo>
                  <a:lnTo>
                    <a:pt x="444" y="156"/>
                  </a:lnTo>
                  <a:close/>
                </a:path>
              </a:pathLst>
            </a:custGeom>
            <a:solidFill>
              <a:srgbClr val="7EA64B"/>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14" name="Freeform 104">
              <a:extLst>
                <a:ext uri="{FF2B5EF4-FFF2-40B4-BE49-F238E27FC236}">
                  <a16:creationId xmlns:a16="http://schemas.microsoft.com/office/drawing/2014/main" id="{1442E751-089C-4E63-9F86-1ED759128AA5}"/>
                </a:ext>
              </a:extLst>
            </p:cNvPr>
            <p:cNvSpPr>
              <a:spLocks/>
            </p:cNvSpPr>
            <p:nvPr/>
          </p:nvSpPr>
          <p:spPr bwMode="auto">
            <a:xfrm>
              <a:off x="972" y="1994"/>
              <a:ext cx="613" cy="497"/>
            </a:xfrm>
            <a:custGeom>
              <a:avLst/>
              <a:gdLst>
                <a:gd name="T0" fmla="*/ 82 w 673"/>
                <a:gd name="T1" fmla="*/ 271 h 546"/>
                <a:gd name="T2" fmla="*/ 70 w 673"/>
                <a:gd name="T3" fmla="*/ 243 h 546"/>
                <a:gd name="T4" fmla="*/ 22 w 673"/>
                <a:gd name="T5" fmla="*/ 235 h 546"/>
                <a:gd name="T6" fmla="*/ 35 w 673"/>
                <a:gd name="T7" fmla="*/ 206 h 546"/>
                <a:gd name="T8" fmla="*/ 0 w 673"/>
                <a:gd name="T9" fmla="*/ 173 h 546"/>
                <a:gd name="T10" fmla="*/ 27 w 673"/>
                <a:gd name="T11" fmla="*/ 131 h 546"/>
                <a:gd name="T12" fmla="*/ 60 w 673"/>
                <a:gd name="T13" fmla="*/ 123 h 546"/>
                <a:gd name="T14" fmla="*/ 94 w 673"/>
                <a:gd name="T15" fmla="*/ 97 h 546"/>
                <a:gd name="T16" fmla="*/ 113 w 673"/>
                <a:gd name="T17" fmla="*/ 57 h 546"/>
                <a:gd name="T18" fmla="*/ 162 w 673"/>
                <a:gd name="T19" fmla="*/ 13 h 546"/>
                <a:gd name="T20" fmla="*/ 200 w 673"/>
                <a:gd name="T21" fmla="*/ 8 h 546"/>
                <a:gd name="T22" fmla="*/ 243 w 673"/>
                <a:gd name="T23" fmla="*/ 4 h 546"/>
                <a:gd name="T24" fmla="*/ 283 w 673"/>
                <a:gd name="T25" fmla="*/ 8 h 546"/>
                <a:gd name="T26" fmla="*/ 302 w 673"/>
                <a:gd name="T27" fmla="*/ 30 h 546"/>
                <a:gd name="T28" fmla="*/ 300 w 673"/>
                <a:gd name="T29" fmla="*/ 90 h 546"/>
                <a:gd name="T30" fmla="*/ 293 w 673"/>
                <a:gd name="T31" fmla="*/ 113 h 546"/>
                <a:gd name="T32" fmla="*/ 315 w 673"/>
                <a:gd name="T33" fmla="*/ 158 h 546"/>
                <a:gd name="T34" fmla="*/ 335 w 673"/>
                <a:gd name="T35" fmla="*/ 185 h 546"/>
                <a:gd name="T36" fmla="*/ 348 w 673"/>
                <a:gd name="T37" fmla="*/ 203 h 546"/>
                <a:gd name="T38" fmla="*/ 374 w 673"/>
                <a:gd name="T39" fmla="*/ 215 h 546"/>
                <a:gd name="T40" fmla="*/ 390 w 673"/>
                <a:gd name="T41" fmla="*/ 241 h 546"/>
                <a:gd name="T42" fmla="*/ 435 w 673"/>
                <a:gd name="T43" fmla="*/ 247 h 546"/>
                <a:gd name="T44" fmla="*/ 461 w 673"/>
                <a:gd name="T45" fmla="*/ 260 h 546"/>
                <a:gd name="T46" fmla="*/ 482 w 673"/>
                <a:gd name="T47" fmla="*/ 292 h 546"/>
                <a:gd name="T48" fmla="*/ 492 w 673"/>
                <a:gd name="T49" fmla="*/ 312 h 546"/>
                <a:gd name="T50" fmla="*/ 526 w 673"/>
                <a:gd name="T51" fmla="*/ 316 h 546"/>
                <a:gd name="T52" fmla="*/ 536 w 673"/>
                <a:gd name="T53" fmla="*/ 311 h 546"/>
                <a:gd name="T54" fmla="*/ 550 w 673"/>
                <a:gd name="T55" fmla="*/ 328 h 546"/>
                <a:gd name="T56" fmla="*/ 567 w 673"/>
                <a:gd name="T57" fmla="*/ 337 h 546"/>
                <a:gd name="T58" fmla="*/ 582 w 673"/>
                <a:gd name="T59" fmla="*/ 355 h 546"/>
                <a:gd name="T60" fmla="*/ 606 w 673"/>
                <a:gd name="T61" fmla="*/ 352 h 546"/>
                <a:gd name="T62" fmla="*/ 624 w 673"/>
                <a:gd name="T63" fmla="*/ 346 h 546"/>
                <a:gd name="T64" fmla="*/ 623 w 673"/>
                <a:gd name="T65" fmla="*/ 374 h 546"/>
                <a:gd name="T66" fmla="*/ 638 w 673"/>
                <a:gd name="T67" fmla="*/ 391 h 546"/>
                <a:gd name="T68" fmla="*/ 663 w 673"/>
                <a:gd name="T69" fmla="*/ 396 h 546"/>
                <a:gd name="T70" fmla="*/ 673 w 673"/>
                <a:gd name="T71" fmla="*/ 423 h 546"/>
                <a:gd name="T72" fmla="*/ 627 w 673"/>
                <a:gd name="T73" fmla="*/ 470 h 546"/>
                <a:gd name="T74" fmla="*/ 588 w 673"/>
                <a:gd name="T75" fmla="*/ 471 h 546"/>
                <a:gd name="T76" fmla="*/ 599 w 673"/>
                <a:gd name="T77" fmla="*/ 510 h 546"/>
                <a:gd name="T78" fmla="*/ 590 w 673"/>
                <a:gd name="T79" fmla="*/ 543 h 546"/>
                <a:gd name="T80" fmla="*/ 544 w 673"/>
                <a:gd name="T81" fmla="*/ 541 h 546"/>
                <a:gd name="T82" fmla="*/ 503 w 673"/>
                <a:gd name="T83" fmla="*/ 546 h 546"/>
                <a:gd name="T84" fmla="*/ 459 w 673"/>
                <a:gd name="T85" fmla="*/ 506 h 546"/>
                <a:gd name="T86" fmla="*/ 429 w 673"/>
                <a:gd name="T87" fmla="*/ 470 h 546"/>
                <a:gd name="T88" fmla="*/ 369 w 673"/>
                <a:gd name="T89" fmla="*/ 438 h 546"/>
                <a:gd name="T90" fmla="*/ 326 w 673"/>
                <a:gd name="T91" fmla="*/ 414 h 546"/>
                <a:gd name="T92" fmla="*/ 265 w 673"/>
                <a:gd name="T93" fmla="*/ 410 h 546"/>
                <a:gd name="T94" fmla="*/ 206 w 673"/>
                <a:gd name="T95" fmla="*/ 391 h 546"/>
                <a:gd name="T96" fmla="*/ 206 w 673"/>
                <a:gd name="T97" fmla="*/ 340 h 546"/>
                <a:gd name="T98" fmla="*/ 169 w 673"/>
                <a:gd name="T99" fmla="*/ 328 h 546"/>
                <a:gd name="T100" fmla="*/ 122 w 673"/>
                <a:gd name="T101" fmla="*/ 292 h 546"/>
                <a:gd name="T102" fmla="*/ 82 w 673"/>
                <a:gd name="T103" fmla="*/ 29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3" h="546">
                  <a:moveTo>
                    <a:pt x="82" y="297"/>
                  </a:moveTo>
                  <a:lnTo>
                    <a:pt x="82" y="271"/>
                  </a:lnTo>
                  <a:lnTo>
                    <a:pt x="89" y="249"/>
                  </a:lnTo>
                  <a:lnTo>
                    <a:pt x="70" y="243"/>
                  </a:lnTo>
                  <a:lnTo>
                    <a:pt x="49" y="248"/>
                  </a:lnTo>
                  <a:lnTo>
                    <a:pt x="22" y="235"/>
                  </a:lnTo>
                  <a:lnTo>
                    <a:pt x="32" y="226"/>
                  </a:lnTo>
                  <a:lnTo>
                    <a:pt x="35" y="206"/>
                  </a:lnTo>
                  <a:lnTo>
                    <a:pt x="18" y="179"/>
                  </a:lnTo>
                  <a:lnTo>
                    <a:pt x="0" y="173"/>
                  </a:lnTo>
                  <a:lnTo>
                    <a:pt x="13" y="145"/>
                  </a:lnTo>
                  <a:lnTo>
                    <a:pt x="27" y="131"/>
                  </a:lnTo>
                  <a:lnTo>
                    <a:pt x="52" y="135"/>
                  </a:lnTo>
                  <a:lnTo>
                    <a:pt x="60" y="123"/>
                  </a:lnTo>
                  <a:lnTo>
                    <a:pt x="77" y="118"/>
                  </a:lnTo>
                  <a:lnTo>
                    <a:pt x="94" y="97"/>
                  </a:lnTo>
                  <a:lnTo>
                    <a:pt x="101" y="79"/>
                  </a:lnTo>
                  <a:lnTo>
                    <a:pt x="113" y="57"/>
                  </a:lnTo>
                  <a:lnTo>
                    <a:pt x="142" y="41"/>
                  </a:lnTo>
                  <a:lnTo>
                    <a:pt x="162" y="13"/>
                  </a:lnTo>
                  <a:lnTo>
                    <a:pt x="176" y="21"/>
                  </a:lnTo>
                  <a:lnTo>
                    <a:pt x="200" y="8"/>
                  </a:lnTo>
                  <a:lnTo>
                    <a:pt x="221" y="0"/>
                  </a:lnTo>
                  <a:lnTo>
                    <a:pt x="243" y="4"/>
                  </a:lnTo>
                  <a:lnTo>
                    <a:pt x="262" y="13"/>
                  </a:lnTo>
                  <a:lnTo>
                    <a:pt x="283" y="8"/>
                  </a:lnTo>
                  <a:lnTo>
                    <a:pt x="300" y="19"/>
                  </a:lnTo>
                  <a:lnTo>
                    <a:pt x="302" y="30"/>
                  </a:lnTo>
                  <a:lnTo>
                    <a:pt x="320" y="51"/>
                  </a:lnTo>
                  <a:lnTo>
                    <a:pt x="300" y="90"/>
                  </a:lnTo>
                  <a:lnTo>
                    <a:pt x="303" y="103"/>
                  </a:lnTo>
                  <a:lnTo>
                    <a:pt x="293" y="113"/>
                  </a:lnTo>
                  <a:lnTo>
                    <a:pt x="300" y="149"/>
                  </a:lnTo>
                  <a:lnTo>
                    <a:pt x="315" y="158"/>
                  </a:lnTo>
                  <a:lnTo>
                    <a:pt x="315" y="174"/>
                  </a:lnTo>
                  <a:lnTo>
                    <a:pt x="335" y="185"/>
                  </a:lnTo>
                  <a:lnTo>
                    <a:pt x="340" y="198"/>
                  </a:lnTo>
                  <a:lnTo>
                    <a:pt x="348" y="203"/>
                  </a:lnTo>
                  <a:lnTo>
                    <a:pt x="361" y="215"/>
                  </a:lnTo>
                  <a:lnTo>
                    <a:pt x="374" y="215"/>
                  </a:lnTo>
                  <a:lnTo>
                    <a:pt x="385" y="226"/>
                  </a:lnTo>
                  <a:lnTo>
                    <a:pt x="390" y="241"/>
                  </a:lnTo>
                  <a:lnTo>
                    <a:pt x="416" y="242"/>
                  </a:lnTo>
                  <a:lnTo>
                    <a:pt x="435" y="247"/>
                  </a:lnTo>
                  <a:lnTo>
                    <a:pt x="444" y="256"/>
                  </a:lnTo>
                  <a:lnTo>
                    <a:pt x="461" y="260"/>
                  </a:lnTo>
                  <a:lnTo>
                    <a:pt x="467" y="277"/>
                  </a:lnTo>
                  <a:lnTo>
                    <a:pt x="482" y="292"/>
                  </a:lnTo>
                  <a:lnTo>
                    <a:pt x="492" y="299"/>
                  </a:lnTo>
                  <a:lnTo>
                    <a:pt x="492" y="312"/>
                  </a:lnTo>
                  <a:lnTo>
                    <a:pt x="504" y="316"/>
                  </a:lnTo>
                  <a:lnTo>
                    <a:pt x="526" y="316"/>
                  </a:lnTo>
                  <a:lnTo>
                    <a:pt x="526" y="308"/>
                  </a:lnTo>
                  <a:lnTo>
                    <a:pt x="536" y="311"/>
                  </a:lnTo>
                  <a:lnTo>
                    <a:pt x="550" y="311"/>
                  </a:lnTo>
                  <a:lnTo>
                    <a:pt x="550" y="328"/>
                  </a:lnTo>
                  <a:lnTo>
                    <a:pt x="559" y="337"/>
                  </a:lnTo>
                  <a:lnTo>
                    <a:pt x="567" y="337"/>
                  </a:lnTo>
                  <a:lnTo>
                    <a:pt x="567" y="348"/>
                  </a:lnTo>
                  <a:lnTo>
                    <a:pt x="582" y="355"/>
                  </a:lnTo>
                  <a:lnTo>
                    <a:pt x="592" y="365"/>
                  </a:lnTo>
                  <a:lnTo>
                    <a:pt x="606" y="352"/>
                  </a:lnTo>
                  <a:lnTo>
                    <a:pt x="610" y="340"/>
                  </a:lnTo>
                  <a:lnTo>
                    <a:pt x="624" y="346"/>
                  </a:lnTo>
                  <a:lnTo>
                    <a:pt x="634" y="363"/>
                  </a:lnTo>
                  <a:lnTo>
                    <a:pt x="623" y="374"/>
                  </a:lnTo>
                  <a:lnTo>
                    <a:pt x="638" y="383"/>
                  </a:lnTo>
                  <a:lnTo>
                    <a:pt x="638" y="391"/>
                  </a:lnTo>
                  <a:lnTo>
                    <a:pt x="649" y="391"/>
                  </a:lnTo>
                  <a:lnTo>
                    <a:pt x="663" y="396"/>
                  </a:lnTo>
                  <a:lnTo>
                    <a:pt x="657" y="403"/>
                  </a:lnTo>
                  <a:lnTo>
                    <a:pt x="673" y="423"/>
                  </a:lnTo>
                  <a:lnTo>
                    <a:pt x="645" y="452"/>
                  </a:lnTo>
                  <a:lnTo>
                    <a:pt x="627" y="470"/>
                  </a:lnTo>
                  <a:lnTo>
                    <a:pt x="602" y="459"/>
                  </a:lnTo>
                  <a:lnTo>
                    <a:pt x="588" y="471"/>
                  </a:lnTo>
                  <a:lnTo>
                    <a:pt x="617" y="501"/>
                  </a:lnTo>
                  <a:lnTo>
                    <a:pt x="599" y="510"/>
                  </a:lnTo>
                  <a:lnTo>
                    <a:pt x="599" y="534"/>
                  </a:lnTo>
                  <a:lnTo>
                    <a:pt x="590" y="543"/>
                  </a:lnTo>
                  <a:lnTo>
                    <a:pt x="560" y="516"/>
                  </a:lnTo>
                  <a:lnTo>
                    <a:pt x="544" y="541"/>
                  </a:lnTo>
                  <a:lnTo>
                    <a:pt x="515" y="534"/>
                  </a:lnTo>
                  <a:lnTo>
                    <a:pt x="503" y="546"/>
                  </a:lnTo>
                  <a:lnTo>
                    <a:pt x="486" y="521"/>
                  </a:lnTo>
                  <a:lnTo>
                    <a:pt x="459" y="506"/>
                  </a:lnTo>
                  <a:lnTo>
                    <a:pt x="438" y="495"/>
                  </a:lnTo>
                  <a:lnTo>
                    <a:pt x="429" y="470"/>
                  </a:lnTo>
                  <a:lnTo>
                    <a:pt x="403" y="445"/>
                  </a:lnTo>
                  <a:lnTo>
                    <a:pt x="369" y="438"/>
                  </a:lnTo>
                  <a:lnTo>
                    <a:pt x="352" y="402"/>
                  </a:lnTo>
                  <a:lnTo>
                    <a:pt x="326" y="414"/>
                  </a:lnTo>
                  <a:lnTo>
                    <a:pt x="297" y="402"/>
                  </a:lnTo>
                  <a:lnTo>
                    <a:pt x="265" y="410"/>
                  </a:lnTo>
                  <a:lnTo>
                    <a:pt x="237" y="422"/>
                  </a:lnTo>
                  <a:lnTo>
                    <a:pt x="206" y="391"/>
                  </a:lnTo>
                  <a:lnTo>
                    <a:pt x="206" y="364"/>
                  </a:lnTo>
                  <a:lnTo>
                    <a:pt x="206" y="340"/>
                  </a:lnTo>
                  <a:lnTo>
                    <a:pt x="181" y="315"/>
                  </a:lnTo>
                  <a:lnTo>
                    <a:pt x="169" y="328"/>
                  </a:lnTo>
                  <a:lnTo>
                    <a:pt x="136" y="306"/>
                  </a:lnTo>
                  <a:lnTo>
                    <a:pt x="122" y="292"/>
                  </a:lnTo>
                  <a:lnTo>
                    <a:pt x="98" y="294"/>
                  </a:lnTo>
                  <a:lnTo>
                    <a:pt x="82" y="297"/>
                  </a:lnTo>
                  <a:close/>
                </a:path>
              </a:pathLst>
            </a:custGeom>
            <a:gradFill flip="none" rotWithShape="1">
              <a:gsLst>
                <a:gs pos="0">
                  <a:srgbClr val="00923F">
                    <a:tint val="66000"/>
                    <a:satMod val="160000"/>
                  </a:srgbClr>
                </a:gs>
                <a:gs pos="50000">
                  <a:srgbClr val="00923F">
                    <a:tint val="44500"/>
                    <a:satMod val="160000"/>
                  </a:srgbClr>
                </a:gs>
                <a:gs pos="100000">
                  <a:srgbClr val="00923F">
                    <a:tint val="23500"/>
                    <a:satMod val="160000"/>
                  </a:srgbClr>
                </a:gs>
              </a:gsLst>
              <a:lin ang="13500000" scaled="1"/>
              <a:tileRect/>
            </a:gra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15" name="Freeform 105">
              <a:extLst>
                <a:ext uri="{FF2B5EF4-FFF2-40B4-BE49-F238E27FC236}">
                  <a16:creationId xmlns:a16="http://schemas.microsoft.com/office/drawing/2014/main" id="{33BA37FE-C9FB-4730-97A1-8F5C8207D2A1}"/>
                </a:ext>
              </a:extLst>
            </p:cNvPr>
            <p:cNvSpPr>
              <a:spLocks/>
            </p:cNvSpPr>
            <p:nvPr/>
          </p:nvSpPr>
          <p:spPr bwMode="auto">
            <a:xfrm>
              <a:off x="948" y="2260"/>
              <a:ext cx="240" cy="208"/>
            </a:xfrm>
            <a:custGeom>
              <a:avLst/>
              <a:gdLst>
                <a:gd name="T0" fmla="*/ 83 w 263"/>
                <a:gd name="T1" fmla="*/ 16 h 228"/>
                <a:gd name="T2" fmla="*/ 108 w 263"/>
                <a:gd name="T3" fmla="*/ 5 h 228"/>
                <a:gd name="T4" fmla="*/ 124 w 263"/>
                <a:gd name="T5" fmla="*/ 2 h 228"/>
                <a:gd name="T6" fmla="*/ 148 w 263"/>
                <a:gd name="T7" fmla="*/ 0 h 228"/>
                <a:gd name="T8" fmla="*/ 162 w 263"/>
                <a:gd name="T9" fmla="*/ 14 h 228"/>
                <a:gd name="T10" fmla="*/ 195 w 263"/>
                <a:gd name="T11" fmla="*/ 36 h 228"/>
                <a:gd name="T12" fmla="*/ 207 w 263"/>
                <a:gd name="T13" fmla="*/ 23 h 228"/>
                <a:gd name="T14" fmla="*/ 232 w 263"/>
                <a:gd name="T15" fmla="*/ 48 h 228"/>
                <a:gd name="T16" fmla="*/ 232 w 263"/>
                <a:gd name="T17" fmla="*/ 99 h 228"/>
                <a:gd name="T18" fmla="*/ 263 w 263"/>
                <a:gd name="T19" fmla="*/ 130 h 228"/>
                <a:gd name="T20" fmla="*/ 263 w 263"/>
                <a:gd name="T21" fmla="*/ 153 h 228"/>
                <a:gd name="T22" fmla="*/ 228 w 263"/>
                <a:gd name="T23" fmla="*/ 154 h 228"/>
                <a:gd name="T24" fmla="*/ 220 w 263"/>
                <a:gd name="T25" fmla="*/ 173 h 228"/>
                <a:gd name="T26" fmla="*/ 203 w 263"/>
                <a:gd name="T27" fmla="*/ 173 h 228"/>
                <a:gd name="T28" fmla="*/ 178 w 263"/>
                <a:gd name="T29" fmla="*/ 199 h 228"/>
                <a:gd name="T30" fmla="*/ 162 w 263"/>
                <a:gd name="T31" fmla="*/ 199 h 228"/>
                <a:gd name="T32" fmla="*/ 155 w 263"/>
                <a:gd name="T33" fmla="*/ 217 h 228"/>
                <a:gd name="T34" fmla="*/ 129 w 263"/>
                <a:gd name="T35" fmla="*/ 211 h 228"/>
                <a:gd name="T36" fmla="*/ 116 w 263"/>
                <a:gd name="T37" fmla="*/ 199 h 228"/>
                <a:gd name="T38" fmla="*/ 87 w 263"/>
                <a:gd name="T39" fmla="*/ 199 h 228"/>
                <a:gd name="T40" fmla="*/ 68 w 263"/>
                <a:gd name="T41" fmla="*/ 217 h 228"/>
                <a:gd name="T42" fmla="*/ 47 w 263"/>
                <a:gd name="T43" fmla="*/ 217 h 228"/>
                <a:gd name="T44" fmla="*/ 36 w 263"/>
                <a:gd name="T45" fmla="*/ 228 h 228"/>
                <a:gd name="T46" fmla="*/ 20 w 263"/>
                <a:gd name="T47" fmla="*/ 213 h 228"/>
                <a:gd name="T48" fmla="*/ 5 w 263"/>
                <a:gd name="T49" fmla="*/ 201 h 228"/>
                <a:gd name="T50" fmla="*/ 3 w 263"/>
                <a:gd name="T51" fmla="*/ 188 h 228"/>
                <a:gd name="T52" fmla="*/ 0 w 263"/>
                <a:gd name="T53" fmla="*/ 172 h 228"/>
                <a:gd name="T54" fmla="*/ 9 w 263"/>
                <a:gd name="T55" fmla="*/ 161 h 228"/>
                <a:gd name="T56" fmla="*/ 24 w 263"/>
                <a:gd name="T57" fmla="*/ 147 h 228"/>
                <a:gd name="T58" fmla="*/ 49 w 263"/>
                <a:gd name="T59" fmla="*/ 131 h 228"/>
                <a:gd name="T60" fmla="*/ 40 w 263"/>
                <a:gd name="T61" fmla="*/ 110 h 228"/>
                <a:gd name="T62" fmla="*/ 40 w 263"/>
                <a:gd name="T63" fmla="*/ 97 h 228"/>
                <a:gd name="T64" fmla="*/ 54 w 263"/>
                <a:gd name="T65" fmla="*/ 83 h 228"/>
                <a:gd name="T66" fmla="*/ 48 w 263"/>
                <a:gd name="T67" fmla="*/ 60 h 228"/>
                <a:gd name="T68" fmla="*/ 56 w 263"/>
                <a:gd name="T69" fmla="*/ 43 h 228"/>
                <a:gd name="T70" fmla="*/ 75 w 263"/>
                <a:gd name="T71" fmla="*/ 43 h 228"/>
                <a:gd name="T72" fmla="*/ 83 w 263"/>
                <a:gd name="T73" fmla="*/ 1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228">
                  <a:moveTo>
                    <a:pt x="83" y="16"/>
                  </a:moveTo>
                  <a:lnTo>
                    <a:pt x="108" y="5"/>
                  </a:lnTo>
                  <a:lnTo>
                    <a:pt x="124" y="2"/>
                  </a:lnTo>
                  <a:lnTo>
                    <a:pt x="148" y="0"/>
                  </a:lnTo>
                  <a:lnTo>
                    <a:pt x="162" y="14"/>
                  </a:lnTo>
                  <a:lnTo>
                    <a:pt x="195" y="36"/>
                  </a:lnTo>
                  <a:lnTo>
                    <a:pt x="207" y="23"/>
                  </a:lnTo>
                  <a:lnTo>
                    <a:pt x="232" y="48"/>
                  </a:lnTo>
                  <a:lnTo>
                    <a:pt x="232" y="99"/>
                  </a:lnTo>
                  <a:lnTo>
                    <a:pt x="263" y="130"/>
                  </a:lnTo>
                  <a:lnTo>
                    <a:pt x="263" y="153"/>
                  </a:lnTo>
                  <a:lnTo>
                    <a:pt x="228" y="154"/>
                  </a:lnTo>
                  <a:lnTo>
                    <a:pt x="220" y="173"/>
                  </a:lnTo>
                  <a:lnTo>
                    <a:pt x="203" y="173"/>
                  </a:lnTo>
                  <a:lnTo>
                    <a:pt x="178" y="199"/>
                  </a:lnTo>
                  <a:lnTo>
                    <a:pt x="162" y="199"/>
                  </a:lnTo>
                  <a:lnTo>
                    <a:pt x="155" y="217"/>
                  </a:lnTo>
                  <a:lnTo>
                    <a:pt x="129" y="211"/>
                  </a:lnTo>
                  <a:lnTo>
                    <a:pt x="116" y="199"/>
                  </a:lnTo>
                  <a:lnTo>
                    <a:pt x="87" y="199"/>
                  </a:lnTo>
                  <a:lnTo>
                    <a:pt x="68" y="217"/>
                  </a:lnTo>
                  <a:lnTo>
                    <a:pt x="47" y="217"/>
                  </a:lnTo>
                  <a:lnTo>
                    <a:pt x="36" y="228"/>
                  </a:lnTo>
                  <a:lnTo>
                    <a:pt x="20" y="213"/>
                  </a:lnTo>
                  <a:lnTo>
                    <a:pt x="5" y="201"/>
                  </a:lnTo>
                  <a:lnTo>
                    <a:pt x="3" y="188"/>
                  </a:lnTo>
                  <a:lnTo>
                    <a:pt x="0" y="172"/>
                  </a:lnTo>
                  <a:lnTo>
                    <a:pt x="9" y="161"/>
                  </a:lnTo>
                  <a:lnTo>
                    <a:pt x="24" y="147"/>
                  </a:lnTo>
                  <a:lnTo>
                    <a:pt x="49" y="131"/>
                  </a:lnTo>
                  <a:lnTo>
                    <a:pt x="40" y="110"/>
                  </a:lnTo>
                  <a:lnTo>
                    <a:pt x="40" y="97"/>
                  </a:lnTo>
                  <a:lnTo>
                    <a:pt x="54" y="83"/>
                  </a:lnTo>
                  <a:lnTo>
                    <a:pt x="48" y="60"/>
                  </a:lnTo>
                  <a:lnTo>
                    <a:pt x="56" y="43"/>
                  </a:lnTo>
                  <a:lnTo>
                    <a:pt x="75" y="43"/>
                  </a:lnTo>
                  <a:lnTo>
                    <a:pt x="83" y="16"/>
                  </a:lnTo>
                  <a:close/>
                </a:path>
              </a:pathLst>
            </a:custGeom>
            <a:solidFill>
              <a:schemeClr val="accent5">
                <a:lumMod val="20000"/>
                <a:lumOff val="8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16" name="Freeform 106">
              <a:extLst>
                <a:ext uri="{FF2B5EF4-FFF2-40B4-BE49-F238E27FC236}">
                  <a16:creationId xmlns:a16="http://schemas.microsoft.com/office/drawing/2014/main" id="{FD01976D-1973-4719-87BD-81829F65065A}"/>
                </a:ext>
              </a:extLst>
            </p:cNvPr>
            <p:cNvSpPr>
              <a:spLocks/>
            </p:cNvSpPr>
            <p:nvPr/>
          </p:nvSpPr>
          <p:spPr bwMode="auto">
            <a:xfrm>
              <a:off x="1089" y="2360"/>
              <a:ext cx="420" cy="232"/>
            </a:xfrm>
            <a:custGeom>
              <a:avLst/>
              <a:gdLst>
                <a:gd name="T0" fmla="*/ 446 w 461"/>
                <a:gd name="T1" fmla="*/ 159 h 255"/>
                <a:gd name="T2" fmla="*/ 461 w 461"/>
                <a:gd name="T3" fmla="*/ 141 h 255"/>
                <a:gd name="T4" fmla="*/ 431 w 461"/>
                <a:gd name="T5" fmla="*/ 114 h 255"/>
                <a:gd name="T6" fmla="*/ 415 w 461"/>
                <a:gd name="T7" fmla="*/ 139 h 255"/>
                <a:gd name="T8" fmla="*/ 386 w 461"/>
                <a:gd name="T9" fmla="*/ 132 h 255"/>
                <a:gd name="T10" fmla="*/ 374 w 461"/>
                <a:gd name="T11" fmla="*/ 144 h 255"/>
                <a:gd name="T12" fmla="*/ 357 w 461"/>
                <a:gd name="T13" fmla="*/ 119 h 255"/>
                <a:gd name="T14" fmla="*/ 309 w 461"/>
                <a:gd name="T15" fmla="*/ 93 h 255"/>
                <a:gd name="T16" fmla="*/ 300 w 461"/>
                <a:gd name="T17" fmla="*/ 68 h 255"/>
                <a:gd name="T18" fmla="*/ 274 w 461"/>
                <a:gd name="T19" fmla="*/ 43 h 255"/>
                <a:gd name="T20" fmla="*/ 240 w 461"/>
                <a:gd name="T21" fmla="*/ 36 h 255"/>
                <a:gd name="T22" fmla="*/ 223 w 461"/>
                <a:gd name="T23" fmla="*/ 0 h 255"/>
                <a:gd name="T24" fmla="*/ 197 w 461"/>
                <a:gd name="T25" fmla="*/ 12 h 255"/>
                <a:gd name="T26" fmla="*/ 168 w 461"/>
                <a:gd name="T27" fmla="*/ 0 h 255"/>
                <a:gd name="T28" fmla="*/ 136 w 461"/>
                <a:gd name="T29" fmla="*/ 8 h 255"/>
                <a:gd name="T30" fmla="*/ 108 w 461"/>
                <a:gd name="T31" fmla="*/ 20 h 255"/>
                <a:gd name="T32" fmla="*/ 108 w 461"/>
                <a:gd name="T33" fmla="*/ 43 h 255"/>
                <a:gd name="T34" fmla="*/ 73 w 461"/>
                <a:gd name="T35" fmla="*/ 44 h 255"/>
                <a:gd name="T36" fmla="*/ 65 w 461"/>
                <a:gd name="T37" fmla="*/ 63 h 255"/>
                <a:gd name="T38" fmla="*/ 48 w 461"/>
                <a:gd name="T39" fmla="*/ 63 h 255"/>
                <a:gd name="T40" fmla="*/ 23 w 461"/>
                <a:gd name="T41" fmla="*/ 89 h 255"/>
                <a:gd name="T42" fmla="*/ 7 w 461"/>
                <a:gd name="T43" fmla="*/ 89 h 255"/>
                <a:gd name="T44" fmla="*/ 0 w 461"/>
                <a:gd name="T45" fmla="*/ 107 h 255"/>
                <a:gd name="T46" fmla="*/ 17 w 461"/>
                <a:gd name="T47" fmla="*/ 124 h 255"/>
                <a:gd name="T48" fmla="*/ 40 w 461"/>
                <a:gd name="T49" fmla="*/ 124 h 255"/>
                <a:gd name="T50" fmla="*/ 52 w 461"/>
                <a:gd name="T51" fmla="*/ 136 h 255"/>
                <a:gd name="T52" fmla="*/ 70 w 461"/>
                <a:gd name="T53" fmla="*/ 117 h 255"/>
                <a:gd name="T54" fmla="*/ 80 w 461"/>
                <a:gd name="T55" fmla="*/ 120 h 255"/>
                <a:gd name="T56" fmla="*/ 88 w 461"/>
                <a:gd name="T57" fmla="*/ 144 h 255"/>
                <a:gd name="T58" fmla="*/ 117 w 461"/>
                <a:gd name="T59" fmla="*/ 162 h 255"/>
                <a:gd name="T60" fmla="*/ 134 w 461"/>
                <a:gd name="T61" fmla="*/ 162 h 255"/>
                <a:gd name="T62" fmla="*/ 134 w 461"/>
                <a:gd name="T63" fmla="*/ 192 h 255"/>
                <a:gd name="T64" fmla="*/ 159 w 461"/>
                <a:gd name="T65" fmla="*/ 204 h 255"/>
                <a:gd name="T66" fmla="*/ 159 w 461"/>
                <a:gd name="T67" fmla="*/ 228 h 255"/>
                <a:gd name="T68" fmla="*/ 190 w 461"/>
                <a:gd name="T69" fmla="*/ 235 h 255"/>
                <a:gd name="T70" fmla="*/ 230 w 461"/>
                <a:gd name="T71" fmla="*/ 225 h 255"/>
                <a:gd name="T72" fmla="*/ 245 w 461"/>
                <a:gd name="T73" fmla="*/ 210 h 255"/>
                <a:gd name="T74" fmla="*/ 268 w 461"/>
                <a:gd name="T75" fmla="*/ 210 h 255"/>
                <a:gd name="T76" fmla="*/ 277 w 461"/>
                <a:gd name="T77" fmla="*/ 232 h 255"/>
                <a:gd name="T78" fmla="*/ 291 w 461"/>
                <a:gd name="T79" fmla="*/ 246 h 255"/>
                <a:gd name="T80" fmla="*/ 316 w 461"/>
                <a:gd name="T81" fmla="*/ 246 h 255"/>
                <a:gd name="T82" fmla="*/ 324 w 461"/>
                <a:gd name="T83" fmla="*/ 255 h 255"/>
                <a:gd name="T84" fmla="*/ 345 w 461"/>
                <a:gd name="T85" fmla="*/ 235 h 255"/>
                <a:gd name="T86" fmla="*/ 376 w 461"/>
                <a:gd name="T87" fmla="*/ 224 h 255"/>
                <a:gd name="T88" fmla="*/ 389 w 461"/>
                <a:gd name="T89" fmla="*/ 237 h 255"/>
                <a:gd name="T90" fmla="*/ 405 w 461"/>
                <a:gd name="T91" fmla="*/ 220 h 255"/>
                <a:gd name="T92" fmla="*/ 441 w 461"/>
                <a:gd name="T93" fmla="*/ 220 h 255"/>
                <a:gd name="T94" fmla="*/ 446 w 461"/>
                <a:gd name="T95" fmla="*/ 15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1" h="255">
                  <a:moveTo>
                    <a:pt x="446" y="159"/>
                  </a:moveTo>
                  <a:lnTo>
                    <a:pt x="461" y="141"/>
                  </a:lnTo>
                  <a:lnTo>
                    <a:pt x="431" y="114"/>
                  </a:lnTo>
                  <a:lnTo>
                    <a:pt x="415" y="139"/>
                  </a:lnTo>
                  <a:lnTo>
                    <a:pt x="386" y="132"/>
                  </a:lnTo>
                  <a:lnTo>
                    <a:pt x="374" y="144"/>
                  </a:lnTo>
                  <a:lnTo>
                    <a:pt x="357" y="119"/>
                  </a:lnTo>
                  <a:lnTo>
                    <a:pt x="309" y="93"/>
                  </a:lnTo>
                  <a:lnTo>
                    <a:pt x="300" y="68"/>
                  </a:lnTo>
                  <a:lnTo>
                    <a:pt x="274" y="43"/>
                  </a:lnTo>
                  <a:lnTo>
                    <a:pt x="240" y="36"/>
                  </a:lnTo>
                  <a:lnTo>
                    <a:pt x="223" y="0"/>
                  </a:lnTo>
                  <a:lnTo>
                    <a:pt x="197" y="12"/>
                  </a:lnTo>
                  <a:lnTo>
                    <a:pt x="168" y="0"/>
                  </a:lnTo>
                  <a:lnTo>
                    <a:pt x="136" y="8"/>
                  </a:lnTo>
                  <a:lnTo>
                    <a:pt x="108" y="20"/>
                  </a:lnTo>
                  <a:lnTo>
                    <a:pt x="108" y="43"/>
                  </a:lnTo>
                  <a:lnTo>
                    <a:pt x="73" y="44"/>
                  </a:lnTo>
                  <a:lnTo>
                    <a:pt x="65" y="63"/>
                  </a:lnTo>
                  <a:lnTo>
                    <a:pt x="48" y="63"/>
                  </a:lnTo>
                  <a:lnTo>
                    <a:pt x="23" y="89"/>
                  </a:lnTo>
                  <a:lnTo>
                    <a:pt x="7" y="89"/>
                  </a:lnTo>
                  <a:lnTo>
                    <a:pt x="0" y="107"/>
                  </a:lnTo>
                  <a:lnTo>
                    <a:pt x="17" y="124"/>
                  </a:lnTo>
                  <a:lnTo>
                    <a:pt x="40" y="124"/>
                  </a:lnTo>
                  <a:lnTo>
                    <a:pt x="52" y="136"/>
                  </a:lnTo>
                  <a:lnTo>
                    <a:pt x="70" y="117"/>
                  </a:lnTo>
                  <a:lnTo>
                    <a:pt x="80" y="120"/>
                  </a:lnTo>
                  <a:lnTo>
                    <a:pt x="88" y="144"/>
                  </a:lnTo>
                  <a:lnTo>
                    <a:pt x="117" y="162"/>
                  </a:lnTo>
                  <a:lnTo>
                    <a:pt x="134" y="162"/>
                  </a:lnTo>
                  <a:lnTo>
                    <a:pt x="134" y="192"/>
                  </a:lnTo>
                  <a:lnTo>
                    <a:pt x="159" y="204"/>
                  </a:lnTo>
                  <a:lnTo>
                    <a:pt x="159" y="228"/>
                  </a:lnTo>
                  <a:lnTo>
                    <a:pt x="190" y="235"/>
                  </a:lnTo>
                  <a:lnTo>
                    <a:pt x="230" y="225"/>
                  </a:lnTo>
                  <a:lnTo>
                    <a:pt x="245" y="210"/>
                  </a:lnTo>
                  <a:lnTo>
                    <a:pt x="268" y="210"/>
                  </a:lnTo>
                  <a:lnTo>
                    <a:pt x="277" y="232"/>
                  </a:lnTo>
                  <a:lnTo>
                    <a:pt x="291" y="246"/>
                  </a:lnTo>
                  <a:lnTo>
                    <a:pt x="316" y="246"/>
                  </a:lnTo>
                  <a:lnTo>
                    <a:pt x="324" y="255"/>
                  </a:lnTo>
                  <a:lnTo>
                    <a:pt x="345" y="235"/>
                  </a:lnTo>
                  <a:lnTo>
                    <a:pt x="376" y="224"/>
                  </a:lnTo>
                  <a:lnTo>
                    <a:pt x="389" y="237"/>
                  </a:lnTo>
                  <a:lnTo>
                    <a:pt x="405" y="220"/>
                  </a:lnTo>
                  <a:lnTo>
                    <a:pt x="441" y="220"/>
                  </a:lnTo>
                  <a:lnTo>
                    <a:pt x="446" y="159"/>
                  </a:lnTo>
                  <a:close/>
                </a:path>
              </a:pathLst>
            </a:custGeom>
            <a:solidFill>
              <a:schemeClr val="accent5">
                <a:lumMod val="75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17" name="Freeform 107">
              <a:extLst>
                <a:ext uri="{FF2B5EF4-FFF2-40B4-BE49-F238E27FC236}">
                  <a16:creationId xmlns:a16="http://schemas.microsoft.com/office/drawing/2014/main" id="{8849CBD5-7866-4C4E-AA28-1066097B6B66}"/>
                </a:ext>
              </a:extLst>
            </p:cNvPr>
            <p:cNvSpPr>
              <a:spLocks/>
            </p:cNvSpPr>
            <p:nvPr/>
          </p:nvSpPr>
          <p:spPr bwMode="auto">
            <a:xfrm>
              <a:off x="1010" y="2441"/>
              <a:ext cx="224" cy="200"/>
            </a:xfrm>
            <a:custGeom>
              <a:avLst/>
              <a:gdLst>
                <a:gd name="T0" fmla="*/ 0 w 246"/>
                <a:gd name="T1" fmla="*/ 18 h 219"/>
                <a:gd name="T2" fmla="*/ 19 w 246"/>
                <a:gd name="T3" fmla="*/ 0 h 219"/>
                <a:gd name="T4" fmla="*/ 48 w 246"/>
                <a:gd name="T5" fmla="*/ 0 h 219"/>
                <a:gd name="T6" fmla="*/ 61 w 246"/>
                <a:gd name="T7" fmla="*/ 12 h 219"/>
                <a:gd name="T8" fmla="*/ 87 w 246"/>
                <a:gd name="T9" fmla="*/ 18 h 219"/>
                <a:gd name="T10" fmla="*/ 104 w 246"/>
                <a:gd name="T11" fmla="*/ 35 h 219"/>
                <a:gd name="T12" fmla="*/ 127 w 246"/>
                <a:gd name="T13" fmla="*/ 35 h 219"/>
                <a:gd name="T14" fmla="*/ 139 w 246"/>
                <a:gd name="T15" fmla="*/ 47 h 219"/>
                <a:gd name="T16" fmla="*/ 157 w 246"/>
                <a:gd name="T17" fmla="*/ 28 h 219"/>
                <a:gd name="T18" fmla="*/ 167 w 246"/>
                <a:gd name="T19" fmla="*/ 31 h 219"/>
                <a:gd name="T20" fmla="*/ 175 w 246"/>
                <a:gd name="T21" fmla="*/ 55 h 219"/>
                <a:gd name="T22" fmla="*/ 204 w 246"/>
                <a:gd name="T23" fmla="*/ 73 h 219"/>
                <a:gd name="T24" fmla="*/ 221 w 246"/>
                <a:gd name="T25" fmla="*/ 73 h 219"/>
                <a:gd name="T26" fmla="*/ 221 w 246"/>
                <a:gd name="T27" fmla="*/ 103 h 219"/>
                <a:gd name="T28" fmla="*/ 246 w 246"/>
                <a:gd name="T29" fmla="*/ 115 h 219"/>
                <a:gd name="T30" fmla="*/ 246 w 246"/>
                <a:gd name="T31" fmla="*/ 139 h 219"/>
                <a:gd name="T32" fmla="*/ 220 w 246"/>
                <a:gd name="T33" fmla="*/ 139 h 219"/>
                <a:gd name="T34" fmla="*/ 209 w 246"/>
                <a:gd name="T35" fmla="*/ 166 h 219"/>
                <a:gd name="T36" fmla="*/ 183 w 246"/>
                <a:gd name="T37" fmla="*/ 166 h 219"/>
                <a:gd name="T38" fmla="*/ 165 w 246"/>
                <a:gd name="T39" fmla="*/ 147 h 219"/>
                <a:gd name="T40" fmla="*/ 150 w 246"/>
                <a:gd name="T41" fmla="*/ 162 h 219"/>
                <a:gd name="T42" fmla="*/ 143 w 246"/>
                <a:gd name="T43" fmla="*/ 190 h 219"/>
                <a:gd name="T44" fmla="*/ 127 w 246"/>
                <a:gd name="T45" fmla="*/ 206 h 219"/>
                <a:gd name="T46" fmla="*/ 93 w 246"/>
                <a:gd name="T47" fmla="*/ 210 h 219"/>
                <a:gd name="T48" fmla="*/ 64 w 246"/>
                <a:gd name="T49" fmla="*/ 219 h 219"/>
                <a:gd name="T50" fmla="*/ 76 w 246"/>
                <a:gd name="T51" fmla="*/ 178 h 219"/>
                <a:gd name="T52" fmla="*/ 89 w 246"/>
                <a:gd name="T53" fmla="*/ 144 h 219"/>
                <a:gd name="T54" fmla="*/ 55 w 246"/>
                <a:gd name="T55" fmla="*/ 110 h 219"/>
                <a:gd name="T56" fmla="*/ 36 w 246"/>
                <a:gd name="T57" fmla="*/ 90 h 219"/>
                <a:gd name="T58" fmla="*/ 3 w 246"/>
                <a:gd name="T59" fmla="*/ 79 h 219"/>
                <a:gd name="T60" fmla="*/ 3 w 246"/>
                <a:gd name="T61" fmla="*/ 60 h 219"/>
                <a:gd name="T62" fmla="*/ 14 w 246"/>
                <a:gd name="T63" fmla="*/ 40 h 219"/>
                <a:gd name="T64" fmla="*/ 0 w 246"/>
                <a:gd name="T65" fmla="*/ 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6" h="219">
                  <a:moveTo>
                    <a:pt x="0" y="18"/>
                  </a:moveTo>
                  <a:lnTo>
                    <a:pt x="19" y="0"/>
                  </a:lnTo>
                  <a:lnTo>
                    <a:pt x="48" y="0"/>
                  </a:lnTo>
                  <a:lnTo>
                    <a:pt x="61" y="12"/>
                  </a:lnTo>
                  <a:lnTo>
                    <a:pt x="87" y="18"/>
                  </a:lnTo>
                  <a:lnTo>
                    <a:pt x="104" y="35"/>
                  </a:lnTo>
                  <a:lnTo>
                    <a:pt x="127" y="35"/>
                  </a:lnTo>
                  <a:lnTo>
                    <a:pt x="139" y="47"/>
                  </a:lnTo>
                  <a:lnTo>
                    <a:pt x="157" y="28"/>
                  </a:lnTo>
                  <a:lnTo>
                    <a:pt x="167" y="31"/>
                  </a:lnTo>
                  <a:lnTo>
                    <a:pt x="175" y="55"/>
                  </a:lnTo>
                  <a:lnTo>
                    <a:pt x="204" y="73"/>
                  </a:lnTo>
                  <a:lnTo>
                    <a:pt x="221" y="73"/>
                  </a:lnTo>
                  <a:lnTo>
                    <a:pt x="221" y="103"/>
                  </a:lnTo>
                  <a:lnTo>
                    <a:pt x="246" y="115"/>
                  </a:lnTo>
                  <a:lnTo>
                    <a:pt x="246" y="139"/>
                  </a:lnTo>
                  <a:lnTo>
                    <a:pt x="220" y="139"/>
                  </a:lnTo>
                  <a:lnTo>
                    <a:pt x="209" y="166"/>
                  </a:lnTo>
                  <a:lnTo>
                    <a:pt x="183" y="166"/>
                  </a:lnTo>
                  <a:lnTo>
                    <a:pt x="165" y="147"/>
                  </a:lnTo>
                  <a:lnTo>
                    <a:pt x="150" y="162"/>
                  </a:lnTo>
                  <a:lnTo>
                    <a:pt x="143" y="190"/>
                  </a:lnTo>
                  <a:lnTo>
                    <a:pt x="127" y="206"/>
                  </a:lnTo>
                  <a:lnTo>
                    <a:pt x="93" y="210"/>
                  </a:lnTo>
                  <a:lnTo>
                    <a:pt x="64" y="219"/>
                  </a:lnTo>
                  <a:lnTo>
                    <a:pt x="76" y="178"/>
                  </a:lnTo>
                  <a:lnTo>
                    <a:pt x="89" y="144"/>
                  </a:lnTo>
                  <a:lnTo>
                    <a:pt x="55" y="110"/>
                  </a:lnTo>
                  <a:lnTo>
                    <a:pt x="36" y="90"/>
                  </a:lnTo>
                  <a:lnTo>
                    <a:pt x="3" y="79"/>
                  </a:lnTo>
                  <a:lnTo>
                    <a:pt x="3" y="60"/>
                  </a:lnTo>
                  <a:lnTo>
                    <a:pt x="14" y="40"/>
                  </a:lnTo>
                  <a:lnTo>
                    <a:pt x="0" y="18"/>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18" name="Freeform 108">
              <a:extLst>
                <a:ext uri="{FF2B5EF4-FFF2-40B4-BE49-F238E27FC236}">
                  <a16:creationId xmlns:a16="http://schemas.microsoft.com/office/drawing/2014/main" id="{59093E3A-934B-4BBB-B6E7-48725497D214}"/>
                </a:ext>
              </a:extLst>
            </p:cNvPr>
            <p:cNvSpPr>
              <a:spLocks/>
            </p:cNvSpPr>
            <p:nvPr/>
          </p:nvSpPr>
          <p:spPr bwMode="auto">
            <a:xfrm>
              <a:off x="911" y="2431"/>
              <a:ext cx="180" cy="246"/>
            </a:xfrm>
            <a:custGeom>
              <a:avLst/>
              <a:gdLst>
                <a:gd name="T0" fmla="*/ 77 w 198"/>
                <a:gd name="T1" fmla="*/ 40 h 270"/>
                <a:gd name="T2" fmla="*/ 88 w 198"/>
                <a:gd name="T3" fmla="*/ 29 h 270"/>
                <a:gd name="T4" fmla="*/ 109 w 198"/>
                <a:gd name="T5" fmla="*/ 29 h 270"/>
                <a:gd name="T6" fmla="*/ 123 w 198"/>
                <a:gd name="T7" fmla="*/ 51 h 270"/>
                <a:gd name="T8" fmla="*/ 112 w 198"/>
                <a:gd name="T9" fmla="*/ 71 h 270"/>
                <a:gd name="T10" fmla="*/ 112 w 198"/>
                <a:gd name="T11" fmla="*/ 90 h 270"/>
                <a:gd name="T12" fmla="*/ 145 w 198"/>
                <a:gd name="T13" fmla="*/ 101 h 270"/>
                <a:gd name="T14" fmla="*/ 164 w 198"/>
                <a:gd name="T15" fmla="*/ 121 h 270"/>
                <a:gd name="T16" fmla="*/ 198 w 198"/>
                <a:gd name="T17" fmla="*/ 155 h 270"/>
                <a:gd name="T18" fmla="*/ 185 w 198"/>
                <a:gd name="T19" fmla="*/ 189 h 270"/>
                <a:gd name="T20" fmla="*/ 173 w 198"/>
                <a:gd name="T21" fmla="*/ 230 h 270"/>
                <a:gd name="T22" fmla="*/ 147 w 198"/>
                <a:gd name="T23" fmla="*/ 235 h 270"/>
                <a:gd name="T24" fmla="*/ 131 w 198"/>
                <a:gd name="T25" fmla="*/ 251 h 270"/>
                <a:gd name="T26" fmla="*/ 109 w 198"/>
                <a:gd name="T27" fmla="*/ 255 h 270"/>
                <a:gd name="T28" fmla="*/ 95 w 198"/>
                <a:gd name="T29" fmla="*/ 270 h 270"/>
                <a:gd name="T30" fmla="*/ 78 w 198"/>
                <a:gd name="T31" fmla="*/ 243 h 270"/>
                <a:gd name="T32" fmla="*/ 64 w 198"/>
                <a:gd name="T33" fmla="*/ 239 h 270"/>
                <a:gd name="T34" fmla="*/ 61 w 198"/>
                <a:gd name="T35" fmla="*/ 222 h 270"/>
                <a:gd name="T36" fmla="*/ 41 w 198"/>
                <a:gd name="T37" fmla="*/ 215 h 270"/>
                <a:gd name="T38" fmla="*/ 46 w 198"/>
                <a:gd name="T39" fmla="*/ 200 h 270"/>
                <a:gd name="T40" fmla="*/ 34 w 198"/>
                <a:gd name="T41" fmla="*/ 190 h 270"/>
                <a:gd name="T42" fmla="*/ 33 w 198"/>
                <a:gd name="T43" fmla="*/ 172 h 270"/>
                <a:gd name="T44" fmla="*/ 42 w 198"/>
                <a:gd name="T45" fmla="*/ 168 h 270"/>
                <a:gd name="T46" fmla="*/ 46 w 198"/>
                <a:gd name="T47" fmla="*/ 154 h 270"/>
                <a:gd name="T48" fmla="*/ 48 w 198"/>
                <a:gd name="T49" fmla="*/ 130 h 270"/>
                <a:gd name="T50" fmla="*/ 38 w 198"/>
                <a:gd name="T51" fmla="*/ 119 h 270"/>
                <a:gd name="T52" fmla="*/ 25 w 198"/>
                <a:gd name="T53" fmla="*/ 114 h 270"/>
                <a:gd name="T54" fmla="*/ 19 w 198"/>
                <a:gd name="T55" fmla="*/ 102 h 270"/>
                <a:gd name="T56" fmla="*/ 19 w 198"/>
                <a:gd name="T57" fmla="*/ 85 h 270"/>
                <a:gd name="T58" fmla="*/ 7 w 198"/>
                <a:gd name="T59" fmla="*/ 80 h 270"/>
                <a:gd name="T60" fmla="*/ 0 w 198"/>
                <a:gd name="T61" fmla="*/ 62 h 270"/>
                <a:gd name="T62" fmla="*/ 15 w 198"/>
                <a:gd name="T63" fmla="*/ 52 h 270"/>
                <a:gd name="T64" fmla="*/ 14 w 198"/>
                <a:gd name="T65" fmla="*/ 34 h 270"/>
                <a:gd name="T66" fmla="*/ 25 w 198"/>
                <a:gd name="T67" fmla="*/ 24 h 270"/>
                <a:gd name="T68" fmla="*/ 30 w 198"/>
                <a:gd name="T69" fmla="*/ 7 h 270"/>
                <a:gd name="T70" fmla="*/ 44 w 198"/>
                <a:gd name="T71" fmla="*/ 0 h 270"/>
                <a:gd name="T72" fmla="*/ 46 w 198"/>
                <a:gd name="T73" fmla="*/ 13 h 270"/>
                <a:gd name="T74" fmla="*/ 61 w 198"/>
                <a:gd name="T75" fmla="*/ 25 h 270"/>
                <a:gd name="T76" fmla="*/ 77 w 198"/>
                <a:gd name="T77" fmla="*/ 4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8" h="270">
                  <a:moveTo>
                    <a:pt x="77" y="40"/>
                  </a:moveTo>
                  <a:lnTo>
                    <a:pt x="88" y="29"/>
                  </a:lnTo>
                  <a:lnTo>
                    <a:pt x="109" y="29"/>
                  </a:lnTo>
                  <a:lnTo>
                    <a:pt x="123" y="51"/>
                  </a:lnTo>
                  <a:lnTo>
                    <a:pt x="112" y="71"/>
                  </a:lnTo>
                  <a:lnTo>
                    <a:pt x="112" y="90"/>
                  </a:lnTo>
                  <a:lnTo>
                    <a:pt x="145" y="101"/>
                  </a:lnTo>
                  <a:lnTo>
                    <a:pt x="164" y="121"/>
                  </a:lnTo>
                  <a:lnTo>
                    <a:pt x="198" y="155"/>
                  </a:lnTo>
                  <a:lnTo>
                    <a:pt x="185" y="189"/>
                  </a:lnTo>
                  <a:lnTo>
                    <a:pt x="173" y="230"/>
                  </a:lnTo>
                  <a:lnTo>
                    <a:pt x="147" y="235"/>
                  </a:lnTo>
                  <a:lnTo>
                    <a:pt x="131" y="251"/>
                  </a:lnTo>
                  <a:lnTo>
                    <a:pt x="109" y="255"/>
                  </a:lnTo>
                  <a:lnTo>
                    <a:pt x="95" y="270"/>
                  </a:lnTo>
                  <a:lnTo>
                    <a:pt x="78" y="243"/>
                  </a:lnTo>
                  <a:lnTo>
                    <a:pt x="64" y="239"/>
                  </a:lnTo>
                  <a:lnTo>
                    <a:pt x="61" y="222"/>
                  </a:lnTo>
                  <a:lnTo>
                    <a:pt x="41" y="215"/>
                  </a:lnTo>
                  <a:lnTo>
                    <a:pt x="46" y="200"/>
                  </a:lnTo>
                  <a:lnTo>
                    <a:pt x="34" y="190"/>
                  </a:lnTo>
                  <a:lnTo>
                    <a:pt x="33" y="172"/>
                  </a:lnTo>
                  <a:lnTo>
                    <a:pt x="42" y="168"/>
                  </a:lnTo>
                  <a:lnTo>
                    <a:pt x="46" y="154"/>
                  </a:lnTo>
                  <a:lnTo>
                    <a:pt x="48" y="130"/>
                  </a:lnTo>
                  <a:lnTo>
                    <a:pt x="38" y="119"/>
                  </a:lnTo>
                  <a:lnTo>
                    <a:pt x="25" y="114"/>
                  </a:lnTo>
                  <a:lnTo>
                    <a:pt x="19" y="102"/>
                  </a:lnTo>
                  <a:lnTo>
                    <a:pt x="19" y="85"/>
                  </a:lnTo>
                  <a:lnTo>
                    <a:pt x="7" y="80"/>
                  </a:lnTo>
                  <a:lnTo>
                    <a:pt x="0" y="62"/>
                  </a:lnTo>
                  <a:lnTo>
                    <a:pt x="15" y="52"/>
                  </a:lnTo>
                  <a:lnTo>
                    <a:pt x="14" y="34"/>
                  </a:lnTo>
                  <a:lnTo>
                    <a:pt x="25" y="24"/>
                  </a:lnTo>
                  <a:lnTo>
                    <a:pt x="30" y="7"/>
                  </a:lnTo>
                  <a:lnTo>
                    <a:pt x="44" y="0"/>
                  </a:lnTo>
                  <a:lnTo>
                    <a:pt x="46" y="13"/>
                  </a:lnTo>
                  <a:lnTo>
                    <a:pt x="61" y="25"/>
                  </a:lnTo>
                  <a:lnTo>
                    <a:pt x="77" y="40"/>
                  </a:lnTo>
                  <a:close/>
                </a:path>
              </a:pathLst>
            </a:custGeom>
            <a:gradFill flip="none" rotWithShape="1">
              <a:gsLst>
                <a:gs pos="0">
                  <a:srgbClr val="BCD621">
                    <a:tint val="66000"/>
                    <a:satMod val="160000"/>
                  </a:srgbClr>
                </a:gs>
                <a:gs pos="50000">
                  <a:srgbClr val="BCD621">
                    <a:tint val="44500"/>
                    <a:satMod val="160000"/>
                  </a:srgbClr>
                </a:gs>
                <a:gs pos="100000">
                  <a:srgbClr val="BCD621">
                    <a:tint val="23500"/>
                    <a:satMod val="160000"/>
                  </a:srgbClr>
                </a:gs>
              </a:gsLst>
              <a:path path="circle">
                <a:fillToRect l="50000" t="50000" r="50000" b="50000"/>
              </a:path>
              <a:tileRect/>
            </a:gra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19" name="Freeform 109">
              <a:extLst>
                <a:ext uri="{FF2B5EF4-FFF2-40B4-BE49-F238E27FC236}">
                  <a16:creationId xmlns:a16="http://schemas.microsoft.com/office/drawing/2014/main" id="{F0B17EBD-05E9-4CCC-8B96-05DD7E854F6C}"/>
                </a:ext>
              </a:extLst>
            </p:cNvPr>
            <p:cNvSpPr>
              <a:spLocks/>
            </p:cNvSpPr>
            <p:nvPr/>
          </p:nvSpPr>
          <p:spPr bwMode="auto">
            <a:xfrm>
              <a:off x="997" y="2551"/>
              <a:ext cx="444" cy="290"/>
            </a:xfrm>
            <a:custGeom>
              <a:avLst/>
              <a:gdLst>
                <a:gd name="T0" fmla="*/ 0 w 487"/>
                <a:gd name="T1" fmla="*/ 162 h 318"/>
                <a:gd name="T2" fmla="*/ 0 w 487"/>
                <a:gd name="T3" fmla="*/ 138 h 318"/>
                <a:gd name="T4" fmla="*/ 14 w 487"/>
                <a:gd name="T5" fmla="*/ 123 h 318"/>
                <a:gd name="T6" fmla="*/ 36 w 487"/>
                <a:gd name="T7" fmla="*/ 119 h 318"/>
                <a:gd name="T8" fmla="*/ 52 w 487"/>
                <a:gd name="T9" fmla="*/ 103 h 318"/>
                <a:gd name="T10" fmla="*/ 78 w 487"/>
                <a:gd name="T11" fmla="*/ 98 h 318"/>
                <a:gd name="T12" fmla="*/ 107 w 487"/>
                <a:gd name="T13" fmla="*/ 89 h 318"/>
                <a:gd name="T14" fmla="*/ 141 w 487"/>
                <a:gd name="T15" fmla="*/ 85 h 318"/>
                <a:gd name="T16" fmla="*/ 157 w 487"/>
                <a:gd name="T17" fmla="*/ 69 h 318"/>
                <a:gd name="T18" fmla="*/ 164 w 487"/>
                <a:gd name="T19" fmla="*/ 41 h 318"/>
                <a:gd name="T20" fmla="*/ 179 w 487"/>
                <a:gd name="T21" fmla="*/ 26 h 318"/>
                <a:gd name="T22" fmla="*/ 197 w 487"/>
                <a:gd name="T23" fmla="*/ 45 h 318"/>
                <a:gd name="T24" fmla="*/ 223 w 487"/>
                <a:gd name="T25" fmla="*/ 45 h 318"/>
                <a:gd name="T26" fmla="*/ 234 w 487"/>
                <a:gd name="T27" fmla="*/ 18 h 318"/>
                <a:gd name="T28" fmla="*/ 260 w 487"/>
                <a:gd name="T29" fmla="*/ 18 h 318"/>
                <a:gd name="T30" fmla="*/ 291 w 487"/>
                <a:gd name="T31" fmla="*/ 25 h 318"/>
                <a:gd name="T32" fmla="*/ 331 w 487"/>
                <a:gd name="T33" fmla="*/ 15 h 318"/>
                <a:gd name="T34" fmla="*/ 346 w 487"/>
                <a:gd name="T35" fmla="*/ 0 h 318"/>
                <a:gd name="T36" fmla="*/ 369 w 487"/>
                <a:gd name="T37" fmla="*/ 0 h 318"/>
                <a:gd name="T38" fmla="*/ 378 w 487"/>
                <a:gd name="T39" fmla="*/ 22 h 318"/>
                <a:gd name="T40" fmla="*/ 392 w 487"/>
                <a:gd name="T41" fmla="*/ 36 h 318"/>
                <a:gd name="T42" fmla="*/ 417 w 487"/>
                <a:gd name="T43" fmla="*/ 36 h 318"/>
                <a:gd name="T44" fmla="*/ 425 w 487"/>
                <a:gd name="T45" fmla="*/ 45 h 318"/>
                <a:gd name="T46" fmla="*/ 453 w 487"/>
                <a:gd name="T47" fmla="*/ 65 h 318"/>
                <a:gd name="T48" fmla="*/ 487 w 487"/>
                <a:gd name="T49" fmla="*/ 99 h 318"/>
                <a:gd name="T50" fmla="*/ 466 w 487"/>
                <a:gd name="T51" fmla="*/ 119 h 318"/>
                <a:gd name="T52" fmla="*/ 450 w 487"/>
                <a:gd name="T53" fmla="*/ 135 h 318"/>
                <a:gd name="T54" fmla="*/ 422 w 487"/>
                <a:gd name="T55" fmla="*/ 119 h 318"/>
                <a:gd name="T56" fmla="*/ 401 w 487"/>
                <a:gd name="T57" fmla="*/ 123 h 318"/>
                <a:gd name="T58" fmla="*/ 385 w 487"/>
                <a:gd name="T59" fmla="*/ 139 h 318"/>
                <a:gd name="T60" fmla="*/ 366 w 487"/>
                <a:gd name="T61" fmla="*/ 166 h 318"/>
                <a:gd name="T62" fmla="*/ 331 w 487"/>
                <a:gd name="T63" fmla="*/ 144 h 318"/>
                <a:gd name="T64" fmla="*/ 314 w 487"/>
                <a:gd name="T65" fmla="*/ 161 h 318"/>
                <a:gd name="T66" fmla="*/ 287 w 487"/>
                <a:gd name="T67" fmla="*/ 160 h 318"/>
                <a:gd name="T68" fmla="*/ 290 w 487"/>
                <a:gd name="T69" fmla="*/ 189 h 318"/>
                <a:gd name="T70" fmla="*/ 276 w 487"/>
                <a:gd name="T71" fmla="*/ 202 h 318"/>
                <a:gd name="T72" fmla="*/ 289 w 487"/>
                <a:gd name="T73" fmla="*/ 225 h 318"/>
                <a:gd name="T74" fmla="*/ 251 w 487"/>
                <a:gd name="T75" fmla="*/ 247 h 318"/>
                <a:gd name="T76" fmla="*/ 251 w 487"/>
                <a:gd name="T77" fmla="*/ 279 h 318"/>
                <a:gd name="T78" fmla="*/ 227 w 487"/>
                <a:gd name="T79" fmla="*/ 299 h 318"/>
                <a:gd name="T80" fmla="*/ 216 w 487"/>
                <a:gd name="T81" fmla="*/ 318 h 318"/>
                <a:gd name="T82" fmla="*/ 202 w 487"/>
                <a:gd name="T83" fmla="*/ 318 h 318"/>
                <a:gd name="T84" fmla="*/ 192 w 487"/>
                <a:gd name="T85" fmla="*/ 309 h 318"/>
                <a:gd name="T86" fmla="*/ 196 w 487"/>
                <a:gd name="T87" fmla="*/ 293 h 318"/>
                <a:gd name="T88" fmla="*/ 174 w 487"/>
                <a:gd name="T89" fmla="*/ 294 h 318"/>
                <a:gd name="T90" fmla="*/ 167 w 487"/>
                <a:gd name="T91" fmla="*/ 301 h 318"/>
                <a:gd name="T92" fmla="*/ 136 w 487"/>
                <a:gd name="T93" fmla="*/ 301 h 318"/>
                <a:gd name="T94" fmla="*/ 126 w 487"/>
                <a:gd name="T95" fmla="*/ 317 h 318"/>
                <a:gd name="T96" fmla="*/ 105 w 487"/>
                <a:gd name="T97" fmla="*/ 311 h 318"/>
                <a:gd name="T98" fmla="*/ 99 w 487"/>
                <a:gd name="T99" fmla="*/ 290 h 318"/>
                <a:gd name="T100" fmla="*/ 82 w 487"/>
                <a:gd name="T101" fmla="*/ 274 h 318"/>
                <a:gd name="T102" fmla="*/ 82 w 487"/>
                <a:gd name="T103" fmla="*/ 249 h 318"/>
                <a:gd name="T104" fmla="*/ 70 w 487"/>
                <a:gd name="T105" fmla="*/ 236 h 318"/>
                <a:gd name="T106" fmla="*/ 64 w 487"/>
                <a:gd name="T107" fmla="*/ 218 h 318"/>
                <a:gd name="T108" fmla="*/ 40 w 487"/>
                <a:gd name="T109" fmla="*/ 218 h 318"/>
                <a:gd name="T110" fmla="*/ 25 w 487"/>
                <a:gd name="T111" fmla="*/ 204 h 318"/>
                <a:gd name="T112" fmla="*/ 21 w 487"/>
                <a:gd name="T113" fmla="*/ 192 h 318"/>
                <a:gd name="T114" fmla="*/ 21 w 487"/>
                <a:gd name="T115" fmla="*/ 179 h 318"/>
                <a:gd name="T116" fmla="*/ 0 w 487"/>
                <a:gd name="T117" fmla="*/ 16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7" h="318">
                  <a:moveTo>
                    <a:pt x="0" y="162"/>
                  </a:moveTo>
                  <a:lnTo>
                    <a:pt x="0" y="138"/>
                  </a:lnTo>
                  <a:lnTo>
                    <a:pt x="14" y="123"/>
                  </a:lnTo>
                  <a:lnTo>
                    <a:pt x="36" y="119"/>
                  </a:lnTo>
                  <a:lnTo>
                    <a:pt x="52" y="103"/>
                  </a:lnTo>
                  <a:lnTo>
                    <a:pt x="78" y="98"/>
                  </a:lnTo>
                  <a:lnTo>
                    <a:pt x="107" y="89"/>
                  </a:lnTo>
                  <a:lnTo>
                    <a:pt x="141" y="85"/>
                  </a:lnTo>
                  <a:lnTo>
                    <a:pt x="157" y="69"/>
                  </a:lnTo>
                  <a:lnTo>
                    <a:pt x="164" y="41"/>
                  </a:lnTo>
                  <a:lnTo>
                    <a:pt x="179" y="26"/>
                  </a:lnTo>
                  <a:lnTo>
                    <a:pt x="197" y="45"/>
                  </a:lnTo>
                  <a:lnTo>
                    <a:pt x="223" y="45"/>
                  </a:lnTo>
                  <a:lnTo>
                    <a:pt x="234" y="18"/>
                  </a:lnTo>
                  <a:lnTo>
                    <a:pt x="260" y="18"/>
                  </a:lnTo>
                  <a:lnTo>
                    <a:pt x="291" y="25"/>
                  </a:lnTo>
                  <a:lnTo>
                    <a:pt x="331" y="15"/>
                  </a:lnTo>
                  <a:lnTo>
                    <a:pt x="346" y="0"/>
                  </a:lnTo>
                  <a:lnTo>
                    <a:pt x="369" y="0"/>
                  </a:lnTo>
                  <a:lnTo>
                    <a:pt x="378" y="22"/>
                  </a:lnTo>
                  <a:lnTo>
                    <a:pt x="392" y="36"/>
                  </a:lnTo>
                  <a:lnTo>
                    <a:pt x="417" y="36"/>
                  </a:lnTo>
                  <a:lnTo>
                    <a:pt x="425" y="45"/>
                  </a:lnTo>
                  <a:lnTo>
                    <a:pt x="453" y="65"/>
                  </a:lnTo>
                  <a:lnTo>
                    <a:pt x="487" y="99"/>
                  </a:lnTo>
                  <a:lnTo>
                    <a:pt x="466" y="119"/>
                  </a:lnTo>
                  <a:lnTo>
                    <a:pt x="450" y="135"/>
                  </a:lnTo>
                  <a:lnTo>
                    <a:pt x="422" y="119"/>
                  </a:lnTo>
                  <a:lnTo>
                    <a:pt x="401" y="123"/>
                  </a:lnTo>
                  <a:lnTo>
                    <a:pt x="385" y="139"/>
                  </a:lnTo>
                  <a:lnTo>
                    <a:pt x="366" y="166"/>
                  </a:lnTo>
                  <a:lnTo>
                    <a:pt x="331" y="144"/>
                  </a:lnTo>
                  <a:lnTo>
                    <a:pt x="314" y="161"/>
                  </a:lnTo>
                  <a:lnTo>
                    <a:pt x="287" y="160"/>
                  </a:lnTo>
                  <a:lnTo>
                    <a:pt x="290" y="189"/>
                  </a:lnTo>
                  <a:lnTo>
                    <a:pt x="276" y="202"/>
                  </a:lnTo>
                  <a:lnTo>
                    <a:pt x="289" y="225"/>
                  </a:lnTo>
                  <a:lnTo>
                    <a:pt x="251" y="247"/>
                  </a:lnTo>
                  <a:lnTo>
                    <a:pt x="251" y="279"/>
                  </a:lnTo>
                  <a:lnTo>
                    <a:pt x="227" y="299"/>
                  </a:lnTo>
                  <a:lnTo>
                    <a:pt x="216" y="318"/>
                  </a:lnTo>
                  <a:lnTo>
                    <a:pt x="202" y="318"/>
                  </a:lnTo>
                  <a:lnTo>
                    <a:pt x="192" y="309"/>
                  </a:lnTo>
                  <a:lnTo>
                    <a:pt x="196" y="293"/>
                  </a:lnTo>
                  <a:lnTo>
                    <a:pt x="174" y="294"/>
                  </a:lnTo>
                  <a:lnTo>
                    <a:pt x="167" y="301"/>
                  </a:lnTo>
                  <a:lnTo>
                    <a:pt x="136" y="301"/>
                  </a:lnTo>
                  <a:lnTo>
                    <a:pt x="126" y="317"/>
                  </a:lnTo>
                  <a:lnTo>
                    <a:pt x="105" y="311"/>
                  </a:lnTo>
                  <a:lnTo>
                    <a:pt x="99" y="290"/>
                  </a:lnTo>
                  <a:lnTo>
                    <a:pt x="82" y="274"/>
                  </a:lnTo>
                  <a:lnTo>
                    <a:pt x="82" y="249"/>
                  </a:lnTo>
                  <a:lnTo>
                    <a:pt x="70" y="236"/>
                  </a:lnTo>
                  <a:lnTo>
                    <a:pt x="64" y="218"/>
                  </a:lnTo>
                  <a:lnTo>
                    <a:pt x="40" y="218"/>
                  </a:lnTo>
                  <a:lnTo>
                    <a:pt x="25" y="204"/>
                  </a:lnTo>
                  <a:lnTo>
                    <a:pt x="21" y="192"/>
                  </a:lnTo>
                  <a:lnTo>
                    <a:pt x="21" y="179"/>
                  </a:lnTo>
                  <a:lnTo>
                    <a:pt x="0" y="162"/>
                  </a:lnTo>
                  <a:close/>
                </a:path>
              </a:pathLst>
            </a:custGeom>
            <a:solidFill>
              <a:schemeClr val="accent6">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20" name="Freeform 110">
              <a:extLst>
                <a:ext uri="{FF2B5EF4-FFF2-40B4-BE49-F238E27FC236}">
                  <a16:creationId xmlns:a16="http://schemas.microsoft.com/office/drawing/2014/main" id="{8EB9FD16-498E-43AF-9286-26B98E1F3895}"/>
                </a:ext>
              </a:extLst>
            </p:cNvPr>
            <p:cNvSpPr>
              <a:spLocks/>
            </p:cNvSpPr>
            <p:nvPr/>
          </p:nvSpPr>
          <p:spPr bwMode="auto">
            <a:xfrm>
              <a:off x="1189" y="2756"/>
              <a:ext cx="160" cy="151"/>
            </a:xfrm>
            <a:custGeom>
              <a:avLst/>
              <a:gdLst>
                <a:gd name="T0" fmla="*/ 13 w 176"/>
                <a:gd name="T1" fmla="*/ 109 h 165"/>
                <a:gd name="T2" fmla="*/ 6 w 176"/>
                <a:gd name="T3" fmla="*/ 93 h 165"/>
                <a:gd name="T4" fmla="*/ 17 w 176"/>
                <a:gd name="T5" fmla="*/ 74 h 165"/>
                <a:gd name="T6" fmla="*/ 41 w 176"/>
                <a:gd name="T7" fmla="*/ 54 h 165"/>
                <a:gd name="T8" fmla="*/ 41 w 176"/>
                <a:gd name="T9" fmla="*/ 22 h 165"/>
                <a:gd name="T10" fmla="*/ 79 w 176"/>
                <a:gd name="T11" fmla="*/ 0 h 165"/>
                <a:gd name="T12" fmla="*/ 101 w 176"/>
                <a:gd name="T13" fmla="*/ 12 h 165"/>
                <a:gd name="T14" fmla="*/ 149 w 176"/>
                <a:gd name="T15" fmla="*/ 12 h 165"/>
                <a:gd name="T16" fmla="*/ 153 w 176"/>
                <a:gd name="T17" fmla="*/ 36 h 165"/>
                <a:gd name="T18" fmla="*/ 168 w 176"/>
                <a:gd name="T19" fmla="*/ 50 h 165"/>
                <a:gd name="T20" fmla="*/ 161 w 176"/>
                <a:gd name="T21" fmla="*/ 71 h 165"/>
                <a:gd name="T22" fmla="*/ 176 w 176"/>
                <a:gd name="T23" fmla="*/ 98 h 165"/>
                <a:gd name="T24" fmla="*/ 144 w 176"/>
                <a:gd name="T25" fmla="*/ 106 h 165"/>
                <a:gd name="T26" fmla="*/ 114 w 176"/>
                <a:gd name="T27" fmla="*/ 124 h 165"/>
                <a:gd name="T28" fmla="*/ 114 w 176"/>
                <a:gd name="T29" fmla="*/ 155 h 165"/>
                <a:gd name="T30" fmla="*/ 89 w 176"/>
                <a:gd name="T31" fmla="*/ 165 h 165"/>
                <a:gd name="T32" fmla="*/ 66 w 176"/>
                <a:gd name="T33" fmla="*/ 155 h 165"/>
                <a:gd name="T34" fmla="*/ 40 w 176"/>
                <a:gd name="T35" fmla="*/ 165 h 165"/>
                <a:gd name="T36" fmla="*/ 6 w 176"/>
                <a:gd name="T37" fmla="*/ 142 h 165"/>
                <a:gd name="T38" fmla="*/ 0 w 176"/>
                <a:gd name="T39" fmla="*/ 128 h 165"/>
                <a:gd name="T40" fmla="*/ 13 w 176"/>
                <a:gd name="T41"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65">
                  <a:moveTo>
                    <a:pt x="13" y="109"/>
                  </a:moveTo>
                  <a:lnTo>
                    <a:pt x="6" y="93"/>
                  </a:lnTo>
                  <a:lnTo>
                    <a:pt x="17" y="74"/>
                  </a:lnTo>
                  <a:lnTo>
                    <a:pt x="41" y="54"/>
                  </a:lnTo>
                  <a:lnTo>
                    <a:pt x="41" y="22"/>
                  </a:lnTo>
                  <a:lnTo>
                    <a:pt x="79" y="0"/>
                  </a:lnTo>
                  <a:lnTo>
                    <a:pt x="101" y="12"/>
                  </a:lnTo>
                  <a:lnTo>
                    <a:pt x="149" y="12"/>
                  </a:lnTo>
                  <a:lnTo>
                    <a:pt x="153" y="36"/>
                  </a:lnTo>
                  <a:lnTo>
                    <a:pt x="168" y="50"/>
                  </a:lnTo>
                  <a:lnTo>
                    <a:pt x="161" y="71"/>
                  </a:lnTo>
                  <a:lnTo>
                    <a:pt x="176" y="98"/>
                  </a:lnTo>
                  <a:lnTo>
                    <a:pt x="144" y="106"/>
                  </a:lnTo>
                  <a:lnTo>
                    <a:pt x="114" y="124"/>
                  </a:lnTo>
                  <a:lnTo>
                    <a:pt x="114" y="155"/>
                  </a:lnTo>
                  <a:lnTo>
                    <a:pt x="89" y="165"/>
                  </a:lnTo>
                  <a:lnTo>
                    <a:pt x="66" y="155"/>
                  </a:lnTo>
                  <a:lnTo>
                    <a:pt x="40" y="165"/>
                  </a:lnTo>
                  <a:lnTo>
                    <a:pt x="6" y="142"/>
                  </a:lnTo>
                  <a:lnTo>
                    <a:pt x="0" y="128"/>
                  </a:lnTo>
                  <a:lnTo>
                    <a:pt x="13" y="109"/>
                  </a:lnTo>
                  <a:close/>
                </a:path>
              </a:pathLst>
            </a:custGeom>
            <a:solidFill>
              <a:srgbClr val="FFC000"/>
            </a:solid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111">
              <a:extLst>
                <a:ext uri="{FF2B5EF4-FFF2-40B4-BE49-F238E27FC236}">
                  <a16:creationId xmlns:a16="http://schemas.microsoft.com/office/drawing/2014/main" id="{B1ED65E9-6FD3-4A08-8C6C-85CE7FB28B97}"/>
                </a:ext>
              </a:extLst>
            </p:cNvPr>
            <p:cNvSpPr>
              <a:spLocks/>
            </p:cNvSpPr>
            <p:nvPr/>
          </p:nvSpPr>
          <p:spPr bwMode="auto">
            <a:xfrm>
              <a:off x="1331" y="2368"/>
              <a:ext cx="495" cy="536"/>
            </a:xfrm>
            <a:custGeom>
              <a:avLst/>
              <a:gdLst>
                <a:gd name="T0" fmla="*/ 19 w 543"/>
                <a:gd name="T1" fmla="*/ 340 h 588"/>
                <a:gd name="T2" fmla="*/ 56 w 543"/>
                <a:gd name="T3" fmla="*/ 320 h 588"/>
                <a:gd name="T4" fmla="*/ 121 w 543"/>
                <a:gd name="T5" fmla="*/ 300 h 588"/>
                <a:gd name="T6" fmla="*/ 59 w 543"/>
                <a:gd name="T7" fmla="*/ 246 h 588"/>
                <a:gd name="T8" fmla="*/ 111 w 543"/>
                <a:gd name="T9" fmla="*/ 215 h 588"/>
                <a:gd name="T10" fmla="*/ 140 w 543"/>
                <a:gd name="T11" fmla="*/ 211 h 588"/>
                <a:gd name="T12" fmla="*/ 181 w 543"/>
                <a:gd name="T13" fmla="*/ 150 h 588"/>
                <a:gd name="T14" fmla="*/ 205 w 543"/>
                <a:gd name="T15" fmla="*/ 123 h 588"/>
                <a:gd name="T16" fmla="*/ 223 w 543"/>
                <a:gd name="T17" fmla="*/ 90 h 588"/>
                <a:gd name="T18" fmla="*/ 208 w 543"/>
                <a:gd name="T19" fmla="*/ 48 h 588"/>
                <a:gd name="T20" fmla="*/ 279 w 543"/>
                <a:gd name="T21" fmla="*/ 12 h 588"/>
                <a:gd name="T22" fmla="*/ 303 w 543"/>
                <a:gd name="T23" fmla="*/ 4 h 588"/>
                <a:gd name="T24" fmla="*/ 323 w 543"/>
                <a:gd name="T25" fmla="*/ 47 h 588"/>
                <a:gd name="T26" fmla="*/ 337 w 543"/>
                <a:gd name="T27" fmla="*/ 73 h 588"/>
                <a:gd name="T28" fmla="*/ 321 w 543"/>
                <a:gd name="T29" fmla="*/ 115 h 588"/>
                <a:gd name="T30" fmla="*/ 296 w 543"/>
                <a:gd name="T31" fmla="*/ 138 h 588"/>
                <a:gd name="T32" fmla="*/ 279 w 543"/>
                <a:gd name="T33" fmla="*/ 175 h 588"/>
                <a:gd name="T34" fmla="*/ 293 w 543"/>
                <a:gd name="T35" fmla="*/ 208 h 588"/>
                <a:gd name="T36" fmla="*/ 290 w 543"/>
                <a:gd name="T37" fmla="*/ 247 h 588"/>
                <a:gd name="T38" fmla="*/ 314 w 543"/>
                <a:gd name="T39" fmla="*/ 238 h 588"/>
                <a:gd name="T40" fmla="*/ 346 w 543"/>
                <a:gd name="T41" fmla="*/ 206 h 588"/>
                <a:gd name="T42" fmla="*/ 385 w 543"/>
                <a:gd name="T43" fmla="*/ 232 h 588"/>
                <a:gd name="T44" fmla="*/ 417 w 543"/>
                <a:gd name="T45" fmla="*/ 223 h 588"/>
                <a:gd name="T46" fmla="*/ 442 w 543"/>
                <a:gd name="T47" fmla="*/ 235 h 588"/>
                <a:gd name="T48" fmla="*/ 476 w 543"/>
                <a:gd name="T49" fmla="*/ 223 h 588"/>
                <a:gd name="T50" fmla="*/ 511 w 543"/>
                <a:gd name="T51" fmla="*/ 247 h 588"/>
                <a:gd name="T52" fmla="*/ 543 w 543"/>
                <a:gd name="T53" fmla="*/ 276 h 588"/>
                <a:gd name="T54" fmla="*/ 518 w 543"/>
                <a:gd name="T55" fmla="*/ 318 h 588"/>
                <a:gd name="T56" fmla="*/ 474 w 543"/>
                <a:gd name="T57" fmla="*/ 349 h 588"/>
                <a:gd name="T58" fmla="*/ 487 w 543"/>
                <a:gd name="T59" fmla="*/ 384 h 588"/>
                <a:gd name="T60" fmla="*/ 480 w 543"/>
                <a:gd name="T61" fmla="*/ 426 h 588"/>
                <a:gd name="T62" fmla="*/ 429 w 543"/>
                <a:gd name="T63" fmla="*/ 444 h 588"/>
                <a:gd name="T64" fmla="*/ 401 w 543"/>
                <a:gd name="T65" fmla="*/ 419 h 588"/>
                <a:gd name="T66" fmla="*/ 346 w 543"/>
                <a:gd name="T67" fmla="*/ 407 h 588"/>
                <a:gd name="T68" fmla="*/ 325 w 543"/>
                <a:gd name="T69" fmla="*/ 455 h 588"/>
                <a:gd name="T70" fmla="*/ 286 w 543"/>
                <a:gd name="T71" fmla="*/ 471 h 588"/>
                <a:gd name="T72" fmla="*/ 249 w 543"/>
                <a:gd name="T73" fmla="*/ 483 h 588"/>
                <a:gd name="T74" fmla="*/ 228 w 543"/>
                <a:gd name="T75" fmla="*/ 543 h 588"/>
                <a:gd name="T76" fmla="*/ 200 w 543"/>
                <a:gd name="T77" fmla="*/ 588 h 588"/>
                <a:gd name="T78" fmla="*/ 172 w 543"/>
                <a:gd name="T79" fmla="*/ 531 h 588"/>
                <a:gd name="T80" fmla="*/ 165 w 543"/>
                <a:gd name="T81" fmla="*/ 491 h 588"/>
                <a:gd name="T82" fmla="*/ 143 w 543"/>
                <a:gd name="T83" fmla="*/ 438 h 588"/>
                <a:gd name="T84" fmla="*/ 105 w 543"/>
                <a:gd name="T85" fmla="*/ 401 h 588"/>
                <a:gd name="T86" fmla="*/ 75 w 543"/>
                <a:gd name="T87" fmla="*/ 404 h 588"/>
                <a:gd name="T88" fmla="*/ 36 w 543"/>
                <a:gd name="T89" fmla="*/ 403 h 588"/>
                <a:gd name="T90" fmla="*/ 0 w 543"/>
                <a:gd name="T91" fmla="*/ 36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3" h="588">
                  <a:moveTo>
                    <a:pt x="0" y="367"/>
                  </a:moveTo>
                  <a:lnTo>
                    <a:pt x="19" y="340"/>
                  </a:lnTo>
                  <a:lnTo>
                    <a:pt x="35" y="324"/>
                  </a:lnTo>
                  <a:lnTo>
                    <a:pt x="56" y="320"/>
                  </a:lnTo>
                  <a:lnTo>
                    <a:pt x="84" y="336"/>
                  </a:lnTo>
                  <a:lnTo>
                    <a:pt x="121" y="300"/>
                  </a:lnTo>
                  <a:lnTo>
                    <a:pt x="87" y="266"/>
                  </a:lnTo>
                  <a:lnTo>
                    <a:pt x="59" y="246"/>
                  </a:lnTo>
                  <a:lnTo>
                    <a:pt x="80" y="226"/>
                  </a:lnTo>
                  <a:lnTo>
                    <a:pt x="111" y="215"/>
                  </a:lnTo>
                  <a:lnTo>
                    <a:pt x="124" y="228"/>
                  </a:lnTo>
                  <a:lnTo>
                    <a:pt x="140" y="211"/>
                  </a:lnTo>
                  <a:lnTo>
                    <a:pt x="176" y="211"/>
                  </a:lnTo>
                  <a:lnTo>
                    <a:pt x="181" y="150"/>
                  </a:lnTo>
                  <a:lnTo>
                    <a:pt x="196" y="132"/>
                  </a:lnTo>
                  <a:lnTo>
                    <a:pt x="205" y="123"/>
                  </a:lnTo>
                  <a:lnTo>
                    <a:pt x="205" y="99"/>
                  </a:lnTo>
                  <a:lnTo>
                    <a:pt x="223" y="90"/>
                  </a:lnTo>
                  <a:lnTo>
                    <a:pt x="194" y="60"/>
                  </a:lnTo>
                  <a:lnTo>
                    <a:pt x="208" y="48"/>
                  </a:lnTo>
                  <a:lnTo>
                    <a:pt x="233" y="59"/>
                  </a:lnTo>
                  <a:lnTo>
                    <a:pt x="279" y="12"/>
                  </a:lnTo>
                  <a:lnTo>
                    <a:pt x="293" y="0"/>
                  </a:lnTo>
                  <a:lnTo>
                    <a:pt x="303" y="4"/>
                  </a:lnTo>
                  <a:lnTo>
                    <a:pt x="328" y="33"/>
                  </a:lnTo>
                  <a:lnTo>
                    <a:pt x="323" y="47"/>
                  </a:lnTo>
                  <a:lnTo>
                    <a:pt x="335" y="53"/>
                  </a:lnTo>
                  <a:lnTo>
                    <a:pt x="337" y="73"/>
                  </a:lnTo>
                  <a:lnTo>
                    <a:pt x="321" y="89"/>
                  </a:lnTo>
                  <a:lnTo>
                    <a:pt x="321" y="115"/>
                  </a:lnTo>
                  <a:lnTo>
                    <a:pt x="296" y="121"/>
                  </a:lnTo>
                  <a:lnTo>
                    <a:pt x="296" y="138"/>
                  </a:lnTo>
                  <a:lnTo>
                    <a:pt x="279" y="155"/>
                  </a:lnTo>
                  <a:lnTo>
                    <a:pt x="279" y="175"/>
                  </a:lnTo>
                  <a:lnTo>
                    <a:pt x="293" y="188"/>
                  </a:lnTo>
                  <a:lnTo>
                    <a:pt x="293" y="208"/>
                  </a:lnTo>
                  <a:lnTo>
                    <a:pt x="298" y="228"/>
                  </a:lnTo>
                  <a:lnTo>
                    <a:pt x="290" y="247"/>
                  </a:lnTo>
                  <a:lnTo>
                    <a:pt x="300" y="256"/>
                  </a:lnTo>
                  <a:lnTo>
                    <a:pt x="314" y="238"/>
                  </a:lnTo>
                  <a:lnTo>
                    <a:pt x="324" y="211"/>
                  </a:lnTo>
                  <a:lnTo>
                    <a:pt x="346" y="206"/>
                  </a:lnTo>
                  <a:lnTo>
                    <a:pt x="370" y="217"/>
                  </a:lnTo>
                  <a:lnTo>
                    <a:pt x="385" y="232"/>
                  </a:lnTo>
                  <a:lnTo>
                    <a:pt x="406" y="212"/>
                  </a:lnTo>
                  <a:lnTo>
                    <a:pt x="417" y="223"/>
                  </a:lnTo>
                  <a:lnTo>
                    <a:pt x="423" y="238"/>
                  </a:lnTo>
                  <a:lnTo>
                    <a:pt x="442" y="235"/>
                  </a:lnTo>
                  <a:lnTo>
                    <a:pt x="454" y="223"/>
                  </a:lnTo>
                  <a:lnTo>
                    <a:pt x="476" y="223"/>
                  </a:lnTo>
                  <a:lnTo>
                    <a:pt x="488" y="236"/>
                  </a:lnTo>
                  <a:lnTo>
                    <a:pt x="511" y="247"/>
                  </a:lnTo>
                  <a:lnTo>
                    <a:pt x="529" y="264"/>
                  </a:lnTo>
                  <a:lnTo>
                    <a:pt x="543" y="276"/>
                  </a:lnTo>
                  <a:lnTo>
                    <a:pt x="540" y="299"/>
                  </a:lnTo>
                  <a:lnTo>
                    <a:pt x="518" y="318"/>
                  </a:lnTo>
                  <a:lnTo>
                    <a:pt x="497" y="326"/>
                  </a:lnTo>
                  <a:lnTo>
                    <a:pt x="474" y="349"/>
                  </a:lnTo>
                  <a:lnTo>
                    <a:pt x="474" y="370"/>
                  </a:lnTo>
                  <a:lnTo>
                    <a:pt x="487" y="384"/>
                  </a:lnTo>
                  <a:lnTo>
                    <a:pt x="480" y="404"/>
                  </a:lnTo>
                  <a:lnTo>
                    <a:pt x="480" y="426"/>
                  </a:lnTo>
                  <a:lnTo>
                    <a:pt x="452" y="444"/>
                  </a:lnTo>
                  <a:lnTo>
                    <a:pt x="429" y="444"/>
                  </a:lnTo>
                  <a:lnTo>
                    <a:pt x="428" y="418"/>
                  </a:lnTo>
                  <a:lnTo>
                    <a:pt x="401" y="419"/>
                  </a:lnTo>
                  <a:lnTo>
                    <a:pt x="370" y="390"/>
                  </a:lnTo>
                  <a:lnTo>
                    <a:pt x="346" y="407"/>
                  </a:lnTo>
                  <a:lnTo>
                    <a:pt x="332" y="432"/>
                  </a:lnTo>
                  <a:lnTo>
                    <a:pt x="325" y="455"/>
                  </a:lnTo>
                  <a:lnTo>
                    <a:pt x="308" y="471"/>
                  </a:lnTo>
                  <a:lnTo>
                    <a:pt x="286" y="471"/>
                  </a:lnTo>
                  <a:lnTo>
                    <a:pt x="273" y="458"/>
                  </a:lnTo>
                  <a:lnTo>
                    <a:pt x="249" y="483"/>
                  </a:lnTo>
                  <a:lnTo>
                    <a:pt x="249" y="521"/>
                  </a:lnTo>
                  <a:lnTo>
                    <a:pt x="228" y="543"/>
                  </a:lnTo>
                  <a:lnTo>
                    <a:pt x="212" y="559"/>
                  </a:lnTo>
                  <a:lnTo>
                    <a:pt x="200" y="588"/>
                  </a:lnTo>
                  <a:lnTo>
                    <a:pt x="178" y="563"/>
                  </a:lnTo>
                  <a:lnTo>
                    <a:pt x="172" y="531"/>
                  </a:lnTo>
                  <a:lnTo>
                    <a:pt x="172" y="511"/>
                  </a:lnTo>
                  <a:lnTo>
                    <a:pt x="165" y="491"/>
                  </a:lnTo>
                  <a:lnTo>
                    <a:pt x="165" y="450"/>
                  </a:lnTo>
                  <a:lnTo>
                    <a:pt x="143" y="438"/>
                  </a:lnTo>
                  <a:lnTo>
                    <a:pt x="134" y="407"/>
                  </a:lnTo>
                  <a:lnTo>
                    <a:pt x="105" y="401"/>
                  </a:lnTo>
                  <a:lnTo>
                    <a:pt x="84" y="388"/>
                  </a:lnTo>
                  <a:lnTo>
                    <a:pt x="75" y="404"/>
                  </a:lnTo>
                  <a:lnTo>
                    <a:pt x="60" y="390"/>
                  </a:lnTo>
                  <a:lnTo>
                    <a:pt x="36" y="403"/>
                  </a:lnTo>
                  <a:lnTo>
                    <a:pt x="15" y="390"/>
                  </a:lnTo>
                  <a:lnTo>
                    <a:pt x="0" y="367"/>
                  </a:lnTo>
                  <a:close/>
                </a:path>
              </a:pathLst>
            </a:custGeom>
            <a:solidFill>
              <a:schemeClr val="accent6">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22" name="Freeform 112">
              <a:extLst>
                <a:ext uri="{FF2B5EF4-FFF2-40B4-BE49-F238E27FC236}">
                  <a16:creationId xmlns:a16="http://schemas.microsoft.com/office/drawing/2014/main" id="{75D22A15-D304-4A7E-8522-79BB4B138BEB}"/>
                </a:ext>
              </a:extLst>
            </p:cNvPr>
            <p:cNvSpPr>
              <a:spLocks/>
            </p:cNvSpPr>
            <p:nvPr/>
          </p:nvSpPr>
          <p:spPr bwMode="auto">
            <a:xfrm>
              <a:off x="1249" y="2683"/>
              <a:ext cx="239" cy="163"/>
            </a:xfrm>
            <a:custGeom>
              <a:avLst/>
              <a:gdLst>
                <a:gd name="T0" fmla="*/ 38 w 262"/>
                <a:gd name="T1" fmla="*/ 17 h 179"/>
                <a:gd name="T2" fmla="*/ 55 w 262"/>
                <a:gd name="T3" fmla="*/ 0 h 179"/>
                <a:gd name="T4" fmla="*/ 90 w 262"/>
                <a:gd name="T5" fmla="*/ 22 h 179"/>
                <a:gd name="T6" fmla="*/ 105 w 262"/>
                <a:gd name="T7" fmla="*/ 45 h 179"/>
                <a:gd name="T8" fmla="*/ 126 w 262"/>
                <a:gd name="T9" fmla="*/ 58 h 179"/>
                <a:gd name="T10" fmla="*/ 150 w 262"/>
                <a:gd name="T11" fmla="*/ 45 h 179"/>
                <a:gd name="T12" fmla="*/ 165 w 262"/>
                <a:gd name="T13" fmla="*/ 59 h 179"/>
                <a:gd name="T14" fmla="*/ 174 w 262"/>
                <a:gd name="T15" fmla="*/ 43 h 179"/>
                <a:gd name="T16" fmla="*/ 195 w 262"/>
                <a:gd name="T17" fmla="*/ 56 h 179"/>
                <a:gd name="T18" fmla="*/ 224 w 262"/>
                <a:gd name="T19" fmla="*/ 62 h 179"/>
                <a:gd name="T20" fmla="*/ 233 w 262"/>
                <a:gd name="T21" fmla="*/ 93 h 179"/>
                <a:gd name="T22" fmla="*/ 255 w 262"/>
                <a:gd name="T23" fmla="*/ 105 h 179"/>
                <a:gd name="T24" fmla="*/ 255 w 262"/>
                <a:gd name="T25" fmla="*/ 146 h 179"/>
                <a:gd name="T26" fmla="*/ 262 w 262"/>
                <a:gd name="T27" fmla="*/ 166 h 179"/>
                <a:gd name="T28" fmla="*/ 239 w 262"/>
                <a:gd name="T29" fmla="*/ 178 h 179"/>
                <a:gd name="T30" fmla="*/ 223 w 262"/>
                <a:gd name="T31" fmla="*/ 162 h 179"/>
                <a:gd name="T32" fmla="*/ 194 w 262"/>
                <a:gd name="T33" fmla="*/ 162 h 179"/>
                <a:gd name="T34" fmla="*/ 182 w 262"/>
                <a:gd name="T35" fmla="*/ 150 h 179"/>
                <a:gd name="T36" fmla="*/ 152 w 262"/>
                <a:gd name="T37" fmla="*/ 168 h 179"/>
                <a:gd name="T38" fmla="*/ 110 w 262"/>
                <a:gd name="T39" fmla="*/ 179 h 179"/>
                <a:gd name="T40" fmla="*/ 95 w 262"/>
                <a:gd name="T41" fmla="*/ 152 h 179"/>
                <a:gd name="T42" fmla="*/ 102 w 262"/>
                <a:gd name="T43" fmla="*/ 131 h 179"/>
                <a:gd name="T44" fmla="*/ 87 w 262"/>
                <a:gd name="T45" fmla="*/ 117 h 179"/>
                <a:gd name="T46" fmla="*/ 83 w 262"/>
                <a:gd name="T47" fmla="*/ 93 h 179"/>
                <a:gd name="T48" fmla="*/ 35 w 262"/>
                <a:gd name="T49" fmla="*/ 93 h 179"/>
                <a:gd name="T50" fmla="*/ 13 w 262"/>
                <a:gd name="T51" fmla="*/ 81 h 179"/>
                <a:gd name="T52" fmla="*/ 0 w 262"/>
                <a:gd name="T53" fmla="*/ 58 h 179"/>
                <a:gd name="T54" fmla="*/ 14 w 262"/>
                <a:gd name="T55" fmla="*/ 45 h 179"/>
                <a:gd name="T56" fmla="*/ 11 w 262"/>
                <a:gd name="T57" fmla="*/ 16 h 179"/>
                <a:gd name="T58" fmla="*/ 38 w 262"/>
                <a:gd name="T59"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2" h="179">
                  <a:moveTo>
                    <a:pt x="38" y="17"/>
                  </a:moveTo>
                  <a:lnTo>
                    <a:pt x="55" y="0"/>
                  </a:lnTo>
                  <a:lnTo>
                    <a:pt x="90" y="22"/>
                  </a:lnTo>
                  <a:lnTo>
                    <a:pt x="105" y="45"/>
                  </a:lnTo>
                  <a:lnTo>
                    <a:pt x="126" y="58"/>
                  </a:lnTo>
                  <a:lnTo>
                    <a:pt x="150" y="45"/>
                  </a:lnTo>
                  <a:lnTo>
                    <a:pt x="165" y="59"/>
                  </a:lnTo>
                  <a:lnTo>
                    <a:pt x="174" y="43"/>
                  </a:lnTo>
                  <a:lnTo>
                    <a:pt x="195" y="56"/>
                  </a:lnTo>
                  <a:lnTo>
                    <a:pt x="224" y="62"/>
                  </a:lnTo>
                  <a:lnTo>
                    <a:pt x="233" y="93"/>
                  </a:lnTo>
                  <a:lnTo>
                    <a:pt x="255" y="105"/>
                  </a:lnTo>
                  <a:lnTo>
                    <a:pt x="255" y="146"/>
                  </a:lnTo>
                  <a:lnTo>
                    <a:pt x="262" y="166"/>
                  </a:lnTo>
                  <a:lnTo>
                    <a:pt x="239" y="178"/>
                  </a:lnTo>
                  <a:lnTo>
                    <a:pt x="223" y="162"/>
                  </a:lnTo>
                  <a:lnTo>
                    <a:pt x="194" y="162"/>
                  </a:lnTo>
                  <a:lnTo>
                    <a:pt x="182" y="150"/>
                  </a:lnTo>
                  <a:lnTo>
                    <a:pt x="152" y="168"/>
                  </a:lnTo>
                  <a:lnTo>
                    <a:pt x="110" y="179"/>
                  </a:lnTo>
                  <a:lnTo>
                    <a:pt x="95" y="152"/>
                  </a:lnTo>
                  <a:lnTo>
                    <a:pt x="102" y="131"/>
                  </a:lnTo>
                  <a:lnTo>
                    <a:pt x="87" y="117"/>
                  </a:lnTo>
                  <a:lnTo>
                    <a:pt x="83" y="93"/>
                  </a:lnTo>
                  <a:lnTo>
                    <a:pt x="35" y="93"/>
                  </a:lnTo>
                  <a:lnTo>
                    <a:pt x="13" y="81"/>
                  </a:lnTo>
                  <a:lnTo>
                    <a:pt x="0" y="58"/>
                  </a:lnTo>
                  <a:lnTo>
                    <a:pt x="14" y="45"/>
                  </a:lnTo>
                  <a:lnTo>
                    <a:pt x="11" y="16"/>
                  </a:lnTo>
                  <a:lnTo>
                    <a:pt x="38" y="17"/>
                  </a:lnTo>
                  <a:close/>
                </a:path>
              </a:pathLst>
            </a:custGeom>
            <a:solidFill>
              <a:srgbClr val="BCD621"/>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23" name="Freeform 113">
              <a:extLst>
                <a:ext uri="{FF2B5EF4-FFF2-40B4-BE49-F238E27FC236}">
                  <a16:creationId xmlns:a16="http://schemas.microsoft.com/office/drawing/2014/main" id="{48E68AFF-0122-43D1-A228-5E4002EE76ED}"/>
                </a:ext>
              </a:extLst>
            </p:cNvPr>
            <p:cNvSpPr>
              <a:spLocks/>
            </p:cNvSpPr>
            <p:nvPr/>
          </p:nvSpPr>
          <p:spPr bwMode="auto">
            <a:xfrm>
              <a:off x="1225" y="2819"/>
              <a:ext cx="399" cy="331"/>
            </a:xfrm>
            <a:custGeom>
              <a:avLst/>
              <a:gdLst>
                <a:gd name="T0" fmla="*/ 427 w 438"/>
                <a:gd name="T1" fmla="*/ 203 h 363"/>
                <a:gd name="T2" fmla="*/ 438 w 438"/>
                <a:gd name="T3" fmla="*/ 220 h 363"/>
                <a:gd name="T4" fmla="*/ 438 w 438"/>
                <a:gd name="T5" fmla="*/ 238 h 363"/>
                <a:gd name="T6" fmla="*/ 411 w 438"/>
                <a:gd name="T7" fmla="*/ 258 h 363"/>
                <a:gd name="T8" fmla="*/ 392 w 438"/>
                <a:gd name="T9" fmla="*/ 258 h 363"/>
                <a:gd name="T10" fmla="*/ 376 w 438"/>
                <a:gd name="T11" fmla="*/ 265 h 363"/>
                <a:gd name="T12" fmla="*/ 368 w 438"/>
                <a:gd name="T13" fmla="*/ 257 h 363"/>
                <a:gd name="T14" fmla="*/ 355 w 438"/>
                <a:gd name="T15" fmla="*/ 265 h 363"/>
                <a:gd name="T16" fmla="*/ 359 w 438"/>
                <a:gd name="T17" fmla="*/ 282 h 363"/>
                <a:gd name="T18" fmla="*/ 359 w 438"/>
                <a:gd name="T19" fmla="*/ 294 h 363"/>
                <a:gd name="T20" fmla="*/ 368 w 438"/>
                <a:gd name="T21" fmla="*/ 302 h 363"/>
                <a:gd name="T22" fmla="*/ 341 w 438"/>
                <a:gd name="T23" fmla="*/ 329 h 363"/>
                <a:gd name="T24" fmla="*/ 327 w 438"/>
                <a:gd name="T25" fmla="*/ 329 h 363"/>
                <a:gd name="T26" fmla="*/ 312 w 438"/>
                <a:gd name="T27" fmla="*/ 357 h 363"/>
                <a:gd name="T28" fmla="*/ 297 w 438"/>
                <a:gd name="T29" fmla="*/ 363 h 363"/>
                <a:gd name="T30" fmla="*/ 281 w 438"/>
                <a:gd name="T31" fmla="*/ 348 h 363"/>
                <a:gd name="T32" fmla="*/ 297 w 438"/>
                <a:gd name="T33" fmla="*/ 333 h 363"/>
                <a:gd name="T34" fmla="*/ 275 w 438"/>
                <a:gd name="T35" fmla="*/ 311 h 363"/>
                <a:gd name="T36" fmla="*/ 254 w 438"/>
                <a:gd name="T37" fmla="*/ 311 h 363"/>
                <a:gd name="T38" fmla="*/ 244 w 438"/>
                <a:gd name="T39" fmla="*/ 289 h 363"/>
                <a:gd name="T40" fmla="*/ 251 w 438"/>
                <a:gd name="T41" fmla="*/ 272 h 363"/>
                <a:gd name="T42" fmla="*/ 219 w 438"/>
                <a:gd name="T43" fmla="*/ 245 h 363"/>
                <a:gd name="T44" fmla="*/ 198 w 438"/>
                <a:gd name="T45" fmla="*/ 245 h 363"/>
                <a:gd name="T46" fmla="*/ 183 w 438"/>
                <a:gd name="T47" fmla="*/ 260 h 363"/>
                <a:gd name="T48" fmla="*/ 149 w 438"/>
                <a:gd name="T49" fmla="*/ 226 h 363"/>
                <a:gd name="T50" fmla="*/ 142 w 438"/>
                <a:gd name="T51" fmla="*/ 209 h 363"/>
                <a:gd name="T52" fmla="*/ 123 w 438"/>
                <a:gd name="T53" fmla="*/ 190 h 363"/>
                <a:gd name="T54" fmla="*/ 116 w 438"/>
                <a:gd name="T55" fmla="*/ 160 h 363"/>
                <a:gd name="T56" fmla="*/ 106 w 438"/>
                <a:gd name="T57" fmla="*/ 149 h 363"/>
                <a:gd name="T58" fmla="*/ 86 w 438"/>
                <a:gd name="T59" fmla="*/ 157 h 363"/>
                <a:gd name="T60" fmla="*/ 47 w 438"/>
                <a:gd name="T61" fmla="*/ 121 h 363"/>
                <a:gd name="T62" fmla="*/ 27 w 438"/>
                <a:gd name="T63" fmla="*/ 112 h 363"/>
                <a:gd name="T64" fmla="*/ 0 w 438"/>
                <a:gd name="T65" fmla="*/ 118 h 363"/>
                <a:gd name="T66" fmla="*/ 0 w 438"/>
                <a:gd name="T67" fmla="*/ 96 h 363"/>
                <a:gd name="T68" fmla="*/ 26 w 438"/>
                <a:gd name="T69" fmla="*/ 86 h 363"/>
                <a:gd name="T70" fmla="*/ 49 w 438"/>
                <a:gd name="T71" fmla="*/ 96 h 363"/>
                <a:gd name="T72" fmla="*/ 74 w 438"/>
                <a:gd name="T73" fmla="*/ 86 h 363"/>
                <a:gd name="T74" fmla="*/ 74 w 438"/>
                <a:gd name="T75" fmla="*/ 55 h 363"/>
                <a:gd name="T76" fmla="*/ 104 w 438"/>
                <a:gd name="T77" fmla="*/ 37 h 363"/>
                <a:gd name="T78" fmla="*/ 136 w 438"/>
                <a:gd name="T79" fmla="*/ 29 h 363"/>
                <a:gd name="T80" fmla="*/ 178 w 438"/>
                <a:gd name="T81" fmla="*/ 18 h 363"/>
                <a:gd name="T82" fmla="*/ 208 w 438"/>
                <a:gd name="T83" fmla="*/ 0 h 363"/>
                <a:gd name="T84" fmla="*/ 220 w 438"/>
                <a:gd name="T85" fmla="*/ 12 h 363"/>
                <a:gd name="T86" fmla="*/ 249 w 438"/>
                <a:gd name="T87" fmla="*/ 12 h 363"/>
                <a:gd name="T88" fmla="*/ 265 w 438"/>
                <a:gd name="T89" fmla="*/ 28 h 363"/>
                <a:gd name="T90" fmla="*/ 288 w 438"/>
                <a:gd name="T91" fmla="*/ 16 h 363"/>
                <a:gd name="T92" fmla="*/ 288 w 438"/>
                <a:gd name="T93" fmla="*/ 36 h 363"/>
                <a:gd name="T94" fmla="*/ 294 w 438"/>
                <a:gd name="T95" fmla="*/ 68 h 363"/>
                <a:gd name="T96" fmla="*/ 316 w 438"/>
                <a:gd name="T97" fmla="*/ 93 h 363"/>
                <a:gd name="T98" fmla="*/ 343 w 438"/>
                <a:gd name="T99" fmla="*/ 96 h 363"/>
                <a:gd name="T100" fmla="*/ 355 w 438"/>
                <a:gd name="T101" fmla="*/ 113 h 363"/>
                <a:gd name="T102" fmla="*/ 378 w 438"/>
                <a:gd name="T103" fmla="*/ 124 h 363"/>
                <a:gd name="T104" fmla="*/ 387 w 438"/>
                <a:gd name="T105" fmla="*/ 137 h 363"/>
                <a:gd name="T106" fmla="*/ 402 w 438"/>
                <a:gd name="T107" fmla="*/ 137 h 363"/>
                <a:gd name="T108" fmla="*/ 405 w 438"/>
                <a:gd name="T109" fmla="*/ 161 h 363"/>
                <a:gd name="T110" fmla="*/ 422 w 438"/>
                <a:gd name="T111" fmla="*/ 174 h 363"/>
                <a:gd name="T112" fmla="*/ 405 w 438"/>
                <a:gd name="T113" fmla="*/ 184 h 363"/>
                <a:gd name="T114" fmla="*/ 407 w 438"/>
                <a:gd name="T115" fmla="*/ 196 h 363"/>
                <a:gd name="T116" fmla="*/ 427 w 438"/>
                <a:gd name="T117" fmla="*/ 20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8" h="363">
                  <a:moveTo>
                    <a:pt x="427" y="203"/>
                  </a:moveTo>
                  <a:lnTo>
                    <a:pt x="438" y="220"/>
                  </a:lnTo>
                  <a:lnTo>
                    <a:pt x="438" y="238"/>
                  </a:lnTo>
                  <a:lnTo>
                    <a:pt x="411" y="258"/>
                  </a:lnTo>
                  <a:lnTo>
                    <a:pt x="392" y="258"/>
                  </a:lnTo>
                  <a:lnTo>
                    <a:pt x="376" y="265"/>
                  </a:lnTo>
                  <a:lnTo>
                    <a:pt x="368" y="257"/>
                  </a:lnTo>
                  <a:lnTo>
                    <a:pt x="355" y="265"/>
                  </a:lnTo>
                  <a:lnTo>
                    <a:pt x="359" y="282"/>
                  </a:lnTo>
                  <a:lnTo>
                    <a:pt x="359" y="294"/>
                  </a:lnTo>
                  <a:lnTo>
                    <a:pt x="368" y="302"/>
                  </a:lnTo>
                  <a:lnTo>
                    <a:pt x="341" y="329"/>
                  </a:lnTo>
                  <a:lnTo>
                    <a:pt x="327" y="329"/>
                  </a:lnTo>
                  <a:lnTo>
                    <a:pt x="312" y="357"/>
                  </a:lnTo>
                  <a:lnTo>
                    <a:pt x="297" y="363"/>
                  </a:lnTo>
                  <a:lnTo>
                    <a:pt x="281" y="348"/>
                  </a:lnTo>
                  <a:lnTo>
                    <a:pt x="297" y="333"/>
                  </a:lnTo>
                  <a:lnTo>
                    <a:pt x="275" y="311"/>
                  </a:lnTo>
                  <a:lnTo>
                    <a:pt x="254" y="311"/>
                  </a:lnTo>
                  <a:lnTo>
                    <a:pt x="244" y="289"/>
                  </a:lnTo>
                  <a:lnTo>
                    <a:pt x="251" y="272"/>
                  </a:lnTo>
                  <a:lnTo>
                    <a:pt x="219" y="245"/>
                  </a:lnTo>
                  <a:lnTo>
                    <a:pt x="198" y="245"/>
                  </a:lnTo>
                  <a:lnTo>
                    <a:pt x="183" y="260"/>
                  </a:lnTo>
                  <a:lnTo>
                    <a:pt x="149" y="226"/>
                  </a:lnTo>
                  <a:lnTo>
                    <a:pt x="142" y="209"/>
                  </a:lnTo>
                  <a:lnTo>
                    <a:pt x="123" y="190"/>
                  </a:lnTo>
                  <a:lnTo>
                    <a:pt x="116" y="160"/>
                  </a:lnTo>
                  <a:lnTo>
                    <a:pt x="106" y="149"/>
                  </a:lnTo>
                  <a:lnTo>
                    <a:pt x="86" y="157"/>
                  </a:lnTo>
                  <a:lnTo>
                    <a:pt x="47" y="121"/>
                  </a:lnTo>
                  <a:lnTo>
                    <a:pt x="27" y="112"/>
                  </a:lnTo>
                  <a:lnTo>
                    <a:pt x="0" y="118"/>
                  </a:lnTo>
                  <a:lnTo>
                    <a:pt x="0" y="96"/>
                  </a:lnTo>
                  <a:lnTo>
                    <a:pt x="26" y="86"/>
                  </a:lnTo>
                  <a:lnTo>
                    <a:pt x="49" y="96"/>
                  </a:lnTo>
                  <a:lnTo>
                    <a:pt x="74" y="86"/>
                  </a:lnTo>
                  <a:lnTo>
                    <a:pt x="74" y="55"/>
                  </a:lnTo>
                  <a:lnTo>
                    <a:pt x="104" y="37"/>
                  </a:lnTo>
                  <a:lnTo>
                    <a:pt x="136" y="29"/>
                  </a:lnTo>
                  <a:lnTo>
                    <a:pt x="178" y="18"/>
                  </a:lnTo>
                  <a:lnTo>
                    <a:pt x="208" y="0"/>
                  </a:lnTo>
                  <a:lnTo>
                    <a:pt x="220" y="12"/>
                  </a:lnTo>
                  <a:lnTo>
                    <a:pt x="249" y="12"/>
                  </a:lnTo>
                  <a:lnTo>
                    <a:pt x="265" y="28"/>
                  </a:lnTo>
                  <a:lnTo>
                    <a:pt x="288" y="16"/>
                  </a:lnTo>
                  <a:lnTo>
                    <a:pt x="288" y="36"/>
                  </a:lnTo>
                  <a:lnTo>
                    <a:pt x="294" y="68"/>
                  </a:lnTo>
                  <a:lnTo>
                    <a:pt x="316" y="93"/>
                  </a:lnTo>
                  <a:lnTo>
                    <a:pt x="343" y="96"/>
                  </a:lnTo>
                  <a:lnTo>
                    <a:pt x="355" y="113"/>
                  </a:lnTo>
                  <a:lnTo>
                    <a:pt x="378" y="124"/>
                  </a:lnTo>
                  <a:lnTo>
                    <a:pt x="387" y="137"/>
                  </a:lnTo>
                  <a:lnTo>
                    <a:pt x="402" y="137"/>
                  </a:lnTo>
                  <a:lnTo>
                    <a:pt x="405" y="161"/>
                  </a:lnTo>
                  <a:lnTo>
                    <a:pt x="422" y="174"/>
                  </a:lnTo>
                  <a:lnTo>
                    <a:pt x="405" y="184"/>
                  </a:lnTo>
                  <a:lnTo>
                    <a:pt x="407" y="196"/>
                  </a:lnTo>
                  <a:lnTo>
                    <a:pt x="427" y="203"/>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24" name="Freeform 114">
              <a:extLst>
                <a:ext uri="{FF2B5EF4-FFF2-40B4-BE49-F238E27FC236}">
                  <a16:creationId xmlns:a16="http://schemas.microsoft.com/office/drawing/2014/main" id="{E11F617E-38BF-49AD-A3CE-EBD40D1C792F}"/>
                </a:ext>
              </a:extLst>
            </p:cNvPr>
            <p:cNvSpPr>
              <a:spLocks/>
            </p:cNvSpPr>
            <p:nvPr/>
          </p:nvSpPr>
          <p:spPr bwMode="auto">
            <a:xfrm>
              <a:off x="1513" y="2724"/>
              <a:ext cx="230" cy="280"/>
            </a:xfrm>
            <a:custGeom>
              <a:avLst/>
              <a:gdLst>
                <a:gd name="T0" fmla="*/ 12 w 252"/>
                <a:gd name="T1" fmla="*/ 169 h 308"/>
                <a:gd name="T2" fmla="*/ 49 w 252"/>
                <a:gd name="T3" fmla="*/ 131 h 308"/>
                <a:gd name="T4" fmla="*/ 49 w 252"/>
                <a:gd name="T5" fmla="*/ 93 h 308"/>
                <a:gd name="T6" fmla="*/ 73 w 252"/>
                <a:gd name="T7" fmla="*/ 68 h 308"/>
                <a:gd name="T8" fmla="*/ 86 w 252"/>
                <a:gd name="T9" fmla="*/ 81 h 308"/>
                <a:gd name="T10" fmla="*/ 108 w 252"/>
                <a:gd name="T11" fmla="*/ 81 h 308"/>
                <a:gd name="T12" fmla="*/ 125 w 252"/>
                <a:gd name="T13" fmla="*/ 65 h 308"/>
                <a:gd name="T14" fmla="*/ 132 w 252"/>
                <a:gd name="T15" fmla="*/ 42 h 308"/>
                <a:gd name="T16" fmla="*/ 146 w 252"/>
                <a:gd name="T17" fmla="*/ 17 h 308"/>
                <a:gd name="T18" fmla="*/ 170 w 252"/>
                <a:gd name="T19" fmla="*/ 0 h 308"/>
                <a:gd name="T20" fmla="*/ 201 w 252"/>
                <a:gd name="T21" fmla="*/ 29 h 308"/>
                <a:gd name="T22" fmla="*/ 228 w 252"/>
                <a:gd name="T23" fmla="*/ 28 h 308"/>
                <a:gd name="T24" fmla="*/ 229 w 252"/>
                <a:gd name="T25" fmla="*/ 54 h 308"/>
                <a:gd name="T26" fmla="*/ 252 w 252"/>
                <a:gd name="T27" fmla="*/ 54 h 308"/>
                <a:gd name="T28" fmla="*/ 246 w 252"/>
                <a:gd name="T29" fmla="*/ 83 h 308"/>
                <a:gd name="T30" fmla="*/ 245 w 252"/>
                <a:gd name="T31" fmla="*/ 116 h 308"/>
                <a:gd name="T32" fmla="*/ 229 w 252"/>
                <a:gd name="T33" fmla="*/ 145 h 308"/>
                <a:gd name="T34" fmla="*/ 224 w 252"/>
                <a:gd name="T35" fmla="*/ 177 h 308"/>
                <a:gd name="T36" fmla="*/ 209 w 252"/>
                <a:gd name="T37" fmla="*/ 210 h 308"/>
                <a:gd name="T38" fmla="*/ 167 w 252"/>
                <a:gd name="T39" fmla="*/ 231 h 308"/>
                <a:gd name="T40" fmla="*/ 167 w 252"/>
                <a:gd name="T41" fmla="*/ 246 h 308"/>
                <a:gd name="T42" fmla="*/ 184 w 252"/>
                <a:gd name="T43" fmla="*/ 272 h 308"/>
                <a:gd name="T44" fmla="*/ 170 w 252"/>
                <a:gd name="T45" fmla="*/ 286 h 308"/>
                <a:gd name="T46" fmla="*/ 119 w 252"/>
                <a:gd name="T47" fmla="*/ 300 h 308"/>
                <a:gd name="T48" fmla="*/ 111 w 252"/>
                <a:gd name="T49" fmla="*/ 308 h 308"/>
                <a:gd name="T50" fmla="*/ 91 w 252"/>
                <a:gd name="T51" fmla="*/ 301 h 308"/>
                <a:gd name="T52" fmla="*/ 89 w 252"/>
                <a:gd name="T53" fmla="*/ 289 h 308"/>
                <a:gd name="T54" fmla="*/ 106 w 252"/>
                <a:gd name="T55" fmla="*/ 279 h 308"/>
                <a:gd name="T56" fmla="*/ 89 w 252"/>
                <a:gd name="T57" fmla="*/ 266 h 308"/>
                <a:gd name="T58" fmla="*/ 86 w 252"/>
                <a:gd name="T59" fmla="*/ 242 h 308"/>
                <a:gd name="T60" fmla="*/ 71 w 252"/>
                <a:gd name="T61" fmla="*/ 242 h 308"/>
                <a:gd name="T62" fmla="*/ 62 w 252"/>
                <a:gd name="T63" fmla="*/ 229 h 308"/>
                <a:gd name="T64" fmla="*/ 39 w 252"/>
                <a:gd name="T65" fmla="*/ 218 h 308"/>
                <a:gd name="T66" fmla="*/ 27 w 252"/>
                <a:gd name="T67" fmla="*/ 201 h 308"/>
                <a:gd name="T68" fmla="*/ 0 w 252"/>
                <a:gd name="T69" fmla="*/ 198 h 308"/>
                <a:gd name="T70" fmla="*/ 12 w 252"/>
                <a:gd name="T71" fmla="*/ 16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308">
                  <a:moveTo>
                    <a:pt x="12" y="169"/>
                  </a:moveTo>
                  <a:lnTo>
                    <a:pt x="49" y="131"/>
                  </a:lnTo>
                  <a:lnTo>
                    <a:pt x="49" y="93"/>
                  </a:lnTo>
                  <a:lnTo>
                    <a:pt x="73" y="68"/>
                  </a:lnTo>
                  <a:lnTo>
                    <a:pt x="86" y="81"/>
                  </a:lnTo>
                  <a:lnTo>
                    <a:pt x="108" y="81"/>
                  </a:lnTo>
                  <a:lnTo>
                    <a:pt x="125" y="65"/>
                  </a:lnTo>
                  <a:lnTo>
                    <a:pt x="132" y="42"/>
                  </a:lnTo>
                  <a:lnTo>
                    <a:pt x="146" y="17"/>
                  </a:lnTo>
                  <a:lnTo>
                    <a:pt x="170" y="0"/>
                  </a:lnTo>
                  <a:lnTo>
                    <a:pt x="201" y="29"/>
                  </a:lnTo>
                  <a:lnTo>
                    <a:pt x="228" y="28"/>
                  </a:lnTo>
                  <a:lnTo>
                    <a:pt x="229" y="54"/>
                  </a:lnTo>
                  <a:lnTo>
                    <a:pt x="252" y="54"/>
                  </a:lnTo>
                  <a:lnTo>
                    <a:pt x="246" y="83"/>
                  </a:lnTo>
                  <a:lnTo>
                    <a:pt x="245" y="116"/>
                  </a:lnTo>
                  <a:lnTo>
                    <a:pt x="229" y="145"/>
                  </a:lnTo>
                  <a:lnTo>
                    <a:pt x="224" y="177"/>
                  </a:lnTo>
                  <a:lnTo>
                    <a:pt x="209" y="210"/>
                  </a:lnTo>
                  <a:lnTo>
                    <a:pt x="167" y="231"/>
                  </a:lnTo>
                  <a:lnTo>
                    <a:pt x="167" y="246"/>
                  </a:lnTo>
                  <a:lnTo>
                    <a:pt x="184" y="272"/>
                  </a:lnTo>
                  <a:lnTo>
                    <a:pt x="170" y="286"/>
                  </a:lnTo>
                  <a:lnTo>
                    <a:pt x="119" y="300"/>
                  </a:lnTo>
                  <a:lnTo>
                    <a:pt x="111" y="308"/>
                  </a:lnTo>
                  <a:lnTo>
                    <a:pt x="91" y="301"/>
                  </a:lnTo>
                  <a:lnTo>
                    <a:pt x="89" y="289"/>
                  </a:lnTo>
                  <a:lnTo>
                    <a:pt x="106" y="279"/>
                  </a:lnTo>
                  <a:lnTo>
                    <a:pt x="89" y="266"/>
                  </a:lnTo>
                  <a:lnTo>
                    <a:pt x="86" y="242"/>
                  </a:lnTo>
                  <a:lnTo>
                    <a:pt x="71" y="242"/>
                  </a:lnTo>
                  <a:lnTo>
                    <a:pt x="62" y="229"/>
                  </a:lnTo>
                  <a:lnTo>
                    <a:pt x="39" y="218"/>
                  </a:lnTo>
                  <a:lnTo>
                    <a:pt x="27" y="201"/>
                  </a:lnTo>
                  <a:lnTo>
                    <a:pt x="0" y="198"/>
                  </a:lnTo>
                  <a:lnTo>
                    <a:pt x="12" y="169"/>
                  </a:lnTo>
                  <a:close/>
                </a:path>
              </a:pathLst>
            </a:custGeom>
            <a:solidFill>
              <a:srgbClr val="3B7039"/>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25" name="Freeform 115">
              <a:extLst>
                <a:ext uri="{FF2B5EF4-FFF2-40B4-BE49-F238E27FC236}">
                  <a16:creationId xmlns:a16="http://schemas.microsoft.com/office/drawing/2014/main" id="{AFA45A46-A977-48EA-AC02-E8C52A889F7B}"/>
                </a:ext>
              </a:extLst>
            </p:cNvPr>
            <p:cNvSpPr>
              <a:spLocks/>
            </p:cNvSpPr>
            <p:nvPr/>
          </p:nvSpPr>
          <p:spPr bwMode="auto">
            <a:xfrm>
              <a:off x="1585" y="1967"/>
              <a:ext cx="1091" cy="650"/>
            </a:xfrm>
            <a:custGeom>
              <a:avLst/>
              <a:gdLst>
                <a:gd name="T0" fmla="*/ 1112 w 1197"/>
                <a:gd name="T1" fmla="*/ 127 h 714"/>
                <a:gd name="T2" fmla="*/ 1043 w 1197"/>
                <a:gd name="T3" fmla="*/ 176 h 714"/>
                <a:gd name="T4" fmla="*/ 945 w 1197"/>
                <a:gd name="T5" fmla="*/ 186 h 714"/>
                <a:gd name="T6" fmla="*/ 842 w 1197"/>
                <a:gd name="T7" fmla="*/ 138 h 714"/>
                <a:gd name="T8" fmla="*/ 728 w 1197"/>
                <a:gd name="T9" fmla="*/ 88 h 714"/>
                <a:gd name="T10" fmla="*/ 603 w 1197"/>
                <a:gd name="T11" fmla="*/ 0 h 714"/>
                <a:gd name="T12" fmla="*/ 403 w 1197"/>
                <a:gd name="T13" fmla="*/ 32 h 714"/>
                <a:gd name="T14" fmla="*/ 377 w 1197"/>
                <a:gd name="T15" fmla="*/ 80 h 714"/>
                <a:gd name="T16" fmla="*/ 393 w 1197"/>
                <a:gd name="T17" fmla="*/ 129 h 714"/>
                <a:gd name="T18" fmla="*/ 386 w 1197"/>
                <a:gd name="T19" fmla="*/ 195 h 714"/>
                <a:gd name="T20" fmla="*/ 339 w 1197"/>
                <a:gd name="T21" fmla="*/ 185 h 714"/>
                <a:gd name="T22" fmla="*/ 275 w 1197"/>
                <a:gd name="T23" fmla="*/ 187 h 714"/>
                <a:gd name="T24" fmla="*/ 210 w 1197"/>
                <a:gd name="T25" fmla="*/ 130 h 714"/>
                <a:gd name="T26" fmla="*/ 148 w 1197"/>
                <a:gd name="T27" fmla="*/ 100 h 714"/>
                <a:gd name="T28" fmla="*/ 179 w 1197"/>
                <a:gd name="T29" fmla="*/ 167 h 714"/>
                <a:gd name="T30" fmla="*/ 151 w 1197"/>
                <a:gd name="T31" fmla="*/ 235 h 714"/>
                <a:gd name="T32" fmla="*/ 142 w 1197"/>
                <a:gd name="T33" fmla="*/ 272 h 714"/>
                <a:gd name="T34" fmla="*/ 118 w 1197"/>
                <a:gd name="T35" fmla="*/ 309 h 714"/>
                <a:gd name="T36" fmla="*/ 131 w 1197"/>
                <a:gd name="T37" fmla="*/ 350 h 714"/>
                <a:gd name="T38" fmla="*/ 169 w 1197"/>
                <a:gd name="T39" fmla="*/ 331 h 714"/>
                <a:gd name="T40" fmla="*/ 219 w 1197"/>
                <a:gd name="T41" fmla="*/ 329 h 714"/>
                <a:gd name="T42" fmla="*/ 204 w 1197"/>
                <a:gd name="T43" fmla="*/ 379 h 714"/>
                <a:gd name="T44" fmla="*/ 149 w 1197"/>
                <a:gd name="T45" fmla="*/ 430 h 714"/>
                <a:gd name="T46" fmla="*/ 130 w 1197"/>
                <a:gd name="T47" fmla="*/ 484 h 714"/>
                <a:gd name="T48" fmla="*/ 82 w 1197"/>
                <a:gd name="T49" fmla="*/ 484 h 714"/>
                <a:gd name="T50" fmla="*/ 58 w 1197"/>
                <a:gd name="T51" fmla="*/ 514 h 714"/>
                <a:gd name="T52" fmla="*/ 17 w 1197"/>
                <a:gd name="T53" fmla="*/ 579 h 714"/>
                <a:gd name="T54" fmla="*/ 14 w 1197"/>
                <a:gd name="T55" fmla="*/ 649 h 714"/>
                <a:gd name="T56" fmla="*/ 35 w 1197"/>
                <a:gd name="T57" fmla="*/ 679 h 714"/>
                <a:gd name="T58" fmla="*/ 106 w 1197"/>
                <a:gd name="T59" fmla="*/ 673 h 714"/>
                <a:gd name="T60" fmla="*/ 163 w 1197"/>
                <a:gd name="T61" fmla="*/ 676 h 714"/>
                <a:gd name="T62" fmla="*/ 216 w 1197"/>
                <a:gd name="T63" fmla="*/ 641 h 714"/>
                <a:gd name="T64" fmla="*/ 251 w 1197"/>
                <a:gd name="T65" fmla="*/ 609 h 714"/>
                <a:gd name="T66" fmla="*/ 297 w 1197"/>
                <a:gd name="T67" fmla="*/ 622 h 714"/>
                <a:gd name="T68" fmla="*/ 352 w 1197"/>
                <a:gd name="T69" fmla="*/ 662 h 714"/>
                <a:gd name="T70" fmla="*/ 428 w 1197"/>
                <a:gd name="T71" fmla="*/ 666 h 714"/>
                <a:gd name="T72" fmla="*/ 472 w 1197"/>
                <a:gd name="T73" fmla="*/ 658 h 714"/>
                <a:gd name="T74" fmla="*/ 578 w 1197"/>
                <a:gd name="T75" fmla="*/ 707 h 714"/>
                <a:gd name="T76" fmla="*/ 646 w 1197"/>
                <a:gd name="T77" fmla="*/ 660 h 714"/>
                <a:gd name="T78" fmla="*/ 685 w 1197"/>
                <a:gd name="T79" fmla="*/ 567 h 714"/>
                <a:gd name="T80" fmla="*/ 763 w 1197"/>
                <a:gd name="T81" fmla="*/ 475 h 714"/>
                <a:gd name="T82" fmla="*/ 816 w 1197"/>
                <a:gd name="T83" fmla="*/ 377 h 714"/>
                <a:gd name="T84" fmla="*/ 880 w 1197"/>
                <a:gd name="T85" fmla="*/ 376 h 714"/>
                <a:gd name="T86" fmla="*/ 977 w 1197"/>
                <a:gd name="T87" fmla="*/ 345 h 714"/>
                <a:gd name="T88" fmla="*/ 1105 w 1197"/>
                <a:gd name="T89" fmla="*/ 284 h 714"/>
                <a:gd name="T90" fmla="*/ 1193 w 1197"/>
                <a:gd name="T91" fmla="*/ 216 h 714"/>
                <a:gd name="T92" fmla="*/ 1171 w 1197"/>
                <a:gd name="T93" fmla="*/ 156 h 714"/>
                <a:gd name="T94" fmla="*/ 1176 w 1197"/>
                <a:gd name="T95" fmla="*/ 10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7" h="714">
                  <a:moveTo>
                    <a:pt x="1176" y="104"/>
                  </a:moveTo>
                  <a:lnTo>
                    <a:pt x="1161" y="104"/>
                  </a:lnTo>
                  <a:lnTo>
                    <a:pt x="1135" y="126"/>
                  </a:lnTo>
                  <a:lnTo>
                    <a:pt x="1112" y="127"/>
                  </a:lnTo>
                  <a:lnTo>
                    <a:pt x="1102" y="152"/>
                  </a:lnTo>
                  <a:lnTo>
                    <a:pt x="1068" y="146"/>
                  </a:lnTo>
                  <a:lnTo>
                    <a:pt x="1058" y="161"/>
                  </a:lnTo>
                  <a:lnTo>
                    <a:pt x="1043" y="176"/>
                  </a:lnTo>
                  <a:lnTo>
                    <a:pt x="1028" y="185"/>
                  </a:lnTo>
                  <a:lnTo>
                    <a:pt x="999" y="195"/>
                  </a:lnTo>
                  <a:lnTo>
                    <a:pt x="974" y="201"/>
                  </a:lnTo>
                  <a:lnTo>
                    <a:pt x="945" y="186"/>
                  </a:lnTo>
                  <a:lnTo>
                    <a:pt x="929" y="189"/>
                  </a:lnTo>
                  <a:lnTo>
                    <a:pt x="912" y="174"/>
                  </a:lnTo>
                  <a:lnTo>
                    <a:pt x="877" y="161"/>
                  </a:lnTo>
                  <a:lnTo>
                    <a:pt x="842" y="138"/>
                  </a:lnTo>
                  <a:lnTo>
                    <a:pt x="816" y="127"/>
                  </a:lnTo>
                  <a:lnTo>
                    <a:pt x="774" y="111"/>
                  </a:lnTo>
                  <a:lnTo>
                    <a:pt x="753" y="90"/>
                  </a:lnTo>
                  <a:lnTo>
                    <a:pt x="728" y="88"/>
                  </a:lnTo>
                  <a:lnTo>
                    <a:pt x="686" y="61"/>
                  </a:lnTo>
                  <a:lnTo>
                    <a:pt x="666" y="41"/>
                  </a:lnTo>
                  <a:lnTo>
                    <a:pt x="634" y="26"/>
                  </a:lnTo>
                  <a:lnTo>
                    <a:pt x="603" y="0"/>
                  </a:lnTo>
                  <a:lnTo>
                    <a:pt x="574" y="3"/>
                  </a:lnTo>
                  <a:lnTo>
                    <a:pt x="553" y="17"/>
                  </a:lnTo>
                  <a:lnTo>
                    <a:pt x="417" y="18"/>
                  </a:lnTo>
                  <a:lnTo>
                    <a:pt x="403" y="32"/>
                  </a:lnTo>
                  <a:lnTo>
                    <a:pt x="396" y="52"/>
                  </a:lnTo>
                  <a:lnTo>
                    <a:pt x="387" y="61"/>
                  </a:lnTo>
                  <a:lnTo>
                    <a:pt x="387" y="70"/>
                  </a:lnTo>
                  <a:lnTo>
                    <a:pt x="377" y="80"/>
                  </a:lnTo>
                  <a:lnTo>
                    <a:pt x="366" y="91"/>
                  </a:lnTo>
                  <a:lnTo>
                    <a:pt x="372" y="102"/>
                  </a:lnTo>
                  <a:lnTo>
                    <a:pt x="386" y="117"/>
                  </a:lnTo>
                  <a:lnTo>
                    <a:pt x="393" y="129"/>
                  </a:lnTo>
                  <a:lnTo>
                    <a:pt x="384" y="147"/>
                  </a:lnTo>
                  <a:lnTo>
                    <a:pt x="388" y="165"/>
                  </a:lnTo>
                  <a:lnTo>
                    <a:pt x="398" y="174"/>
                  </a:lnTo>
                  <a:lnTo>
                    <a:pt x="386" y="195"/>
                  </a:lnTo>
                  <a:lnTo>
                    <a:pt x="375" y="206"/>
                  </a:lnTo>
                  <a:lnTo>
                    <a:pt x="367" y="198"/>
                  </a:lnTo>
                  <a:lnTo>
                    <a:pt x="355" y="198"/>
                  </a:lnTo>
                  <a:lnTo>
                    <a:pt x="339" y="185"/>
                  </a:lnTo>
                  <a:lnTo>
                    <a:pt x="322" y="181"/>
                  </a:lnTo>
                  <a:lnTo>
                    <a:pt x="308" y="172"/>
                  </a:lnTo>
                  <a:lnTo>
                    <a:pt x="290" y="179"/>
                  </a:lnTo>
                  <a:lnTo>
                    <a:pt x="275" y="187"/>
                  </a:lnTo>
                  <a:lnTo>
                    <a:pt x="272" y="167"/>
                  </a:lnTo>
                  <a:lnTo>
                    <a:pt x="251" y="146"/>
                  </a:lnTo>
                  <a:lnTo>
                    <a:pt x="232" y="135"/>
                  </a:lnTo>
                  <a:lnTo>
                    <a:pt x="210" y="130"/>
                  </a:lnTo>
                  <a:lnTo>
                    <a:pt x="199" y="119"/>
                  </a:lnTo>
                  <a:lnTo>
                    <a:pt x="183" y="114"/>
                  </a:lnTo>
                  <a:lnTo>
                    <a:pt x="165" y="100"/>
                  </a:lnTo>
                  <a:lnTo>
                    <a:pt x="148" y="100"/>
                  </a:lnTo>
                  <a:lnTo>
                    <a:pt x="152" y="118"/>
                  </a:lnTo>
                  <a:lnTo>
                    <a:pt x="152" y="133"/>
                  </a:lnTo>
                  <a:lnTo>
                    <a:pt x="165" y="153"/>
                  </a:lnTo>
                  <a:lnTo>
                    <a:pt x="179" y="167"/>
                  </a:lnTo>
                  <a:lnTo>
                    <a:pt x="174" y="185"/>
                  </a:lnTo>
                  <a:lnTo>
                    <a:pt x="174" y="204"/>
                  </a:lnTo>
                  <a:lnTo>
                    <a:pt x="156" y="215"/>
                  </a:lnTo>
                  <a:lnTo>
                    <a:pt x="151" y="235"/>
                  </a:lnTo>
                  <a:lnTo>
                    <a:pt x="161" y="244"/>
                  </a:lnTo>
                  <a:lnTo>
                    <a:pt x="163" y="264"/>
                  </a:lnTo>
                  <a:lnTo>
                    <a:pt x="160" y="277"/>
                  </a:lnTo>
                  <a:lnTo>
                    <a:pt x="142" y="272"/>
                  </a:lnTo>
                  <a:lnTo>
                    <a:pt x="127" y="276"/>
                  </a:lnTo>
                  <a:lnTo>
                    <a:pt x="122" y="289"/>
                  </a:lnTo>
                  <a:lnTo>
                    <a:pt x="116" y="295"/>
                  </a:lnTo>
                  <a:lnTo>
                    <a:pt x="118" y="309"/>
                  </a:lnTo>
                  <a:lnTo>
                    <a:pt x="103" y="317"/>
                  </a:lnTo>
                  <a:lnTo>
                    <a:pt x="105" y="340"/>
                  </a:lnTo>
                  <a:lnTo>
                    <a:pt x="118" y="346"/>
                  </a:lnTo>
                  <a:lnTo>
                    <a:pt x="131" y="350"/>
                  </a:lnTo>
                  <a:lnTo>
                    <a:pt x="142" y="361"/>
                  </a:lnTo>
                  <a:lnTo>
                    <a:pt x="154" y="344"/>
                  </a:lnTo>
                  <a:lnTo>
                    <a:pt x="162" y="348"/>
                  </a:lnTo>
                  <a:lnTo>
                    <a:pt x="169" y="331"/>
                  </a:lnTo>
                  <a:lnTo>
                    <a:pt x="186" y="327"/>
                  </a:lnTo>
                  <a:lnTo>
                    <a:pt x="198" y="327"/>
                  </a:lnTo>
                  <a:lnTo>
                    <a:pt x="206" y="336"/>
                  </a:lnTo>
                  <a:lnTo>
                    <a:pt x="219" y="329"/>
                  </a:lnTo>
                  <a:lnTo>
                    <a:pt x="221" y="347"/>
                  </a:lnTo>
                  <a:lnTo>
                    <a:pt x="232" y="358"/>
                  </a:lnTo>
                  <a:lnTo>
                    <a:pt x="216" y="374"/>
                  </a:lnTo>
                  <a:lnTo>
                    <a:pt x="204" y="379"/>
                  </a:lnTo>
                  <a:lnTo>
                    <a:pt x="187" y="396"/>
                  </a:lnTo>
                  <a:lnTo>
                    <a:pt x="167" y="409"/>
                  </a:lnTo>
                  <a:lnTo>
                    <a:pt x="165" y="421"/>
                  </a:lnTo>
                  <a:lnTo>
                    <a:pt x="149" y="430"/>
                  </a:lnTo>
                  <a:lnTo>
                    <a:pt x="139" y="440"/>
                  </a:lnTo>
                  <a:lnTo>
                    <a:pt x="154" y="455"/>
                  </a:lnTo>
                  <a:lnTo>
                    <a:pt x="143" y="474"/>
                  </a:lnTo>
                  <a:lnTo>
                    <a:pt x="130" y="484"/>
                  </a:lnTo>
                  <a:lnTo>
                    <a:pt x="118" y="497"/>
                  </a:lnTo>
                  <a:lnTo>
                    <a:pt x="105" y="494"/>
                  </a:lnTo>
                  <a:lnTo>
                    <a:pt x="103" y="484"/>
                  </a:lnTo>
                  <a:lnTo>
                    <a:pt x="82" y="484"/>
                  </a:lnTo>
                  <a:lnTo>
                    <a:pt x="71" y="481"/>
                  </a:lnTo>
                  <a:lnTo>
                    <a:pt x="72" y="490"/>
                  </a:lnTo>
                  <a:lnTo>
                    <a:pt x="56" y="494"/>
                  </a:lnTo>
                  <a:lnTo>
                    <a:pt x="58" y="514"/>
                  </a:lnTo>
                  <a:lnTo>
                    <a:pt x="42" y="530"/>
                  </a:lnTo>
                  <a:lnTo>
                    <a:pt x="42" y="556"/>
                  </a:lnTo>
                  <a:lnTo>
                    <a:pt x="17" y="562"/>
                  </a:lnTo>
                  <a:lnTo>
                    <a:pt x="17" y="579"/>
                  </a:lnTo>
                  <a:lnTo>
                    <a:pt x="0" y="596"/>
                  </a:lnTo>
                  <a:lnTo>
                    <a:pt x="0" y="616"/>
                  </a:lnTo>
                  <a:lnTo>
                    <a:pt x="14" y="629"/>
                  </a:lnTo>
                  <a:lnTo>
                    <a:pt x="14" y="649"/>
                  </a:lnTo>
                  <a:lnTo>
                    <a:pt x="19" y="669"/>
                  </a:lnTo>
                  <a:lnTo>
                    <a:pt x="11" y="688"/>
                  </a:lnTo>
                  <a:lnTo>
                    <a:pt x="21" y="697"/>
                  </a:lnTo>
                  <a:lnTo>
                    <a:pt x="35" y="679"/>
                  </a:lnTo>
                  <a:lnTo>
                    <a:pt x="45" y="652"/>
                  </a:lnTo>
                  <a:lnTo>
                    <a:pt x="67" y="647"/>
                  </a:lnTo>
                  <a:lnTo>
                    <a:pt x="91" y="658"/>
                  </a:lnTo>
                  <a:lnTo>
                    <a:pt x="106" y="673"/>
                  </a:lnTo>
                  <a:lnTo>
                    <a:pt x="127" y="653"/>
                  </a:lnTo>
                  <a:lnTo>
                    <a:pt x="138" y="664"/>
                  </a:lnTo>
                  <a:lnTo>
                    <a:pt x="144" y="679"/>
                  </a:lnTo>
                  <a:lnTo>
                    <a:pt x="163" y="676"/>
                  </a:lnTo>
                  <a:lnTo>
                    <a:pt x="175" y="664"/>
                  </a:lnTo>
                  <a:lnTo>
                    <a:pt x="197" y="664"/>
                  </a:lnTo>
                  <a:lnTo>
                    <a:pt x="216" y="656"/>
                  </a:lnTo>
                  <a:lnTo>
                    <a:pt x="216" y="641"/>
                  </a:lnTo>
                  <a:lnTo>
                    <a:pt x="203" y="628"/>
                  </a:lnTo>
                  <a:lnTo>
                    <a:pt x="216" y="604"/>
                  </a:lnTo>
                  <a:lnTo>
                    <a:pt x="242" y="618"/>
                  </a:lnTo>
                  <a:lnTo>
                    <a:pt x="251" y="609"/>
                  </a:lnTo>
                  <a:lnTo>
                    <a:pt x="260" y="618"/>
                  </a:lnTo>
                  <a:lnTo>
                    <a:pt x="273" y="606"/>
                  </a:lnTo>
                  <a:lnTo>
                    <a:pt x="290" y="611"/>
                  </a:lnTo>
                  <a:lnTo>
                    <a:pt x="297" y="622"/>
                  </a:lnTo>
                  <a:lnTo>
                    <a:pt x="294" y="639"/>
                  </a:lnTo>
                  <a:lnTo>
                    <a:pt x="307" y="655"/>
                  </a:lnTo>
                  <a:lnTo>
                    <a:pt x="324" y="650"/>
                  </a:lnTo>
                  <a:lnTo>
                    <a:pt x="352" y="662"/>
                  </a:lnTo>
                  <a:lnTo>
                    <a:pt x="371" y="681"/>
                  </a:lnTo>
                  <a:lnTo>
                    <a:pt x="391" y="670"/>
                  </a:lnTo>
                  <a:lnTo>
                    <a:pt x="415" y="679"/>
                  </a:lnTo>
                  <a:lnTo>
                    <a:pt x="428" y="666"/>
                  </a:lnTo>
                  <a:lnTo>
                    <a:pt x="441" y="670"/>
                  </a:lnTo>
                  <a:lnTo>
                    <a:pt x="451" y="679"/>
                  </a:lnTo>
                  <a:lnTo>
                    <a:pt x="464" y="675"/>
                  </a:lnTo>
                  <a:lnTo>
                    <a:pt x="472" y="658"/>
                  </a:lnTo>
                  <a:lnTo>
                    <a:pt x="485" y="658"/>
                  </a:lnTo>
                  <a:lnTo>
                    <a:pt x="515" y="679"/>
                  </a:lnTo>
                  <a:lnTo>
                    <a:pt x="545" y="695"/>
                  </a:lnTo>
                  <a:lnTo>
                    <a:pt x="578" y="707"/>
                  </a:lnTo>
                  <a:lnTo>
                    <a:pt x="623" y="714"/>
                  </a:lnTo>
                  <a:lnTo>
                    <a:pt x="630" y="695"/>
                  </a:lnTo>
                  <a:lnTo>
                    <a:pt x="642" y="683"/>
                  </a:lnTo>
                  <a:lnTo>
                    <a:pt x="646" y="660"/>
                  </a:lnTo>
                  <a:lnTo>
                    <a:pt x="679" y="628"/>
                  </a:lnTo>
                  <a:lnTo>
                    <a:pt x="679" y="610"/>
                  </a:lnTo>
                  <a:lnTo>
                    <a:pt x="689" y="590"/>
                  </a:lnTo>
                  <a:lnTo>
                    <a:pt x="685" y="567"/>
                  </a:lnTo>
                  <a:lnTo>
                    <a:pt x="702" y="534"/>
                  </a:lnTo>
                  <a:lnTo>
                    <a:pt x="728" y="518"/>
                  </a:lnTo>
                  <a:lnTo>
                    <a:pt x="731" y="494"/>
                  </a:lnTo>
                  <a:lnTo>
                    <a:pt x="763" y="475"/>
                  </a:lnTo>
                  <a:lnTo>
                    <a:pt x="758" y="446"/>
                  </a:lnTo>
                  <a:lnTo>
                    <a:pt x="770" y="424"/>
                  </a:lnTo>
                  <a:lnTo>
                    <a:pt x="796" y="397"/>
                  </a:lnTo>
                  <a:lnTo>
                    <a:pt x="816" y="377"/>
                  </a:lnTo>
                  <a:lnTo>
                    <a:pt x="833" y="383"/>
                  </a:lnTo>
                  <a:lnTo>
                    <a:pt x="833" y="403"/>
                  </a:lnTo>
                  <a:lnTo>
                    <a:pt x="856" y="400"/>
                  </a:lnTo>
                  <a:lnTo>
                    <a:pt x="880" y="376"/>
                  </a:lnTo>
                  <a:lnTo>
                    <a:pt x="904" y="363"/>
                  </a:lnTo>
                  <a:lnTo>
                    <a:pt x="918" y="348"/>
                  </a:lnTo>
                  <a:lnTo>
                    <a:pt x="943" y="344"/>
                  </a:lnTo>
                  <a:lnTo>
                    <a:pt x="977" y="345"/>
                  </a:lnTo>
                  <a:lnTo>
                    <a:pt x="977" y="316"/>
                  </a:lnTo>
                  <a:lnTo>
                    <a:pt x="1019" y="293"/>
                  </a:lnTo>
                  <a:lnTo>
                    <a:pt x="1060" y="284"/>
                  </a:lnTo>
                  <a:lnTo>
                    <a:pt x="1105" y="284"/>
                  </a:lnTo>
                  <a:lnTo>
                    <a:pt x="1114" y="255"/>
                  </a:lnTo>
                  <a:lnTo>
                    <a:pt x="1139" y="255"/>
                  </a:lnTo>
                  <a:lnTo>
                    <a:pt x="1162" y="232"/>
                  </a:lnTo>
                  <a:lnTo>
                    <a:pt x="1193" y="216"/>
                  </a:lnTo>
                  <a:lnTo>
                    <a:pt x="1173" y="196"/>
                  </a:lnTo>
                  <a:lnTo>
                    <a:pt x="1197" y="186"/>
                  </a:lnTo>
                  <a:lnTo>
                    <a:pt x="1197" y="169"/>
                  </a:lnTo>
                  <a:lnTo>
                    <a:pt x="1171" y="156"/>
                  </a:lnTo>
                  <a:lnTo>
                    <a:pt x="1175" y="132"/>
                  </a:lnTo>
                  <a:lnTo>
                    <a:pt x="1185" y="127"/>
                  </a:lnTo>
                  <a:lnTo>
                    <a:pt x="1191" y="112"/>
                  </a:lnTo>
                  <a:lnTo>
                    <a:pt x="1176" y="104"/>
                  </a:lnTo>
                  <a:close/>
                </a:path>
              </a:pathLst>
            </a:custGeom>
            <a:gradFill flip="none" rotWithShape="1">
              <a:gsLst>
                <a:gs pos="0">
                  <a:srgbClr val="00923F">
                    <a:tint val="66000"/>
                    <a:satMod val="160000"/>
                  </a:srgbClr>
                </a:gs>
                <a:gs pos="50000">
                  <a:srgbClr val="00923F">
                    <a:tint val="44500"/>
                    <a:satMod val="160000"/>
                  </a:srgbClr>
                </a:gs>
                <a:gs pos="100000">
                  <a:srgbClr val="00923F">
                    <a:tint val="23500"/>
                    <a:satMod val="160000"/>
                  </a:srgbClr>
                </a:gs>
              </a:gsLst>
              <a:lin ang="0" scaled="1"/>
              <a:tileRect/>
            </a:gra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26" name="Freeform 116">
              <a:extLst>
                <a:ext uri="{FF2B5EF4-FFF2-40B4-BE49-F238E27FC236}">
                  <a16:creationId xmlns:a16="http://schemas.microsoft.com/office/drawing/2014/main" id="{EC8558E2-1DB2-48DC-97A7-F67FD7464408}"/>
                </a:ext>
              </a:extLst>
            </p:cNvPr>
            <p:cNvSpPr>
              <a:spLocks/>
            </p:cNvSpPr>
            <p:nvPr/>
          </p:nvSpPr>
          <p:spPr bwMode="auto">
            <a:xfrm>
              <a:off x="1665" y="2517"/>
              <a:ext cx="488" cy="557"/>
            </a:xfrm>
            <a:custGeom>
              <a:avLst/>
              <a:gdLst>
                <a:gd name="T0" fmla="*/ 85 w 535"/>
                <a:gd name="T1" fmla="*/ 281 h 611"/>
                <a:gd name="T2" fmla="*/ 78 w 535"/>
                <a:gd name="T3" fmla="*/ 343 h 611"/>
                <a:gd name="T4" fmla="*/ 57 w 535"/>
                <a:gd name="T5" fmla="*/ 404 h 611"/>
                <a:gd name="T6" fmla="*/ 0 w 535"/>
                <a:gd name="T7" fmla="*/ 458 h 611"/>
                <a:gd name="T8" fmla="*/ 17 w 535"/>
                <a:gd name="T9" fmla="*/ 499 h 611"/>
                <a:gd name="T10" fmla="*/ 33 w 535"/>
                <a:gd name="T11" fmla="*/ 521 h 611"/>
                <a:gd name="T12" fmla="*/ 86 w 535"/>
                <a:gd name="T13" fmla="*/ 542 h 611"/>
                <a:gd name="T14" fmla="*/ 119 w 535"/>
                <a:gd name="T15" fmla="*/ 570 h 611"/>
                <a:gd name="T16" fmla="*/ 146 w 535"/>
                <a:gd name="T17" fmla="*/ 611 h 611"/>
                <a:gd name="T18" fmla="*/ 178 w 535"/>
                <a:gd name="T19" fmla="*/ 585 h 611"/>
                <a:gd name="T20" fmla="*/ 188 w 535"/>
                <a:gd name="T21" fmla="*/ 553 h 611"/>
                <a:gd name="T22" fmla="*/ 205 w 535"/>
                <a:gd name="T23" fmla="*/ 543 h 611"/>
                <a:gd name="T24" fmla="*/ 252 w 535"/>
                <a:gd name="T25" fmla="*/ 532 h 611"/>
                <a:gd name="T26" fmla="*/ 271 w 535"/>
                <a:gd name="T27" fmla="*/ 485 h 611"/>
                <a:gd name="T28" fmla="*/ 304 w 535"/>
                <a:gd name="T29" fmla="*/ 509 h 611"/>
                <a:gd name="T30" fmla="*/ 328 w 535"/>
                <a:gd name="T31" fmla="*/ 485 h 611"/>
                <a:gd name="T32" fmla="*/ 317 w 535"/>
                <a:gd name="T33" fmla="*/ 462 h 611"/>
                <a:gd name="T34" fmla="*/ 363 w 535"/>
                <a:gd name="T35" fmla="*/ 451 h 611"/>
                <a:gd name="T36" fmla="*/ 395 w 535"/>
                <a:gd name="T37" fmla="*/ 422 h 611"/>
                <a:gd name="T38" fmla="*/ 381 w 535"/>
                <a:gd name="T39" fmla="*/ 398 h 611"/>
                <a:gd name="T40" fmla="*/ 403 w 535"/>
                <a:gd name="T41" fmla="*/ 355 h 611"/>
                <a:gd name="T42" fmla="*/ 386 w 535"/>
                <a:gd name="T43" fmla="*/ 296 h 611"/>
                <a:gd name="T44" fmla="*/ 430 w 535"/>
                <a:gd name="T45" fmla="*/ 277 h 611"/>
                <a:gd name="T46" fmla="*/ 468 w 535"/>
                <a:gd name="T47" fmla="*/ 230 h 611"/>
                <a:gd name="T48" fmla="*/ 509 w 535"/>
                <a:gd name="T49" fmla="*/ 171 h 611"/>
                <a:gd name="T50" fmla="*/ 535 w 535"/>
                <a:gd name="T51" fmla="*/ 131 h 611"/>
                <a:gd name="T52" fmla="*/ 490 w 535"/>
                <a:gd name="T53" fmla="*/ 103 h 611"/>
                <a:gd name="T54" fmla="*/ 427 w 535"/>
                <a:gd name="T55" fmla="*/ 75 h 611"/>
                <a:gd name="T56" fmla="*/ 384 w 535"/>
                <a:gd name="T57" fmla="*/ 54 h 611"/>
                <a:gd name="T58" fmla="*/ 363 w 535"/>
                <a:gd name="T59" fmla="*/ 75 h 611"/>
                <a:gd name="T60" fmla="*/ 340 w 535"/>
                <a:gd name="T61" fmla="*/ 62 h 611"/>
                <a:gd name="T62" fmla="*/ 303 w 535"/>
                <a:gd name="T63" fmla="*/ 66 h 611"/>
                <a:gd name="T64" fmla="*/ 264 w 535"/>
                <a:gd name="T65" fmla="*/ 58 h 611"/>
                <a:gd name="T66" fmla="*/ 219 w 535"/>
                <a:gd name="T67" fmla="*/ 51 h 611"/>
                <a:gd name="T68" fmla="*/ 209 w 535"/>
                <a:gd name="T69" fmla="*/ 18 h 611"/>
                <a:gd name="T70" fmla="*/ 185 w 535"/>
                <a:gd name="T71" fmla="*/ 2 h 611"/>
                <a:gd name="T72" fmla="*/ 163 w 535"/>
                <a:gd name="T73" fmla="*/ 5 h 611"/>
                <a:gd name="T74" fmla="*/ 128 w 535"/>
                <a:gd name="T75" fmla="*/ 0 h 611"/>
                <a:gd name="T76" fmla="*/ 128 w 535"/>
                <a:gd name="T77" fmla="*/ 37 h 611"/>
                <a:gd name="T78" fmla="*/ 109 w 535"/>
                <a:gd name="T79" fmla="*/ 60 h 611"/>
                <a:gd name="T80" fmla="*/ 144 w 535"/>
                <a:gd name="T81" fmla="*/ 84 h 611"/>
                <a:gd name="T82" fmla="*/ 176 w 535"/>
                <a:gd name="T83" fmla="*/ 113 h 611"/>
                <a:gd name="T84" fmla="*/ 151 w 535"/>
                <a:gd name="T85" fmla="*/ 155 h 611"/>
                <a:gd name="T86" fmla="*/ 107 w 535"/>
                <a:gd name="T87" fmla="*/ 186 h 611"/>
                <a:gd name="T88" fmla="*/ 120 w 535"/>
                <a:gd name="T89" fmla="*/ 221 h 611"/>
                <a:gd name="T90" fmla="*/ 113 w 535"/>
                <a:gd name="T91" fmla="*/ 26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5" h="611">
                  <a:moveTo>
                    <a:pt x="113" y="263"/>
                  </a:moveTo>
                  <a:lnTo>
                    <a:pt x="85" y="281"/>
                  </a:lnTo>
                  <a:lnTo>
                    <a:pt x="79" y="310"/>
                  </a:lnTo>
                  <a:lnTo>
                    <a:pt x="78" y="343"/>
                  </a:lnTo>
                  <a:lnTo>
                    <a:pt x="62" y="372"/>
                  </a:lnTo>
                  <a:lnTo>
                    <a:pt x="57" y="404"/>
                  </a:lnTo>
                  <a:lnTo>
                    <a:pt x="42" y="437"/>
                  </a:lnTo>
                  <a:lnTo>
                    <a:pt x="0" y="458"/>
                  </a:lnTo>
                  <a:lnTo>
                    <a:pt x="0" y="473"/>
                  </a:lnTo>
                  <a:lnTo>
                    <a:pt x="17" y="499"/>
                  </a:lnTo>
                  <a:lnTo>
                    <a:pt x="33" y="505"/>
                  </a:lnTo>
                  <a:lnTo>
                    <a:pt x="33" y="521"/>
                  </a:lnTo>
                  <a:lnTo>
                    <a:pt x="60" y="542"/>
                  </a:lnTo>
                  <a:lnTo>
                    <a:pt x="86" y="542"/>
                  </a:lnTo>
                  <a:lnTo>
                    <a:pt x="98" y="566"/>
                  </a:lnTo>
                  <a:lnTo>
                    <a:pt x="119" y="570"/>
                  </a:lnTo>
                  <a:lnTo>
                    <a:pt x="129" y="605"/>
                  </a:lnTo>
                  <a:lnTo>
                    <a:pt x="146" y="611"/>
                  </a:lnTo>
                  <a:lnTo>
                    <a:pt x="161" y="604"/>
                  </a:lnTo>
                  <a:lnTo>
                    <a:pt x="178" y="585"/>
                  </a:lnTo>
                  <a:lnTo>
                    <a:pt x="188" y="575"/>
                  </a:lnTo>
                  <a:lnTo>
                    <a:pt x="188" y="553"/>
                  </a:lnTo>
                  <a:lnTo>
                    <a:pt x="197" y="535"/>
                  </a:lnTo>
                  <a:lnTo>
                    <a:pt x="205" y="543"/>
                  </a:lnTo>
                  <a:lnTo>
                    <a:pt x="230" y="543"/>
                  </a:lnTo>
                  <a:lnTo>
                    <a:pt x="252" y="532"/>
                  </a:lnTo>
                  <a:lnTo>
                    <a:pt x="257" y="508"/>
                  </a:lnTo>
                  <a:lnTo>
                    <a:pt x="271" y="485"/>
                  </a:lnTo>
                  <a:lnTo>
                    <a:pt x="289" y="485"/>
                  </a:lnTo>
                  <a:lnTo>
                    <a:pt x="304" y="509"/>
                  </a:lnTo>
                  <a:lnTo>
                    <a:pt x="314" y="499"/>
                  </a:lnTo>
                  <a:lnTo>
                    <a:pt x="328" y="485"/>
                  </a:lnTo>
                  <a:lnTo>
                    <a:pt x="318" y="475"/>
                  </a:lnTo>
                  <a:lnTo>
                    <a:pt x="317" y="462"/>
                  </a:lnTo>
                  <a:lnTo>
                    <a:pt x="341" y="446"/>
                  </a:lnTo>
                  <a:lnTo>
                    <a:pt x="363" y="451"/>
                  </a:lnTo>
                  <a:lnTo>
                    <a:pt x="379" y="438"/>
                  </a:lnTo>
                  <a:lnTo>
                    <a:pt x="395" y="422"/>
                  </a:lnTo>
                  <a:lnTo>
                    <a:pt x="381" y="407"/>
                  </a:lnTo>
                  <a:lnTo>
                    <a:pt x="381" y="398"/>
                  </a:lnTo>
                  <a:lnTo>
                    <a:pt x="394" y="385"/>
                  </a:lnTo>
                  <a:lnTo>
                    <a:pt x="403" y="355"/>
                  </a:lnTo>
                  <a:lnTo>
                    <a:pt x="386" y="329"/>
                  </a:lnTo>
                  <a:lnTo>
                    <a:pt x="386" y="296"/>
                  </a:lnTo>
                  <a:lnTo>
                    <a:pt x="408" y="277"/>
                  </a:lnTo>
                  <a:lnTo>
                    <a:pt x="430" y="277"/>
                  </a:lnTo>
                  <a:lnTo>
                    <a:pt x="448" y="260"/>
                  </a:lnTo>
                  <a:lnTo>
                    <a:pt x="468" y="230"/>
                  </a:lnTo>
                  <a:lnTo>
                    <a:pt x="494" y="207"/>
                  </a:lnTo>
                  <a:lnTo>
                    <a:pt x="509" y="171"/>
                  </a:lnTo>
                  <a:lnTo>
                    <a:pt x="509" y="144"/>
                  </a:lnTo>
                  <a:lnTo>
                    <a:pt x="535" y="131"/>
                  </a:lnTo>
                  <a:lnTo>
                    <a:pt x="535" y="110"/>
                  </a:lnTo>
                  <a:lnTo>
                    <a:pt x="490" y="103"/>
                  </a:lnTo>
                  <a:lnTo>
                    <a:pt x="457" y="91"/>
                  </a:lnTo>
                  <a:lnTo>
                    <a:pt x="427" y="75"/>
                  </a:lnTo>
                  <a:lnTo>
                    <a:pt x="397" y="54"/>
                  </a:lnTo>
                  <a:lnTo>
                    <a:pt x="384" y="54"/>
                  </a:lnTo>
                  <a:lnTo>
                    <a:pt x="376" y="71"/>
                  </a:lnTo>
                  <a:lnTo>
                    <a:pt x="363" y="75"/>
                  </a:lnTo>
                  <a:lnTo>
                    <a:pt x="353" y="66"/>
                  </a:lnTo>
                  <a:lnTo>
                    <a:pt x="340" y="62"/>
                  </a:lnTo>
                  <a:lnTo>
                    <a:pt x="327" y="75"/>
                  </a:lnTo>
                  <a:lnTo>
                    <a:pt x="303" y="66"/>
                  </a:lnTo>
                  <a:lnTo>
                    <a:pt x="283" y="77"/>
                  </a:lnTo>
                  <a:lnTo>
                    <a:pt x="264" y="58"/>
                  </a:lnTo>
                  <a:lnTo>
                    <a:pt x="236" y="46"/>
                  </a:lnTo>
                  <a:lnTo>
                    <a:pt x="219" y="51"/>
                  </a:lnTo>
                  <a:lnTo>
                    <a:pt x="206" y="35"/>
                  </a:lnTo>
                  <a:lnTo>
                    <a:pt x="209" y="18"/>
                  </a:lnTo>
                  <a:lnTo>
                    <a:pt x="202" y="7"/>
                  </a:lnTo>
                  <a:lnTo>
                    <a:pt x="185" y="2"/>
                  </a:lnTo>
                  <a:lnTo>
                    <a:pt x="172" y="14"/>
                  </a:lnTo>
                  <a:lnTo>
                    <a:pt x="163" y="5"/>
                  </a:lnTo>
                  <a:lnTo>
                    <a:pt x="154" y="14"/>
                  </a:lnTo>
                  <a:lnTo>
                    <a:pt x="128" y="0"/>
                  </a:lnTo>
                  <a:lnTo>
                    <a:pt x="115" y="24"/>
                  </a:lnTo>
                  <a:lnTo>
                    <a:pt x="128" y="37"/>
                  </a:lnTo>
                  <a:lnTo>
                    <a:pt x="128" y="52"/>
                  </a:lnTo>
                  <a:lnTo>
                    <a:pt x="109" y="60"/>
                  </a:lnTo>
                  <a:lnTo>
                    <a:pt x="121" y="73"/>
                  </a:lnTo>
                  <a:lnTo>
                    <a:pt x="144" y="84"/>
                  </a:lnTo>
                  <a:lnTo>
                    <a:pt x="162" y="101"/>
                  </a:lnTo>
                  <a:lnTo>
                    <a:pt x="176" y="113"/>
                  </a:lnTo>
                  <a:lnTo>
                    <a:pt x="173" y="136"/>
                  </a:lnTo>
                  <a:lnTo>
                    <a:pt x="151" y="155"/>
                  </a:lnTo>
                  <a:lnTo>
                    <a:pt x="130" y="163"/>
                  </a:lnTo>
                  <a:lnTo>
                    <a:pt x="107" y="186"/>
                  </a:lnTo>
                  <a:lnTo>
                    <a:pt x="107" y="207"/>
                  </a:lnTo>
                  <a:lnTo>
                    <a:pt x="120" y="221"/>
                  </a:lnTo>
                  <a:lnTo>
                    <a:pt x="113" y="241"/>
                  </a:lnTo>
                  <a:lnTo>
                    <a:pt x="113" y="263"/>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27" name="Freeform 117">
              <a:extLst>
                <a:ext uri="{FF2B5EF4-FFF2-40B4-BE49-F238E27FC236}">
                  <a16:creationId xmlns:a16="http://schemas.microsoft.com/office/drawing/2014/main" id="{2C8E6467-7CB0-43A3-9176-168C60896092}"/>
                </a:ext>
              </a:extLst>
            </p:cNvPr>
            <p:cNvSpPr>
              <a:spLocks/>
            </p:cNvSpPr>
            <p:nvPr/>
          </p:nvSpPr>
          <p:spPr bwMode="auto">
            <a:xfrm>
              <a:off x="4156" y="3126"/>
              <a:ext cx="1012" cy="898"/>
            </a:xfrm>
            <a:custGeom>
              <a:avLst/>
              <a:gdLst>
                <a:gd name="T0" fmla="*/ 580 w 1111"/>
                <a:gd name="T1" fmla="*/ 929 h 985"/>
                <a:gd name="T2" fmla="*/ 452 w 1111"/>
                <a:gd name="T3" fmla="*/ 968 h 985"/>
                <a:gd name="T4" fmla="*/ 339 w 1111"/>
                <a:gd name="T5" fmla="*/ 981 h 985"/>
                <a:gd name="T6" fmla="*/ 268 w 1111"/>
                <a:gd name="T7" fmla="*/ 907 h 985"/>
                <a:gd name="T8" fmla="*/ 177 w 1111"/>
                <a:gd name="T9" fmla="*/ 870 h 985"/>
                <a:gd name="T10" fmla="*/ 64 w 1111"/>
                <a:gd name="T11" fmla="*/ 854 h 985"/>
                <a:gd name="T12" fmla="*/ 17 w 1111"/>
                <a:gd name="T13" fmla="*/ 823 h 985"/>
                <a:gd name="T14" fmla="*/ 14 w 1111"/>
                <a:gd name="T15" fmla="*/ 774 h 985"/>
                <a:gd name="T16" fmla="*/ 63 w 1111"/>
                <a:gd name="T17" fmla="*/ 702 h 985"/>
                <a:gd name="T18" fmla="*/ 102 w 1111"/>
                <a:gd name="T19" fmla="*/ 692 h 985"/>
                <a:gd name="T20" fmla="*/ 137 w 1111"/>
                <a:gd name="T21" fmla="*/ 735 h 985"/>
                <a:gd name="T22" fmla="*/ 201 w 1111"/>
                <a:gd name="T23" fmla="*/ 768 h 985"/>
                <a:gd name="T24" fmla="*/ 277 w 1111"/>
                <a:gd name="T25" fmla="*/ 794 h 985"/>
                <a:gd name="T26" fmla="*/ 317 w 1111"/>
                <a:gd name="T27" fmla="*/ 830 h 985"/>
                <a:gd name="T28" fmla="*/ 369 w 1111"/>
                <a:gd name="T29" fmla="*/ 853 h 985"/>
                <a:gd name="T30" fmla="*/ 426 w 1111"/>
                <a:gd name="T31" fmla="*/ 860 h 985"/>
                <a:gd name="T32" fmla="*/ 492 w 1111"/>
                <a:gd name="T33" fmla="*/ 749 h 985"/>
                <a:gd name="T34" fmla="*/ 608 w 1111"/>
                <a:gd name="T35" fmla="*/ 595 h 985"/>
                <a:gd name="T36" fmla="*/ 606 w 1111"/>
                <a:gd name="T37" fmla="*/ 432 h 985"/>
                <a:gd name="T38" fmla="*/ 589 w 1111"/>
                <a:gd name="T39" fmla="*/ 285 h 985"/>
                <a:gd name="T40" fmla="*/ 558 w 1111"/>
                <a:gd name="T41" fmla="*/ 249 h 985"/>
                <a:gd name="T42" fmla="*/ 612 w 1111"/>
                <a:gd name="T43" fmla="*/ 184 h 985"/>
                <a:gd name="T44" fmla="*/ 660 w 1111"/>
                <a:gd name="T45" fmla="*/ 158 h 985"/>
                <a:gd name="T46" fmla="*/ 710 w 1111"/>
                <a:gd name="T47" fmla="*/ 107 h 985"/>
                <a:gd name="T48" fmla="*/ 773 w 1111"/>
                <a:gd name="T49" fmla="*/ 105 h 985"/>
                <a:gd name="T50" fmla="*/ 843 w 1111"/>
                <a:gd name="T51" fmla="*/ 109 h 985"/>
                <a:gd name="T52" fmla="*/ 906 w 1111"/>
                <a:gd name="T53" fmla="*/ 93 h 985"/>
                <a:gd name="T54" fmla="*/ 944 w 1111"/>
                <a:gd name="T55" fmla="*/ 0 h 985"/>
                <a:gd name="T56" fmla="*/ 952 w 1111"/>
                <a:gd name="T57" fmla="*/ 44 h 985"/>
                <a:gd name="T58" fmla="*/ 986 w 1111"/>
                <a:gd name="T59" fmla="*/ 123 h 985"/>
                <a:gd name="T60" fmla="*/ 1034 w 1111"/>
                <a:gd name="T61" fmla="*/ 199 h 985"/>
                <a:gd name="T62" fmla="*/ 1104 w 1111"/>
                <a:gd name="T63" fmla="*/ 226 h 985"/>
                <a:gd name="T64" fmla="*/ 1070 w 1111"/>
                <a:gd name="T65" fmla="*/ 295 h 985"/>
                <a:gd name="T66" fmla="*/ 1014 w 1111"/>
                <a:gd name="T67" fmla="*/ 380 h 985"/>
                <a:gd name="T68" fmla="*/ 985 w 1111"/>
                <a:gd name="T69" fmla="*/ 466 h 985"/>
                <a:gd name="T70" fmla="*/ 1021 w 1111"/>
                <a:gd name="T71" fmla="*/ 503 h 985"/>
                <a:gd name="T72" fmla="*/ 934 w 1111"/>
                <a:gd name="T73" fmla="*/ 597 h 985"/>
                <a:gd name="T74" fmla="*/ 889 w 1111"/>
                <a:gd name="T75" fmla="*/ 660 h 985"/>
                <a:gd name="T76" fmla="*/ 839 w 1111"/>
                <a:gd name="T77" fmla="*/ 730 h 985"/>
                <a:gd name="T78" fmla="*/ 759 w 1111"/>
                <a:gd name="T79" fmla="*/ 760 h 985"/>
                <a:gd name="T80" fmla="*/ 712 w 1111"/>
                <a:gd name="T81" fmla="*/ 763 h 985"/>
                <a:gd name="T82" fmla="*/ 708 w 1111"/>
                <a:gd name="T83" fmla="*/ 815 h 985"/>
                <a:gd name="T84" fmla="*/ 714 w 1111"/>
                <a:gd name="T85" fmla="*/ 864 h 985"/>
                <a:gd name="T86" fmla="*/ 693 w 1111"/>
                <a:gd name="T87" fmla="*/ 947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1" h="985">
                  <a:moveTo>
                    <a:pt x="643" y="947"/>
                  </a:moveTo>
                  <a:lnTo>
                    <a:pt x="598" y="940"/>
                  </a:lnTo>
                  <a:lnTo>
                    <a:pt x="580" y="929"/>
                  </a:lnTo>
                  <a:lnTo>
                    <a:pt x="520" y="937"/>
                  </a:lnTo>
                  <a:lnTo>
                    <a:pt x="482" y="937"/>
                  </a:lnTo>
                  <a:lnTo>
                    <a:pt x="452" y="968"/>
                  </a:lnTo>
                  <a:lnTo>
                    <a:pt x="418" y="975"/>
                  </a:lnTo>
                  <a:lnTo>
                    <a:pt x="385" y="985"/>
                  </a:lnTo>
                  <a:lnTo>
                    <a:pt x="339" y="981"/>
                  </a:lnTo>
                  <a:lnTo>
                    <a:pt x="307" y="967"/>
                  </a:lnTo>
                  <a:lnTo>
                    <a:pt x="286" y="947"/>
                  </a:lnTo>
                  <a:lnTo>
                    <a:pt x="268" y="907"/>
                  </a:lnTo>
                  <a:lnTo>
                    <a:pt x="243" y="883"/>
                  </a:lnTo>
                  <a:lnTo>
                    <a:pt x="210" y="870"/>
                  </a:lnTo>
                  <a:lnTo>
                    <a:pt x="177" y="870"/>
                  </a:lnTo>
                  <a:lnTo>
                    <a:pt x="140" y="880"/>
                  </a:lnTo>
                  <a:lnTo>
                    <a:pt x="114" y="854"/>
                  </a:lnTo>
                  <a:lnTo>
                    <a:pt x="64" y="854"/>
                  </a:lnTo>
                  <a:lnTo>
                    <a:pt x="34" y="832"/>
                  </a:lnTo>
                  <a:lnTo>
                    <a:pt x="19" y="847"/>
                  </a:lnTo>
                  <a:lnTo>
                    <a:pt x="17" y="823"/>
                  </a:lnTo>
                  <a:lnTo>
                    <a:pt x="4" y="810"/>
                  </a:lnTo>
                  <a:lnTo>
                    <a:pt x="0" y="788"/>
                  </a:lnTo>
                  <a:lnTo>
                    <a:pt x="14" y="774"/>
                  </a:lnTo>
                  <a:lnTo>
                    <a:pt x="14" y="751"/>
                  </a:lnTo>
                  <a:lnTo>
                    <a:pt x="29" y="736"/>
                  </a:lnTo>
                  <a:lnTo>
                    <a:pt x="63" y="702"/>
                  </a:lnTo>
                  <a:lnTo>
                    <a:pt x="72" y="692"/>
                  </a:lnTo>
                  <a:lnTo>
                    <a:pt x="84" y="681"/>
                  </a:lnTo>
                  <a:lnTo>
                    <a:pt x="102" y="692"/>
                  </a:lnTo>
                  <a:lnTo>
                    <a:pt x="98" y="709"/>
                  </a:lnTo>
                  <a:lnTo>
                    <a:pt x="123" y="721"/>
                  </a:lnTo>
                  <a:lnTo>
                    <a:pt x="137" y="735"/>
                  </a:lnTo>
                  <a:lnTo>
                    <a:pt x="169" y="745"/>
                  </a:lnTo>
                  <a:lnTo>
                    <a:pt x="184" y="759"/>
                  </a:lnTo>
                  <a:lnTo>
                    <a:pt x="201" y="768"/>
                  </a:lnTo>
                  <a:lnTo>
                    <a:pt x="219" y="787"/>
                  </a:lnTo>
                  <a:lnTo>
                    <a:pt x="261" y="778"/>
                  </a:lnTo>
                  <a:lnTo>
                    <a:pt x="277" y="794"/>
                  </a:lnTo>
                  <a:lnTo>
                    <a:pt x="296" y="811"/>
                  </a:lnTo>
                  <a:lnTo>
                    <a:pt x="317" y="811"/>
                  </a:lnTo>
                  <a:lnTo>
                    <a:pt x="317" y="830"/>
                  </a:lnTo>
                  <a:lnTo>
                    <a:pt x="332" y="853"/>
                  </a:lnTo>
                  <a:lnTo>
                    <a:pt x="353" y="853"/>
                  </a:lnTo>
                  <a:lnTo>
                    <a:pt x="369" y="853"/>
                  </a:lnTo>
                  <a:lnTo>
                    <a:pt x="376" y="876"/>
                  </a:lnTo>
                  <a:lnTo>
                    <a:pt x="405" y="860"/>
                  </a:lnTo>
                  <a:lnTo>
                    <a:pt x="426" y="860"/>
                  </a:lnTo>
                  <a:lnTo>
                    <a:pt x="426" y="822"/>
                  </a:lnTo>
                  <a:lnTo>
                    <a:pt x="457" y="791"/>
                  </a:lnTo>
                  <a:lnTo>
                    <a:pt x="492" y="749"/>
                  </a:lnTo>
                  <a:lnTo>
                    <a:pt x="509" y="704"/>
                  </a:lnTo>
                  <a:lnTo>
                    <a:pt x="556" y="658"/>
                  </a:lnTo>
                  <a:lnTo>
                    <a:pt x="608" y="595"/>
                  </a:lnTo>
                  <a:lnTo>
                    <a:pt x="616" y="502"/>
                  </a:lnTo>
                  <a:lnTo>
                    <a:pt x="635" y="441"/>
                  </a:lnTo>
                  <a:lnTo>
                    <a:pt x="606" y="432"/>
                  </a:lnTo>
                  <a:lnTo>
                    <a:pt x="592" y="361"/>
                  </a:lnTo>
                  <a:lnTo>
                    <a:pt x="579" y="304"/>
                  </a:lnTo>
                  <a:lnTo>
                    <a:pt x="589" y="285"/>
                  </a:lnTo>
                  <a:lnTo>
                    <a:pt x="602" y="272"/>
                  </a:lnTo>
                  <a:lnTo>
                    <a:pt x="580" y="256"/>
                  </a:lnTo>
                  <a:lnTo>
                    <a:pt x="558" y="249"/>
                  </a:lnTo>
                  <a:lnTo>
                    <a:pt x="551" y="214"/>
                  </a:lnTo>
                  <a:lnTo>
                    <a:pt x="592" y="184"/>
                  </a:lnTo>
                  <a:lnTo>
                    <a:pt x="612" y="184"/>
                  </a:lnTo>
                  <a:lnTo>
                    <a:pt x="612" y="157"/>
                  </a:lnTo>
                  <a:lnTo>
                    <a:pt x="632" y="148"/>
                  </a:lnTo>
                  <a:lnTo>
                    <a:pt x="660" y="158"/>
                  </a:lnTo>
                  <a:lnTo>
                    <a:pt x="689" y="147"/>
                  </a:lnTo>
                  <a:lnTo>
                    <a:pt x="689" y="122"/>
                  </a:lnTo>
                  <a:lnTo>
                    <a:pt x="710" y="107"/>
                  </a:lnTo>
                  <a:lnTo>
                    <a:pt x="721" y="119"/>
                  </a:lnTo>
                  <a:lnTo>
                    <a:pt x="754" y="119"/>
                  </a:lnTo>
                  <a:lnTo>
                    <a:pt x="773" y="105"/>
                  </a:lnTo>
                  <a:lnTo>
                    <a:pt x="786" y="118"/>
                  </a:lnTo>
                  <a:lnTo>
                    <a:pt x="826" y="126"/>
                  </a:lnTo>
                  <a:lnTo>
                    <a:pt x="843" y="109"/>
                  </a:lnTo>
                  <a:lnTo>
                    <a:pt x="860" y="119"/>
                  </a:lnTo>
                  <a:lnTo>
                    <a:pt x="886" y="93"/>
                  </a:lnTo>
                  <a:lnTo>
                    <a:pt x="906" y="93"/>
                  </a:lnTo>
                  <a:lnTo>
                    <a:pt x="906" y="42"/>
                  </a:lnTo>
                  <a:lnTo>
                    <a:pt x="930" y="30"/>
                  </a:lnTo>
                  <a:lnTo>
                    <a:pt x="944" y="0"/>
                  </a:lnTo>
                  <a:lnTo>
                    <a:pt x="969" y="6"/>
                  </a:lnTo>
                  <a:lnTo>
                    <a:pt x="980" y="18"/>
                  </a:lnTo>
                  <a:lnTo>
                    <a:pt x="952" y="44"/>
                  </a:lnTo>
                  <a:lnTo>
                    <a:pt x="952" y="79"/>
                  </a:lnTo>
                  <a:lnTo>
                    <a:pt x="977" y="92"/>
                  </a:lnTo>
                  <a:lnTo>
                    <a:pt x="986" y="123"/>
                  </a:lnTo>
                  <a:lnTo>
                    <a:pt x="1002" y="142"/>
                  </a:lnTo>
                  <a:lnTo>
                    <a:pt x="1012" y="175"/>
                  </a:lnTo>
                  <a:lnTo>
                    <a:pt x="1034" y="199"/>
                  </a:lnTo>
                  <a:lnTo>
                    <a:pt x="1055" y="191"/>
                  </a:lnTo>
                  <a:lnTo>
                    <a:pt x="1084" y="206"/>
                  </a:lnTo>
                  <a:lnTo>
                    <a:pt x="1104" y="226"/>
                  </a:lnTo>
                  <a:lnTo>
                    <a:pt x="1111" y="246"/>
                  </a:lnTo>
                  <a:lnTo>
                    <a:pt x="1100" y="286"/>
                  </a:lnTo>
                  <a:lnTo>
                    <a:pt x="1070" y="295"/>
                  </a:lnTo>
                  <a:lnTo>
                    <a:pt x="1046" y="319"/>
                  </a:lnTo>
                  <a:lnTo>
                    <a:pt x="1027" y="350"/>
                  </a:lnTo>
                  <a:lnTo>
                    <a:pt x="1014" y="380"/>
                  </a:lnTo>
                  <a:lnTo>
                    <a:pt x="992" y="402"/>
                  </a:lnTo>
                  <a:lnTo>
                    <a:pt x="976" y="434"/>
                  </a:lnTo>
                  <a:lnTo>
                    <a:pt x="985" y="466"/>
                  </a:lnTo>
                  <a:lnTo>
                    <a:pt x="1006" y="472"/>
                  </a:lnTo>
                  <a:lnTo>
                    <a:pt x="1006" y="488"/>
                  </a:lnTo>
                  <a:lnTo>
                    <a:pt x="1021" y="503"/>
                  </a:lnTo>
                  <a:lnTo>
                    <a:pt x="1013" y="535"/>
                  </a:lnTo>
                  <a:lnTo>
                    <a:pt x="963" y="584"/>
                  </a:lnTo>
                  <a:lnTo>
                    <a:pt x="934" y="597"/>
                  </a:lnTo>
                  <a:lnTo>
                    <a:pt x="917" y="615"/>
                  </a:lnTo>
                  <a:lnTo>
                    <a:pt x="894" y="623"/>
                  </a:lnTo>
                  <a:lnTo>
                    <a:pt x="889" y="660"/>
                  </a:lnTo>
                  <a:lnTo>
                    <a:pt x="871" y="678"/>
                  </a:lnTo>
                  <a:lnTo>
                    <a:pt x="851" y="686"/>
                  </a:lnTo>
                  <a:lnTo>
                    <a:pt x="839" y="730"/>
                  </a:lnTo>
                  <a:lnTo>
                    <a:pt x="818" y="730"/>
                  </a:lnTo>
                  <a:lnTo>
                    <a:pt x="793" y="726"/>
                  </a:lnTo>
                  <a:lnTo>
                    <a:pt x="759" y="760"/>
                  </a:lnTo>
                  <a:lnTo>
                    <a:pt x="741" y="769"/>
                  </a:lnTo>
                  <a:lnTo>
                    <a:pt x="726" y="763"/>
                  </a:lnTo>
                  <a:lnTo>
                    <a:pt x="712" y="763"/>
                  </a:lnTo>
                  <a:lnTo>
                    <a:pt x="697" y="778"/>
                  </a:lnTo>
                  <a:lnTo>
                    <a:pt x="697" y="802"/>
                  </a:lnTo>
                  <a:lnTo>
                    <a:pt x="708" y="815"/>
                  </a:lnTo>
                  <a:lnTo>
                    <a:pt x="691" y="822"/>
                  </a:lnTo>
                  <a:lnTo>
                    <a:pt x="691" y="868"/>
                  </a:lnTo>
                  <a:lnTo>
                    <a:pt x="714" y="864"/>
                  </a:lnTo>
                  <a:lnTo>
                    <a:pt x="730" y="880"/>
                  </a:lnTo>
                  <a:lnTo>
                    <a:pt x="687" y="922"/>
                  </a:lnTo>
                  <a:lnTo>
                    <a:pt x="693" y="947"/>
                  </a:lnTo>
                  <a:lnTo>
                    <a:pt x="643" y="947"/>
                  </a:lnTo>
                  <a:close/>
                </a:path>
              </a:pathLst>
            </a:custGeom>
            <a:gradFill flip="none" rotWithShape="1">
              <a:gsLst>
                <a:gs pos="0">
                  <a:srgbClr val="BCD621">
                    <a:tint val="66000"/>
                    <a:satMod val="160000"/>
                  </a:srgbClr>
                </a:gs>
                <a:gs pos="50000">
                  <a:srgbClr val="BCD621">
                    <a:tint val="44500"/>
                    <a:satMod val="160000"/>
                  </a:srgbClr>
                </a:gs>
                <a:gs pos="100000">
                  <a:srgbClr val="BCD621">
                    <a:tint val="23500"/>
                    <a:satMod val="160000"/>
                  </a:srgbClr>
                </a:gs>
              </a:gsLst>
              <a:lin ang="2700000" scaled="1"/>
              <a:tileRect/>
            </a:gra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28" name="Freeform 118">
              <a:extLst>
                <a:ext uri="{FF2B5EF4-FFF2-40B4-BE49-F238E27FC236}">
                  <a16:creationId xmlns:a16="http://schemas.microsoft.com/office/drawing/2014/main" id="{784D3C06-AC35-4E1B-B9F9-F4CD5F13E499}"/>
                </a:ext>
              </a:extLst>
            </p:cNvPr>
            <p:cNvSpPr>
              <a:spLocks/>
            </p:cNvSpPr>
            <p:nvPr/>
          </p:nvSpPr>
          <p:spPr bwMode="auto">
            <a:xfrm>
              <a:off x="4782" y="2976"/>
              <a:ext cx="723" cy="1058"/>
            </a:xfrm>
            <a:custGeom>
              <a:avLst/>
              <a:gdLst>
                <a:gd name="T0" fmla="*/ 788 w 794"/>
                <a:gd name="T1" fmla="*/ 605 h 1161"/>
                <a:gd name="T2" fmla="*/ 743 w 794"/>
                <a:gd name="T3" fmla="*/ 529 h 1161"/>
                <a:gd name="T4" fmla="*/ 719 w 794"/>
                <a:gd name="T5" fmla="*/ 501 h 1161"/>
                <a:gd name="T6" fmla="*/ 794 w 794"/>
                <a:gd name="T7" fmla="*/ 413 h 1161"/>
                <a:gd name="T8" fmla="*/ 745 w 794"/>
                <a:gd name="T9" fmla="*/ 364 h 1161"/>
                <a:gd name="T10" fmla="*/ 747 w 794"/>
                <a:gd name="T11" fmla="*/ 307 h 1161"/>
                <a:gd name="T12" fmla="*/ 719 w 794"/>
                <a:gd name="T13" fmla="*/ 279 h 1161"/>
                <a:gd name="T14" fmla="*/ 699 w 794"/>
                <a:gd name="T15" fmla="*/ 229 h 1161"/>
                <a:gd name="T16" fmla="*/ 654 w 794"/>
                <a:gd name="T17" fmla="*/ 214 h 1161"/>
                <a:gd name="T18" fmla="*/ 627 w 794"/>
                <a:gd name="T19" fmla="*/ 176 h 1161"/>
                <a:gd name="T20" fmla="*/ 588 w 794"/>
                <a:gd name="T21" fmla="*/ 207 h 1161"/>
                <a:gd name="T22" fmla="*/ 568 w 794"/>
                <a:gd name="T23" fmla="*/ 164 h 1161"/>
                <a:gd name="T24" fmla="*/ 519 w 794"/>
                <a:gd name="T25" fmla="*/ 149 h 1161"/>
                <a:gd name="T26" fmla="*/ 481 w 794"/>
                <a:gd name="T27" fmla="*/ 112 h 1161"/>
                <a:gd name="T28" fmla="*/ 441 w 794"/>
                <a:gd name="T29" fmla="*/ 56 h 1161"/>
                <a:gd name="T30" fmla="*/ 394 w 794"/>
                <a:gd name="T31" fmla="*/ 2 h 1161"/>
                <a:gd name="T32" fmla="*/ 349 w 794"/>
                <a:gd name="T33" fmla="*/ 2 h 1161"/>
                <a:gd name="T34" fmla="*/ 315 w 794"/>
                <a:gd name="T35" fmla="*/ 32 h 1161"/>
                <a:gd name="T36" fmla="*/ 307 w 794"/>
                <a:gd name="T37" fmla="*/ 93 h 1161"/>
                <a:gd name="T38" fmla="*/ 365 w 794"/>
                <a:gd name="T39" fmla="*/ 138 h 1161"/>
                <a:gd name="T40" fmla="*/ 349 w 794"/>
                <a:gd name="T41" fmla="*/ 185 h 1161"/>
                <a:gd name="T42" fmla="*/ 289 w 794"/>
                <a:gd name="T43" fmla="*/ 211 h 1161"/>
                <a:gd name="T44" fmla="*/ 290 w 794"/>
                <a:gd name="T45" fmla="*/ 257 h 1161"/>
                <a:gd name="T46" fmla="*/ 325 w 794"/>
                <a:gd name="T47" fmla="*/ 340 h 1161"/>
                <a:gd name="T48" fmla="*/ 397 w 794"/>
                <a:gd name="T49" fmla="*/ 371 h 1161"/>
                <a:gd name="T50" fmla="*/ 413 w 794"/>
                <a:gd name="T51" fmla="*/ 451 h 1161"/>
                <a:gd name="T52" fmla="*/ 340 w 794"/>
                <a:gd name="T53" fmla="*/ 515 h 1161"/>
                <a:gd name="T54" fmla="*/ 289 w 794"/>
                <a:gd name="T55" fmla="*/ 599 h 1161"/>
                <a:gd name="T56" fmla="*/ 319 w 794"/>
                <a:gd name="T57" fmla="*/ 653 h 1161"/>
                <a:gd name="T58" fmla="*/ 296 w 794"/>
                <a:gd name="T59" fmla="*/ 729 h 1161"/>
                <a:gd name="T60" fmla="*/ 230 w 794"/>
                <a:gd name="T61" fmla="*/ 780 h 1161"/>
                <a:gd name="T62" fmla="*/ 184 w 794"/>
                <a:gd name="T63" fmla="*/ 843 h 1161"/>
                <a:gd name="T64" fmla="*/ 152 w 794"/>
                <a:gd name="T65" fmla="*/ 895 h 1161"/>
                <a:gd name="T66" fmla="*/ 72 w 794"/>
                <a:gd name="T67" fmla="*/ 925 h 1161"/>
                <a:gd name="T68" fmla="*/ 25 w 794"/>
                <a:gd name="T69" fmla="*/ 928 h 1161"/>
                <a:gd name="T70" fmla="*/ 21 w 794"/>
                <a:gd name="T71" fmla="*/ 980 h 1161"/>
                <a:gd name="T72" fmla="*/ 27 w 794"/>
                <a:gd name="T73" fmla="*/ 1029 h 1161"/>
                <a:gd name="T74" fmla="*/ 6 w 794"/>
                <a:gd name="T75" fmla="*/ 1112 h 1161"/>
                <a:gd name="T76" fmla="*/ 70 w 794"/>
                <a:gd name="T77" fmla="*/ 1161 h 1161"/>
                <a:gd name="T78" fmla="*/ 200 w 794"/>
                <a:gd name="T79" fmla="*/ 1144 h 1161"/>
                <a:gd name="T80" fmla="*/ 290 w 794"/>
                <a:gd name="T81" fmla="*/ 1096 h 1161"/>
                <a:gd name="T82" fmla="*/ 384 w 794"/>
                <a:gd name="T83" fmla="*/ 1033 h 1161"/>
                <a:gd name="T84" fmla="*/ 475 w 794"/>
                <a:gd name="T85" fmla="*/ 933 h 1161"/>
                <a:gd name="T86" fmla="*/ 563 w 794"/>
                <a:gd name="T87" fmla="*/ 936 h 1161"/>
                <a:gd name="T88" fmla="*/ 673 w 794"/>
                <a:gd name="T89" fmla="*/ 931 h 1161"/>
                <a:gd name="T90" fmla="*/ 759 w 794"/>
                <a:gd name="T91" fmla="*/ 849 h 1161"/>
                <a:gd name="T92" fmla="*/ 775 w 794"/>
                <a:gd name="T93" fmla="*/ 793 h 1161"/>
                <a:gd name="T94" fmla="*/ 769 w 794"/>
                <a:gd name="T95" fmla="*/ 68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1161">
                  <a:moveTo>
                    <a:pt x="769" y="683"/>
                  </a:moveTo>
                  <a:lnTo>
                    <a:pt x="777" y="627"/>
                  </a:lnTo>
                  <a:lnTo>
                    <a:pt x="788" y="605"/>
                  </a:lnTo>
                  <a:lnTo>
                    <a:pt x="777" y="563"/>
                  </a:lnTo>
                  <a:lnTo>
                    <a:pt x="759" y="545"/>
                  </a:lnTo>
                  <a:lnTo>
                    <a:pt x="743" y="529"/>
                  </a:lnTo>
                  <a:lnTo>
                    <a:pt x="722" y="545"/>
                  </a:lnTo>
                  <a:lnTo>
                    <a:pt x="708" y="527"/>
                  </a:lnTo>
                  <a:lnTo>
                    <a:pt x="719" y="501"/>
                  </a:lnTo>
                  <a:lnTo>
                    <a:pt x="733" y="458"/>
                  </a:lnTo>
                  <a:lnTo>
                    <a:pt x="753" y="438"/>
                  </a:lnTo>
                  <a:lnTo>
                    <a:pt x="794" y="413"/>
                  </a:lnTo>
                  <a:lnTo>
                    <a:pt x="775" y="381"/>
                  </a:lnTo>
                  <a:lnTo>
                    <a:pt x="767" y="364"/>
                  </a:lnTo>
                  <a:lnTo>
                    <a:pt x="745" y="364"/>
                  </a:lnTo>
                  <a:lnTo>
                    <a:pt x="738" y="336"/>
                  </a:lnTo>
                  <a:lnTo>
                    <a:pt x="727" y="319"/>
                  </a:lnTo>
                  <a:lnTo>
                    <a:pt x="747" y="307"/>
                  </a:lnTo>
                  <a:lnTo>
                    <a:pt x="747" y="298"/>
                  </a:lnTo>
                  <a:lnTo>
                    <a:pt x="736" y="298"/>
                  </a:lnTo>
                  <a:lnTo>
                    <a:pt x="719" y="279"/>
                  </a:lnTo>
                  <a:lnTo>
                    <a:pt x="704" y="277"/>
                  </a:lnTo>
                  <a:lnTo>
                    <a:pt x="707" y="244"/>
                  </a:lnTo>
                  <a:lnTo>
                    <a:pt x="699" y="229"/>
                  </a:lnTo>
                  <a:lnTo>
                    <a:pt x="690" y="204"/>
                  </a:lnTo>
                  <a:lnTo>
                    <a:pt x="669" y="193"/>
                  </a:lnTo>
                  <a:lnTo>
                    <a:pt x="654" y="214"/>
                  </a:lnTo>
                  <a:lnTo>
                    <a:pt x="638" y="208"/>
                  </a:lnTo>
                  <a:lnTo>
                    <a:pt x="637" y="186"/>
                  </a:lnTo>
                  <a:lnTo>
                    <a:pt x="627" y="176"/>
                  </a:lnTo>
                  <a:lnTo>
                    <a:pt x="611" y="171"/>
                  </a:lnTo>
                  <a:lnTo>
                    <a:pt x="595" y="187"/>
                  </a:lnTo>
                  <a:lnTo>
                    <a:pt x="588" y="207"/>
                  </a:lnTo>
                  <a:lnTo>
                    <a:pt x="561" y="200"/>
                  </a:lnTo>
                  <a:lnTo>
                    <a:pt x="552" y="184"/>
                  </a:lnTo>
                  <a:lnTo>
                    <a:pt x="568" y="164"/>
                  </a:lnTo>
                  <a:lnTo>
                    <a:pt x="559" y="149"/>
                  </a:lnTo>
                  <a:lnTo>
                    <a:pt x="541" y="155"/>
                  </a:lnTo>
                  <a:lnTo>
                    <a:pt x="519" y="149"/>
                  </a:lnTo>
                  <a:lnTo>
                    <a:pt x="503" y="133"/>
                  </a:lnTo>
                  <a:lnTo>
                    <a:pt x="503" y="117"/>
                  </a:lnTo>
                  <a:lnTo>
                    <a:pt x="481" y="112"/>
                  </a:lnTo>
                  <a:lnTo>
                    <a:pt x="481" y="89"/>
                  </a:lnTo>
                  <a:lnTo>
                    <a:pt x="462" y="82"/>
                  </a:lnTo>
                  <a:lnTo>
                    <a:pt x="441" y="56"/>
                  </a:lnTo>
                  <a:lnTo>
                    <a:pt x="413" y="45"/>
                  </a:lnTo>
                  <a:lnTo>
                    <a:pt x="407" y="15"/>
                  </a:lnTo>
                  <a:lnTo>
                    <a:pt x="394" y="2"/>
                  </a:lnTo>
                  <a:lnTo>
                    <a:pt x="377" y="14"/>
                  </a:lnTo>
                  <a:lnTo>
                    <a:pt x="361" y="14"/>
                  </a:lnTo>
                  <a:lnTo>
                    <a:pt x="349" y="2"/>
                  </a:lnTo>
                  <a:lnTo>
                    <a:pt x="328" y="0"/>
                  </a:lnTo>
                  <a:lnTo>
                    <a:pt x="306" y="23"/>
                  </a:lnTo>
                  <a:lnTo>
                    <a:pt x="315" y="32"/>
                  </a:lnTo>
                  <a:lnTo>
                    <a:pt x="305" y="55"/>
                  </a:lnTo>
                  <a:lnTo>
                    <a:pt x="317" y="66"/>
                  </a:lnTo>
                  <a:lnTo>
                    <a:pt x="307" y="93"/>
                  </a:lnTo>
                  <a:lnTo>
                    <a:pt x="344" y="131"/>
                  </a:lnTo>
                  <a:lnTo>
                    <a:pt x="365" y="122"/>
                  </a:lnTo>
                  <a:lnTo>
                    <a:pt x="365" y="138"/>
                  </a:lnTo>
                  <a:lnTo>
                    <a:pt x="375" y="147"/>
                  </a:lnTo>
                  <a:lnTo>
                    <a:pt x="370" y="173"/>
                  </a:lnTo>
                  <a:lnTo>
                    <a:pt x="349" y="185"/>
                  </a:lnTo>
                  <a:lnTo>
                    <a:pt x="337" y="208"/>
                  </a:lnTo>
                  <a:lnTo>
                    <a:pt x="308" y="200"/>
                  </a:lnTo>
                  <a:lnTo>
                    <a:pt x="289" y="211"/>
                  </a:lnTo>
                  <a:lnTo>
                    <a:pt x="265" y="209"/>
                  </a:lnTo>
                  <a:lnTo>
                    <a:pt x="265" y="244"/>
                  </a:lnTo>
                  <a:lnTo>
                    <a:pt x="290" y="257"/>
                  </a:lnTo>
                  <a:lnTo>
                    <a:pt x="299" y="288"/>
                  </a:lnTo>
                  <a:lnTo>
                    <a:pt x="315" y="307"/>
                  </a:lnTo>
                  <a:lnTo>
                    <a:pt x="325" y="340"/>
                  </a:lnTo>
                  <a:lnTo>
                    <a:pt x="347" y="364"/>
                  </a:lnTo>
                  <a:lnTo>
                    <a:pt x="368" y="356"/>
                  </a:lnTo>
                  <a:lnTo>
                    <a:pt x="397" y="371"/>
                  </a:lnTo>
                  <a:lnTo>
                    <a:pt x="417" y="391"/>
                  </a:lnTo>
                  <a:lnTo>
                    <a:pt x="424" y="411"/>
                  </a:lnTo>
                  <a:lnTo>
                    <a:pt x="413" y="451"/>
                  </a:lnTo>
                  <a:lnTo>
                    <a:pt x="383" y="460"/>
                  </a:lnTo>
                  <a:lnTo>
                    <a:pt x="359" y="484"/>
                  </a:lnTo>
                  <a:lnTo>
                    <a:pt x="340" y="515"/>
                  </a:lnTo>
                  <a:lnTo>
                    <a:pt x="327" y="545"/>
                  </a:lnTo>
                  <a:lnTo>
                    <a:pt x="305" y="567"/>
                  </a:lnTo>
                  <a:lnTo>
                    <a:pt x="289" y="599"/>
                  </a:lnTo>
                  <a:lnTo>
                    <a:pt x="298" y="631"/>
                  </a:lnTo>
                  <a:lnTo>
                    <a:pt x="319" y="637"/>
                  </a:lnTo>
                  <a:lnTo>
                    <a:pt x="319" y="653"/>
                  </a:lnTo>
                  <a:lnTo>
                    <a:pt x="334" y="668"/>
                  </a:lnTo>
                  <a:lnTo>
                    <a:pt x="326" y="700"/>
                  </a:lnTo>
                  <a:lnTo>
                    <a:pt x="296" y="729"/>
                  </a:lnTo>
                  <a:lnTo>
                    <a:pt x="276" y="749"/>
                  </a:lnTo>
                  <a:lnTo>
                    <a:pt x="247" y="762"/>
                  </a:lnTo>
                  <a:lnTo>
                    <a:pt x="230" y="780"/>
                  </a:lnTo>
                  <a:lnTo>
                    <a:pt x="207" y="788"/>
                  </a:lnTo>
                  <a:lnTo>
                    <a:pt x="202" y="825"/>
                  </a:lnTo>
                  <a:lnTo>
                    <a:pt x="184" y="843"/>
                  </a:lnTo>
                  <a:lnTo>
                    <a:pt x="164" y="851"/>
                  </a:lnTo>
                  <a:lnTo>
                    <a:pt x="158" y="875"/>
                  </a:lnTo>
                  <a:lnTo>
                    <a:pt x="152" y="895"/>
                  </a:lnTo>
                  <a:lnTo>
                    <a:pt x="131" y="895"/>
                  </a:lnTo>
                  <a:lnTo>
                    <a:pt x="106" y="891"/>
                  </a:lnTo>
                  <a:lnTo>
                    <a:pt x="72" y="925"/>
                  </a:lnTo>
                  <a:lnTo>
                    <a:pt x="54" y="934"/>
                  </a:lnTo>
                  <a:lnTo>
                    <a:pt x="39" y="928"/>
                  </a:lnTo>
                  <a:lnTo>
                    <a:pt x="25" y="928"/>
                  </a:lnTo>
                  <a:lnTo>
                    <a:pt x="10" y="943"/>
                  </a:lnTo>
                  <a:lnTo>
                    <a:pt x="10" y="967"/>
                  </a:lnTo>
                  <a:lnTo>
                    <a:pt x="21" y="980"/>
                  </a:lnTo>
                  <a:lnTo>
                    <a:pt x="4" y="987"/>
                  </a:lnTo>
                  <a:lnTo>
                    <a:pt x="4" y="1033"/>
                  </a:lnTo>
                  <a:lnTo>
                    <a:pt x="27" y="1029"/>
                  </a:lnTo>
                  <a:lnTo>
                    <a:pt x="43" y="1045"/>
                  </a:lnTo>
                  <a:lnTo>
                    <a:pt x="0" y="1087"/>
                  </a:lnTo>
                  <a:lnTo>
                    <a:pt x="6" y="1112"/>
                  </a:lnTo>
                  <a:lnTo>
                    <a:pt x="24" y="1130"/>
                  </a:lnTo>
                  <a:lnTo>
                    <a:pt x="35" y="1150"/>
                  </a:lnTo>
                  <a:lnTo>
                    <a:pt x="70" y="1161"/>
                  </a:lnTo>
                  <a:lnTo>
                    <a:pt x="109" y="1156"/>
                  </a:lnTo>
                  <a:lnTo>
                    <a:pt x="162" y="1156"/>
                  </a:lnTo>
                  <a:lnTo>
                    <a:pt x="200" y="1144"/>
                  </a:lnTo>
                  <a:lnTo>
                    <a:pt x="242" y="1144"/>
                  </a:lnTo>
                  <a:lnTo>
                    <a:pt x="258" y="1128"/>
                  </a:lnTo>
                  <a:lnTo>
                    <a:pt x="290" y="1096"/>
                  </a:lnTo>
                  <a:lnTo>
                    <a:pt x="332" y="1077"/>
                  </a:lnTo>
                  <a:lnTo>
                    <a:pt x="362" y="1056"/>
                  </a:lnTo>
                  <a:lnTo>
                    <a:pt x="384" y="1033"/>
                  </a:lnTo>
                  <a:lnTo>
                    <a:pt x="395" y="995"/>
                  </a:lnTo>
                  <a:lnTo>
                    <a:pt x="442" y="948"/>
                  </a:lnTo>
                  <a:lnTo>
                    <a:pt x="475" y="933"/>
                  </a:lnTo>
                  <a:lnTo>
                    <a:pt x="500" y="942"/>
                  </a:lnTo>
                  <a:lnTo>
                    <a:pt x="527" y="957"/>
                  </a:lnTo>
                  <a:lnTo>
                    <a:pt x="563" y="936"/>
                  </a:lnTo>
                  <a:lnTo>
                    <a:pt x="590" y="920"/>
                  </a:lnTo>
                  <a:lnTo>
                    <a:pt x="625" y="927"/>
                  </a:lnTo>
                  <a:lnTo>
                    <a:pt x="673" y="931"/>
                  </a:lnTo>
                  <a:lnTo>
                    <a:pt x="716" y="915"/>
                  </a:lnTo>
                  <a:lnTo>
                    <a:pt x="741" y="890"/>
                  </a:lnTo>
                  <a:lnTo>
                    <a:pt x="759" y="849"/>
                  </a:lnTo>
                  <a:lnTo>
                    <a:pt x="786" y="841"/>
                  </a:lnTo>
                  <a:lnTo>
                    <a:pt x="786" y="804"/>
                  </a:lnTo>
                  <a:lnTo>
                    <a:pt x="775" y="793"/>
                  </a:lnTo>
                  <a:lnTo>
                    <a:pt x="755" y="755"/>
                  </a:lnTo>
                  <a:lnTo>
                    <a:pt x="769" y="718"/>
                  </a:lnTo>
                  <a:lnTo>
                    <a:pt x="769" y="683"/>
                  </a:lnTo>
                  <a:close/>
                </a:path>
              </a:pathLst>
            </a:custGeom>
            <a:solidFill>
              <a:schemeClr val="accent1">
                <a:lumMod val="60000"/>
                <a:lumOff val="4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29" name="Freeform 119">
              <a:extLst>
                <a:ext uri="{FF2B5EF4-FFF2-40B4-BE49-F238E27FC236}">
                  <a16:creationId xmlns:a16="http://schemas.microsoft.com/office/drawing/2014/main" id="{20AEF26F-3927-41DD-A7F3-EAC20AC17FFE}"/>
                </a:ext>
              </a:extLst>
            </p:cNvPr>
            <p:cNvSpPr>
              <a:spLocks/>
            </p:cNvSpPr>
            <p:nvPr/>
          </p:nvSpPr>
          <p:spPr bwMode="auto">
            <a:xfrm>
              <a:off x="3948" y="2574"/>
              <a:ext cx="1197" cy="1350"/>
            </a:xfrm>
            <a:custGeom>
              <a:avLst/>
              <a:gdLst>
                <a:gd name="T0" fmla="*/ 1249 w 1313"/>
                <a:gd name="T1" fmla="*/ 342 h 1482"/>
                <a:gd name="T2" fmla="*/ 1197 w 1313"/>
                <a:gd name="T3" fmla="*/ 329 h 1482"/>
                <a:gd name="T4" fmla="*/ 1138 w 1313"/>
                <a:gd name="T5" fmla="*/ 314 h 1482"/>
                <a:gd name="T6" fmla="*/ 1055 w 1313"/>
                <a:gd name="T7" fmla="*/ 276 h 1482"/>
                <a:gd name="T8" fmla="*/ 986 w 1313"/>
                <a:gd name="T9" fmla="*/ 335 h 1482"/>
                <a:gd name="T10" fmla="*/ 959 w 1313"/>
                <a:gd name="T11" fmla="*/ 459 h 1482"/>
                <a:gd name="T12" fmla="*/ 911 w 1313"/>
                <a:gd name="T13" fmla="*/ 466 h 1482"/>
                <a:gd name="T14" fmla="*/ 830 w 1313"/>
                <a:gd name="T15" fmla="*/ 494 h 1482"/>
                <a:gd name="T16" fmla="*/ 760 w 1313"/>
                <a:gd name="T17" fmla="*/ 540 h 1482"/>
                <a:gd name="T18" fmla="*/ 730 w 1313"/>
                <a:gd name="T19" fmla="*/ 368 h 1482"/>
                <a:gd name="T20" fmla="*/ 696 w 1313"/>
                <a:gd name="T21" fmla="*/ 288 h 1482"/>
                <a:gd name="T22" fmla="*/ 671 w 1313"/>
                <a:gd name="T23" fmla="*/ 223 h 1482"/>
                <a:gd name="T24" fmla="*/ 651 w 1313"/>
                <a:gd name="T25" fmla="*/ 174 h 1482"/>
                <a:gd name="T26" fmla="*/ 630 w 1313"/>
                <a:gd name="T27" fmla="*/ 129 h 1482"/>
                <a:gd name="T28" fmla="*/ 565 w 1313"/>
                <a:gd name="T29" fmla="*/ 64 h 1482"/>
                <a:gd name="T30" fmla="*/ 561 w 1313"/>
                <a:gd name="T31" fmla="*/ 19 h 1482"/>
                <a:gd name="T32" fmla="*/ 509 w 1313"/>
                <a:gd name="T33" fmla="*/ 22 h 1482"/>
                <a:gd name="T34" fmla="*/ 464 w 1313"/>
                <a:gd name="T35" fmla="*/ 94 h 1482"/>
                <a:gd name="T36" fmla="*/ 489 w 1313"/>
                <a:gd name="T37" fmla="*/ 182 h 1482"/>
                <a:gd name="T38" fmla="*/ 504 w 1313"/>
                <a:gd name="T39" fmla="*/ 247 h 1482"/>
                <a:gd name="T40" fmla="*/ 462 w 1313"/>
                <a:gd name="T41" fmla="*/ 314 h 1482"/>
                <a:gd name="T42" fmla="*/ 430 w 1313"/>
                <a:gd name="T43" fmla="*/ 388 h 1482"/>
                <a:gd name="T44" fmla="*/ 467 w 1313"/>
                <a:gd name="T45" fmla="*/ 470 h 1482"/>
                <a:gd name="T46" fmla="*/ 504 w 1313"/>
                <a:gd name="T47" fmla="*/ 512 h 1482"/>
                <a:gd name="T48" fmla="*/ 477 w 1313"/>
                <a:gd name="T49" fmla="*/ 555 h 1482"/>
                <a:gd name="T50" fmla="*/ 503 w 1313"/>
                <a:gd name="T51" fmla="*/ 606 h 1482"/>
                <a:gd name="T52" fmla="*/ 465 w 1313"/>
                <a:gd name="T53" fmla="*/ 657 h 1482"/>
                <a:gd name="T54" fmla="*/ 398 w 1313"/>
                <a:gd name="T55" fmla="*/ 617 h 1482"/>
                <a:gd name="T56" fmla="*/ 348 w 1313"/>
                <a:gd name="T57" fmla="*/ 640 h 1482"/>
                <a:gd name="T58" fmla="*/ 294 w 1313"/>
                <a:gd name="T59" fmla="*/ 748 h 1482"/>
                <a:gd name="T60" fmla="*/ 278 w 1313"/>
                <a:gd name="T61" fmla="*/ 831 h 1482"/>
                <a:gd name="T62" fmla="*/ 199 w 1313"/>
                <a:gd name="T63" fmla="*/ 773 h 1482"/>
                <a:gd name="T64" fmla="*/ 104 w 1313"/>
                <a:gd name="T65" fmla="*/ 816 h 1482"/>
                <a:gd name="T66" fmla="*/ 106 w 1313"/>
                <a:gd name="T67" fmla="*/ 925 h 1482"/>
                <a:gd name="T68" fmla="*/ 89 w 1313"/>
                <a:gd name="T69" fmla="*/ 1005 h 1482"/>
                <a:gd name="T70" fmla="*/ 70 w 1313"/>
                <a:gd name="T71" fmla="*/ 1071 h 1482"/>
                <a:gd name="T72" fmla="*/ 66 w 1313"/>
                <a:gd name="T73" fmla="*/ 1147 h 1482"/>
                <a:gd name="T74" fmla="*/ 22 w 1313"/>
                <a:gd name="T75" fmla="*/ 1203 h 1482"/>
                <a:gd name="T76" fmla="*/ 61 w 1313"/>
                <a:gd name="T77" fmla="*/ 1269 h 1482"/>
                <a:gd name="T78" fmla="*/ 151 w 1313"/>
                <a:gd name="T79" fmla="*/ 1298 h 1482"/>
                <a:gd name="T80" fmla="*/ 232 w 1313"/>
                <a:gd name="T81" fmla="*/ 1317 h 1482"/>
                <a:gd name="T82" fmla="*/ 326 w 1313"/>
                <a:gd name="T83" fmla="*/ 1315 h 1482"/>
                <a:gd name="T84" fmla="*/ 412 w 1313"/>
                <a:gd name="T85" fmla="*/ 1365 h 1482"/>
                <a:gd name="T86" fmla="*/ 524 w 1313"/>
                <a:gd name="T87" fmla="*/ 1417 h 1482"/>
                <a:gd name="T88" fmla="*/ 597 w 1313"/>
                <a:gd name="T89" fmla="*/ 1459 h 1482"/>
                <a:gd name="T90" fmla="*/ 654 w 1313"/>
                <a:gd name="T91" fmla="*/ 1428 h 1482"/>
                <a:gd name="T92" fmla="*/ 784 w 1313"/>
                <a:gd name="T93" fmla="*/ 1264 h 1482"/>
                <a:gd name="T94" fmla="*/ 834 w 1313"/>
                <a:gd name="T95" fmla="*/ 1038 h 1482"/>
                <a:gd name="T96" fmla="*/ 808 w 1313"/>
                <a:gd name="T97" fmla="*/ 862 h 1482"/>
                <a:gd name="T98" fmla="*/ 840 w 1313"/>
                <a:gd name="T99" fmla="*/ 790 h 1482"/>
                <a:gd name="T100" fmla="*/ 917 w 1313"/>
                <a:gd name="T101" fmla="*/ 753 h 1482"/>
                <a:gd name="T102" fmla="*/ 982 w 1313"/>
                <a:gd name="T103" fmla="*/ 725 h 1482"/>
                <a:gd name="T104" fmla="*/ 1071 w 1313"/>
                <a:gd name="T105" fmla="*/ 715 h 1482"/>
                <a:gd name="T106" fmla="*/ 1134 w 1313"/>
                <a:gd name="T107" fmla="*/ 648 h 1482"/>
                <a:gd name="T108" fmla="*/ 1208 w 1313"/>
                <a:gd name="T109" fmla="*/ 624 h 1482"/>
                <a:gd name="T110" fmla="*/ 1252 w 1313"/>
                <a:gd name="T111" fmla="*/ 649 h 1482"/>
                <a:gd name="T112" fmla="*/ 1280 w 1313"/>
                <a:gd name="T113" fmla="*/ 579 h 1482"/>
                <a:gd name="T114" fmla="*/ 1232 w 1313"/>
                <a:gd name="T115" fmla="*/ 507 h 1482"/>
                <a:gd name="T116" fmla="*/ 1243 w 1313"/>
                <a:gd name="T117" fmla="*/ 441 h 1482"/>
                <a:gd name="T118" fmla="*/ 1309 w 1313"/>
                <a:gd name="T119" fmla="*/ 44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3" h="1482">
                  <a:moveTo>
                    <a:pt x="1276" y="392"/>
                  </a:moveTo>
                  <a:lnTo>
                    <a:pt x="1265" y="362"/>
                  </a:lnTo>
                  <a:lnTo>
                    <a:pt x="1249" y="361"/>
                  </a:lnTo>
                  <a:lnTo>
                    <a:pt x="1249" y="342"/>
                  </a:lnTo>
                  <a:lnTo>
                    <a:pt x="1232" y="323"/>
                  </a:lnTo>
                  <a:lnTo>
                    <a:pt x="1217" y="309"/>
                  </a:lnTo>
                  <a:lnTo>
                    <a:pt x="1197" y="309"/>
                  </a:lnTo>
                  <a:lnTo>
                    <a:pt x="1197" y="329"/>
                  </a:lnTo>
                  <a:lnTo>
                    <a:pt x="1178" y="347"/>
                  </a:lnTo>
                  <a:lnTo>
                    <a:pt x="1150" y="343"/>
                  </a:lnTo>
                  <a:lnTo>
                    <a:pt x="1150" y="324"/>
                  </a:lnTo>
                  <a:lnTo>
                    <a:pt x="1138" y="314"/>
                  </a:lnTo>
                  <a:lnTo>
                    <a:pt x="1138" y="290"/>
                  </a:lnTo>
                  <a:lnTo>
                    <a:pt x="1112" y="287"/>
                  </a:lnTo>
                  <a:lnTo>
                    <a:pt x="1083" y="273"/>
                  </a:lnTo>
                  <a:lnTo>
                    <a:pt x="1055" y="276"/>
                  </a:lnTo>
                  <a:lnTo>
                    <a:pt x="1028" y="272"/>
                  </a:lnTo>
                  <a:lnTo>
                    <a:pt x="1012" y="291"/>
                  </a:lnTo>
                  <a:lnTo>
                    <a:pt x="1005" y="316"/>
                  </a:lnTo>
                  <a:lnTo>
                    <a:pt x="986" y="335"/>
                  </a:lnTo>
                  <a:lnTo>
                    <a:pt x="994" y="360"/>
                  </a:lnTo>
                  <a:lnTo>
                    <a:pt x="984" y="389"/>
                  </a:lnTo>
                  <a:lnTo>
                    <a:pt x="959" y="414"/>
                  </a:lnTo>
                  <a:lnTo>
                    <a:pt x="959" y="459"/>
                  </a:lnTo>
                  <a:lnTo>
                    <a:pt x="925" y="483"/>
                  </a:lnTo>
                  <a:lnTo>
                    <a:pt x="925" y="510"/>
                  </a:lnTo>
                  <a:lnTo>
                    <a:pt x="911" y="489"/>
                  </a:lnTo>
                  <a:lnTo>
                    <a:pt x="911" y="466"/>
                  </a:lnTo>
                  <a:lnTo>
                    <a:pt x="893" y="449"/>
                  </a:lnTo>
                  <a:lnTo>
                    <a:pt x="877" y="457"/>
                  </a:lnTo>
                  <a:lnTo>
                    <a:pt x="873" y="478"/>
                  </a:lnTo>
                  <a:lnTo>
                    <a:pt x="830" y="494"/>
                  </a:lnTo>
                  <a:lnTo>
                    <a:pt x="810" y="494"/>
                  </a:lnTo>
                  <a:lnTo>
                    <a:pt x="802" y="519"/>
                  </a:lnTo>
                  <a:lnTo>
                    <a:pt x="789" y="538"/>
                  </a:lnTo>
                  <a:lnTo>
                    <a:pt x="760" y="540"/>
                  </a:lnTo>
                  <a:lnTo>
                    <a:pt x="729" y="509"/>
                  </a:lnTo>
                  <a:lnTo>
                    <a:pt x="726" y="444"/>
                  </a:lnTo>
                  <a:lnTo>
                    <a:pt x="730" y="405"/>
                  </a:lnTo>
                  <a:lnTo>
                    <a:pt x="730" y="368"/>
                  </a:lnTo>
                  <a:lnTo>
                    <a:pt x="735" y="335"/>
                  </a:lnTo>
                  <a:lnTo>
                    <a:pt x="735" y="304"/>
                  </a:lnTo>
                  <a:lnTo>
                    <a:pt x="712" y="294"/>
                  </a:lnTo>
                  <a:lnTo>
                    <a:pt x="696" y="288"/>
                  </a:lnTo>
                  <a:lnTo>
                    <a:pt x="693" y="273"/>
                  </a:lnTo>
                  <a:lnTo>
                    <a:pt x="686" y="255"/>
                  </a:lnTo>
                  <a:lnTo>
                    <a:pt x="671" y="240"/>
                  </a:lnTo>
                  <a:lnTo>
                    <a:pt x="671" y="223"/>
                  </a:lnTo>
                  <a:lnTo>
                    <a:pt x="681" y="213"/>
                  </a:lnTo>
                  <a:lnTo>
                    <a:pt x="684" y="189"/>
                  </a:lnTo>
                  <a:lnTo>
                    <a:pt x="670" y="174"/>
                  </a:lnTo>
                  <a:lnTo>
                    <a:pt x="651" y="174"/>
                  </a:lnTo>
                  <a:lnTo>
                    <a:pt x="631" y="165"/>
                  </a:lnTo>
                  <a:lnTo>
                    <a:pt x="631" y="146"/>
                  </a:lnTo>
                  <a:lnTo>
                    <a:pt x="639" y="138"/>
                  </a:lnTo>
                  <a:lnTo>
                    <a:pt x="630" y="129"/>
                  </a:lnTo>
                  <a:lnTo>
                    <a:pt x="623" y="100"/>
                  </a:lnTo>
                  <a:lnTo>
                    <a:pt x="606" y="71"/>
                  </a:lnTo>
                  <a:lnTo>
                    <a:pt x="587" y="57"/>
                  </a:lnTo>
                  <a:lnTo>
                    <a:pt x="565" y="64"/>
                  </a:lnTo>
                  <a:lnTo>
                    <a:pt x="544" y="65"/>
                  </a:lnTo>
                  <a:lnTo>
                    <a:pt x="544" y="40"/>
                  </a:lnTo>
                  <a:lnTo>
                    <a:pt x="561" y="35"/>
                  </a:lnTo>
                  <a:lnTo>
                    <a:pt x="561" y="19"/>
                  </a:lnTo>
                  <a:lnTo>
                    <a:pt x="543" y="0"/>
                  </a:lnTo>
                  <a:lnTo>
                    <a:pt x="536" y="15"/>
                  </a:lnTo>
                  <a:lnTo>
                    <a:pt x="525" y="26"/>
                  </a:lnTo>
                  <a:lnTo>
                    <a:pt x="509" y="22"/>
                  </a:lnTo>
                  <a:lnTo>
                    <a:pt x="492" y="40"/>
                  </a:lnTo>
                  <a:lnTo>
                    <a:pt x="475" y="46"/>
                  </a:lnTo>
                  <a:lnTo>
                    <a:pt x="464" y="70"/>
                  </a:lnTo>
                  <a:lnTo>
                    <a:pt x="464" y="94"/>
                  </a:lnTo>
                  <a:lnTo>
                    <a:pt x="473" y="119"/>
                  </a:lnTo>
                  <a:lnTo>
                    <a:pt x="466" y="141"/>
                  </a:lnTo>
                  <a:lnTo>
                    <a:pt x="466" y="159"/>
                  </a:lnTo>
                  <a:lnTo>
                    <a:pt x="489" y="182"/>
                  </a:lnTo>
                  <a:lnTo>
                    <a:pt x="503" y="196"/>
                  </a:lnTo>
                  <a:lnTo>
                    <a:pt x="496" y="215"/>
                  </a:lnTo>
                  <a:lnTo>
                    <a:pt x="487" y="230"/>
                  </a:lnTo>
                  <a:lnTo>
                    <a:pt x="504" y="247"/>
                  </a:lnTo>
                  <a:lnTo>
                    <a:pt x="488" y="263"/>
                  </a:lnTo>
                  <a:lnTo>
                    <a:pt x="476" y="271"/>
                  </a:lnTo>
                  <a:lnTo>
                    <a:pt x="476" y="306"/>
                  </a:lnTo>
                  <a:lnTo>
                    <a:pt x="462" y="314"/>
                  </a:lnTo>
                  <a:lnTo>
                    <a:pt x="457" y="338"/>
                  </a:lnTo>
                  <a:lnTo>
                    <a:pt x="434" y="347"/>
                  </a:lnTo>
                  <a:lnTo>
                    <a:pt x="440" y="378"/>
                  </a:lnTo>
                  <a:lnTo>
                    <a:pt x="430" y="388"/>
                  </a:lnTo>
                  <a:lnTo>
                    <a:pt x="426" y="417"/>
                  </a:lnTo>
                  <a:lnTo>
                    <a:pt x="432" y="443"/>
                  </a:lnTo>
                  <a:lnTo>
                    <a:pt x="445" y="449"/>
                  </a:lnTo>
                  <a:lnTo>
                    <a:pt x="467" y="470"/>
                  </a:lnTo>
                  <a:lnTo>
                    <a:pt x="476" y="462"/>
                  </a:lnTo>
                  <a:lnTo>
                    <a:pt x="497" y="469"/>
                  </a:lnTo>
                  <a:lnTo>
                    <a:pt x="497" y="492"/>
                  </a:lnTo>
                  <a:lnTo>
                    <a:pt x="504" y="512"/>
                  </a:lnTo>
                  <a:lnTo>
                    <a:pt x="490" y="510"/>
                  </a:lnTo>
                  <a:lnTo>
                    <a:pt x="480" y="527"/>
                  </a:lnTo>
                  <a:lnTo>
                    <a:pt x="472" y="542"/>
                  </a:lnTo>
                  <a:lnTo>
                    <a:pt x="477" y="555"/>
                  </a:lnTo>
                  <a:lnTo>
                    <a:pt x="497" y="555"/>
                  </a:lnTo>
                  <a:lnTo>
                    <a:pt x="507" y="576"/>
                  </a:lnTo>
                  <a:lnTo>
                    <a:pt x="514" y="595"/>
                  </a:lnTo>
                  <a:lnTo>
                    <a:pt x="503" y="606"/>
                  </a:lnTo>
                  <a:lnTo>
                    <a:pt x="490" y="626"/>
                  </a:lnTo>
                  <a:lnTo>
                    <a:pt x="490" y="643"/>
                  </a:lnTo>
                  <a:lnTo>
                    <a:pt x="484" y="657"/>
                  </a:lnTo>
                  <a:lnTo>
                    <a:pt x="465" y="657"/>
                  </a:lnTo>
                  <a:lnTo>
                    <a:pt x="449" y="641"/>
                  </a:lnTo>
                  <a:lnTo>
                    <a:pt x="426" y="641"/>
                  </a:lnTo>
                  <a:lnTo>
                    <a:pt x="418" y="626"/>
                  </a:lnTo>
                  <a:lnTo>
                    <a:pt x="398" y="617"/>
                  </a:lnTo>
                  <a:lnTo>
                    <a:pt x="393" y="604"/>
                  </a:lnTo>
                  <a:lnTo>
                    <a:pt x="376" y="600"/>
                  </a:lnTo>
                  <a:lnTo>
                    <a:pt x="353" y="614"/>
                  </a:lnTo>
                  <a:lnTo>
                    <a:pt x="348" y="640"/>
                  </a:lnTo>
                  <a:lnTo>
                    <a:pt x="360" y="667"/>
                  </a:lnTo>
                  <a:lnTo>
                    <a:pt x="342" y="693"/>
                  </a:lnTo>
                  <a:lnTo>
                    <a:pt x="314" y="721"/>
                  </a:lnTo>
                  <a:lnTo>
                    <a:pt x="294" y="748"/>
                  </a:lnTo>
                  <a:lnTo>
                    <a:pt x="288" y="776"/>
                  </a:lnTo>
                  <a:lnTo>
                    <a:pt x="278" y="800"/>
                  </a:lnTo>
                  <a:lnTo>
                    <a:pt x="296" y="819"/>
                  </a:lnTo>
                  <a:lnTo>
                    <a:pt x="278" y="831"/>
                  </a:lnTo>
                  <a:lnTo>
                    <a:pt x="253" y="814"/>
                  </a:lnTo>
                  <a:lnTo>
                    <a:pt x="240" y="784"/>
                  </a:lnTo>
                  <a:lnTo>
                    <a:pt x="219" y="763"/>
                  </a:lnTo>
                  <a:lnTo>
                    <a:pt x="199" y="773"/>
                  </a:lnTo>
                  <a:lnTo>
                    <a:pt x="190" y="802"/>
                  </a:lnTo>
                  <a:lnTo>
                    <a:pt x="157" y="813"/>
                  </a:lnTo>
                  <a:lnTo>
                    <a:pt x="131" y="809"/>
                  </a:lnTo>
                  <a:lnTo>
                    <a:pt x="104" y="816"/>
                  </a:lnTo>
                  <a:lnTo>
                    <a:pt x="103" y="854"/>
                  </a:lnTo>
                  <a:lnTo>
                    <a:pt x="88" y="870"/>
                  </a:lnTo>
                  <a:lnTo>
                    <a:pt x="88" y="906"/>
                  </a:lnTo>
                  <a:lnTo>
                    <a:pt x="106" y="925"/>
                  </a:lnTo>
                  <a:lnTo>
                    <a:pt x="119" y="954"/>
                  </a:lnTo>
                  <a:lnTo>
                    <a:pt x="119" y="971"/>
                  </a:lnTo>
                  <a:lnTo>
                    <a:pt x="99" y="982"/>
                  </a:lnTo>
                  <a:lnTo>
                    <a:pt x="89" y="1005"/>
                  </a:lnTo>
                  <a:lnTo>
                    <a:pt x="70" y="1005"/>
                  </a:lnTo>
                  <a:lnTo>
                    <a:pt x="65" y="1030"/>
                  </a:lnTo>
                  <a:lnTo>
                    <a:pt x="56" y="1051"/>
                  </a:lnTo>
                  <a:lnTo>
                    <a:pt x="70" y="1071"/>
                  </a:lnTo>
                  <a:lnTo>
                    <a:pt x="71" y="1092"/>
                  </a:lnTo>
                  <a:lnTo>
                    <a:pt x="61" y="1100"/>
                  </a:lnTo>
                  <a:lnTo>
                    <a:pt x="61" y="1130"/>
                  </a:lnTo>
                  <a:lnTo>
                    <a:pt x="66" y="1147"/>
                  </a:lnTo>
                  <a:lnTo>
                    <a:pt x="57" y="1163"/>
                  </a:lnTo>
                  <a:lnTo>
                    <a:pt x="60" y="1184"/>
                  </a:lnTo>
                  <a:lnTo>
                    <a:pt x="22" y="1186"/>
                  </a:lnTo>
                  <a:lnTo>
                    <a:pt x="22" y="1203"/>
                  </a:lnTo>
                  <a:lnTo>
                    <a:pt x="6" y="1200"/>
                  </a:lnTo>
                  <a:lnTo>
                    <a:pt x="0" y="1216"/>
                  </a:lnTo>
                  <a:lnTo>
                    <a:pt x="24" y="1232"/>
                  </a:lnTo>
                  <a:lnTo>
                    <a:pt x="61" y="1269"/>
                  </a:lnTo>
                  <a:lnTo>
                    <a:pt x="79" y="1279"/>
                  </a:lnTo>
                  <a:lnTo>
                    <a:pt x="102" y="1279"/>
                  </a:lnTo>
                  <a:lnTo>
                    <a:pt x="122" y="1294"/>
                  </a:lnTo>
                  <a:lnTo>
                    <a:pt x="151" y="1298"/>
                  </a:lnTo>
                  <a:lnTo>
                    <a:pt x="176" y="1321"/>
                  </a:lnTo>
                  <a:lnTo>
                    <a:pt x="192" y="1329"/>
                  </a:lnTo>
                  <a:lnTo>
                    <a:pt x="221" y="1329"/>
                  </a:lnTo>
                  <a:lnTo>
                    <a:pt x="232" y="1317"/>
                  </a:lnTo>
                  <a:lnTo>
                    <a:pt x="257" y="1342"/>
                  </a:lnTo>
                  <a:lnTo>
                    <a:pt x="312" y="1287"/>
                  </a:lnTo>
                  <a:lnTo>
                    <a:pt x="333" y="1300"/>
                  </a:lnTo>
                  <a:lnTo>
                    <a:pt x="326" y="1315"/>
                  </a:lnTo>
                  <a:lnTo>
                    <a:pt x="351" y="1327"/>
                  </a:lnTo>
                  <a:lnTo>
                    <a:pt x="365" y="1341"/>
                  </a:lnTo>
                  <a:lnTo>
                    <a:pt x="397" y="1351"/>
                  </a:lnTo>
                  <a:lnTo>
                    <a:pt x="412" y="1365"/>
                  </a:lnTo>
                  <a:lnTo>
                    <a:pt x="429" y="1374"/>
                  </a:lnTo>
                  <a:lnTo>
                    <a:pt x="447" y="1393"/>
                  </a:lnTo>
                  <a:lnTo>
                    <a:pt x="489" y="1384"/>
                  </a:lnTo>
                  <a:lnTo>
                    <a:pt x="524" y="1417"/>
                  </a:lnTo>
                  <a:lnTo>
                    <a:pt x="545" y="1417"/>
                  </a:lnTo>
                  <a:lnTo>
                    <a:pt x="545" y="1436"/>
                  </a:lnTo>
                  <a:lnTo>
                    <a:pt x="560" y="1459"/>
                  </a:lnTo>
                  <a:lnTo>
                    <a:pt x="597" y="1459"/>
                  </a:lnTo>
                  <a:lnTo>
                    <a:pt x="604" y="1482"/>
                  </a:lnTo>
                  <a:lnTo>
                    <a:pt x="633" y="1466"/>
                  </a:lnTo>
                  <a:lnTo>
                    <a:pt x="654" y="1466"/>
                  </a:lnTo>
                  <a:lnTo>
                    <a:pt x="654" y="1428"/>
                  </a:lnTo>
                  <a:lnTo>
                    <a:pt x="685" y="1397"/>
                  </a:lnTo>
                  <a:lnTo>
                    <a:pt x="720" y="1355"/>
                  </a:lnTo>
                  <a:lnTo>
                    <a:pt x="737" y="1310"/>
                  </a:lnTo>
                  <a:lnTo>
                    <a:pt x="784" y="1264"/>
                  </a:lnTo>
                  <a:lnTo>
                    <a:pt x="836" y="1201"/>
                  </a:lnTo>
                  <a:lnTo>
                    <a:pt x="844" y="1108"/>
                  </a:lnTo>
                  <a:lnTo>
                    <a:pt x="863" y="1047"/>
                  </a:lnTo>
                  <a:lnTo>
                    <a:pt x="834" y="1038"/>
                  </a:lnTo>
                  <a:lnTo>
                    <a:pt x="807" y="910"/>
                  </a:lnTo>
                  <a:lnTo>
                    <a:pt x="817" y="891"/>
                  </a:lnTo>
                  <a:lnTo>
                    <a:pt x="830" y="878"/>
                  </a:lnTo>
                  <a:lnTo>
                    <a:pt x="808" y="862"/>
                  </a:lnTo>
                  <a:lnTo>
                    <a:pt x="786" y="855"/>
                  </a:lnTo>
                  <a:lnTo>
                    <a:pt x="779" y="820"/>
                  </a:lnTo>
                  <a:lnTo>
                    <a:pt x="820" y="790"/>
                  </a:lnTo>
                  <a:lnTo>
                    <a:pt x="840" y="790"/>
                  </a:lnTo>
                  <a:lnTo>
                    <a:pt x="840" y="763"/>
                  </a:lnTo>
                  <a:lnTo>
                    <a:pt x="860" y="754"/>
                  </a:lnTo>
                  <a:lnTo>
                    <a:pt x="888" y="764"/>
                  </a:lnTo>
                  <a:lnTo>
                    <a:pt x="917" y="753"/>
                  </a:lnTo>
                  <a:lnTo>
                    <a:pt x="917" y="728"/>
                  </a:lnTo>
                  <a:lnTo>
                    <a:pt x="938" y="713"/>
                  </a:lnTo>
                  <a:lnTo>
                    <a:pt x="949" y="725"/>
                  </a:lnTo>
                  <a:lnTo>
                    <a:pt x="982" y="725"/>
                  </a:lnTo>
                  <a:lnTo>
                    <a:pt x="1001" y="711"/>
                  </a:lnTo>
                  <a:lnTo>
                    <a:pt x="1014" y="724"/>
                  </a:lnTo>
                  <a:lnTo>
                    <a:pt x="1054" y="732"/>
                  </a:lnTo>
                  <a:lnTo>
                    <a:pt x="1071" y="715"/>
                  </a:lnTo>
                  <a:lnTo>
                    <a:pt x="1088" y="725"/>
                  </a:lnTo>
                  <a:lnTo>
                    <a:pt x="1114" y="699"/>
                  </a:lnTo>
                  <a:lnTo>
                    <a:pt x="1134" y="699"/>
                  </a:lnTo>
                  <a:lnTo>
                    <a:pt x="1134" y="648"/>
                  </a:lnTo>
                  <a:lnTo>
                    <a:pt x="1158" y="636"/>
                  </a:lnTo>
                  <a:lnTo>
                    <a:pt x="1172" y="606"/>
                  </a:lnTo>
                  <a:lnTo>
                    <a:pt x="1197" y="612"/>
                  </a:lnTo>
                  <a:lnTo>
                    <a:pt x="1208" y="624"/>
                  </a:lnTo>
                  <a:lnTo>
                    <a:pt x="1180" y="650"/>
                  </a:lnTo>
                  <a:lnTo>
                    <a:pt x="1204" y="652"/>
                  </a:lnTo>
                  <a:lnTo>
                    <a:pt x="1223" y="641"/>
                  </a:lnTo>
                  <a:lnTo>
                    <a:pt x="1252" y="649"/>
                  </a:lnTo>
                  <a:lnTo>
                    <a:pt x="1264" y="626"/>
                  </a:lnTo>
                  <a:lnTo>
                    <a:pt x="1285" y="614"/>
                  </a:lnTo>
                  <a:lnTo>
                    <a:pt x="1290" y="588"/>
                  </a:lnTo>
                  <a:lnTo>
                    <a:pt x="1280" y="579"/>
                  </a:lnTo>
                  <a:lnTo>
                    <a:pt x="1280" y="563"/>
                  </a:lnTo>
                  <a:lnTo>
                    <a:pt x="1259" y="572"/>
                  </a:lnTo>
                  <a:lnTo>
                    <a:pt x="1222" y="534"/>
                  </a:lnTo>
                  <a:lnTo>
                    <a:pt x="1232" y="507"/>
                  </a:lnTo>
                  <a:lnTo>
                    <a:pt x="1220" y="496"/>
                  </a:lnTo>
                  <a:lnTo>
                    <a:pt x="1230" y="473"/>
                  </a:lnTo>
                  <a:lnTo>
                    <a:pt x="1221" y="464"/>
                  </a:lnTo>
                  <a:lnTo>
                    <a:pt x="1243" y="441"/>
                  </a:lnTo>
                  <a:lnTo>
                    <a:pt x="1264" y="443"/>
                  </a:lnTo>
                  <a:lnTo>
                    <a:pt x="1276" y="455"/>
                  </a:lnTo>
                  <a:lnTo>
                    <a:pt x="1292" y="455"/>
                  </a:lnTo>
                  <a:lnTo>
                    <a:pt x="1309" y="443"/>
                  </a:lnTo>
                  <a:lnTo>
                    <a:pt x="1313" y="429"/>
                  </a:lnTo>
                  <a:lnTo>
                    <a:pt x="1276" y="392"/>
                  </a:lnTo>
                  <a:close/>
                </a:path>
              </a:pathLst>
            </a:custGeom>
            <a:solidFill>
              <a:srgbClr val="7EA64B"/>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0" name="Freeform 120">
              <a:extLst>
                <a:ext uri="{FF2B5EF4-FFF2-40B4-BE49-F238E27FC236}">
                  <a16:creationId xmlns:a16="http://schemas.microsoft.com/office/drawing/2014/main" id="{C01DFEFA-3BDF-4619-8ACF-530A0274B7A8}"/>
                </a:ext>
              </a:extLst>
            </p:cNvPr>
            <p:cNvSpPr>
              <a:spLocks/>
            </p:cNvSpPr>
            <p:nvPr/>
          </p:nvSpPr>
          <p:spPr bwMode="auto">
            <a:xfrm>
              <a:off x="3948" y="2574"/>
              <a:ext cx="1197" cy="1350"/>
            </a:xfrm>
            <a:custGeom>
              <a:avLst/>
              <a:gdLst>
                <a:gd name="T0" fmla="*/ 1249 w 1313"/>
                <a:gd name="T1" fmla="*/ 342 h 1482"/>
                <a:gd name="T2" fmla="*/ 1197 w 1313"/>
                <a:gd name="T3" fmla="*/ 329 h 1482"/>
                <a:gd name="T4" fmla="*/ 1138 w 1313"/>
                <a:gd name="T5" fmla="*/ 314 h 1482"/>
                <a:gd name="T6" fmla="*/ 1055 w 1313"/>
                <a:gd name="T7" fmla="*/ 276 h 1482"/>
                <a:gd name="T8" fmla="*/ 986 w 1313"/>
                <a:gd name="T9" fmla="*/ 335 h 1482"/>
                <a:gd name="T10" fmla="*/ 959 w 1313"/>
                <a:gd name="T11" fmla="*/ 459 h 1482"/>
                <a:gd name="T12" fmla="*/ 911 w 1313"/>
                <a:gd name="T13" fmla="*/ 466 h 1482"/>
                <a:gd name="T14" fmla="*/ 830 w 1313"/>
                <a:gd name="T15" fmla="*/ 494 h 1482"/>
                <a:gd name="T16" fmla="*/ 760 w 1313"/>
                <a:gd name="T17" fmla="*/ 540 h 1482"/>
                <a:gd name="T18" fmla="*/ 730 w 1313"/>
                <a:gd name="T19" fmla="*/ 368 h 1482"/>
                <a:gd name="T20" fmla="*/ 696 w 1313"/>
                <a:gd name="T21" fmla="*/ 288 h 1482"/>
                <a:gd name="T22" fmla="*/ 671 w 1313"/>
                <a:gd name="T23" fmla="*/ 223 h 1482"/>
                <a:gd name="T24" fmla="*/ 651 w 1313"/>
                <a:gd name="T25" fmla="*/ 174 h 1482"/>
                <a:gd name="T26" fmla="*/ 630 w 1313"/>
                <a:gd name="T27" fmla="*/ 129 h 1482"/>
                <a:gd name="T28" fmla="*/ 565 w 1313"/>
                <a:gd name="T29" fmla="*/ 64 h 1482"/>
                <a:gd name="T30" fmla="*/ 561 w 1313"/>
                <a:gd name="T31" fmla="*/ 19 h 1482"/>
                <a:gd name="T32" fmla="*/ 509 w 1313"/>
                <a:gd name="T33" fmla="*/ 22 h 1482"/>
                <a:gd name="T34" fmla="*/ 464 w 1313"/>
                <a:gd name="T35" fmla="*/ 94 h 1482"/>
                <a:gd name="T36" fmla="*/ 489 w 1313"/>
                <a:gd name="T37" fmla="*/ 182 h 1482"/>
                <a:gd name="T38" fmla="*/ 504 w 1313"/>
                <a:gd name="T39" fmla="*/ 247 h 1482"/>
                <a:gd name="T40" fmla="*/ 462 w 1313"/>
                <a:gd name="T41" fmla="*/ 314 h 1482"/>
                <a:gd name="T42" fmla="*/ 430 w 1313"/>
                <a:gd name="T43" fmla="*/ 388 h 1482"/>
                <a:gd name="T44" fmla="*/ 467 w 1313"/>
                <a:gd name="T45" fmla="*/ 470 h 1482"/>
                <a:gd name="T46" fmla="*/ 504 w 1313"/>
                <a:gd name="T47" fmla="*/ 512 h 1482"/>
                <a:gd name="T48" fmla="*/ 477 w 1313"/>
                <a:gd name="T49" fmla="*/ 555 h 1482"/>
                <a:gd name="T50" fmla="*/ 503 w 1313"/>
                <a:gd name="T51" fmla="*/ 606 h 1482"/>
                <a:gd name="T52" fmla="*/ 465 w 1313"/>
                <a:gd name="T53" fmla="*/ 657 h 1482"/>
                <a:gd name="T54" fmla="*/ 398 w 1313"/>
                <a:gd name="T55" fmla="*/ 617 h 1482"/>
                <a:gd name="T56" fmla="*/ 348 w 1313"/>
                <a:gd name="T57" fmla="*/ 640 h 1482"/>
                <a:gd name="T58" fmla="*/ 294 w 1313"/>
                <a:gd name="T59" fmla="*/ 748 h 1482"/>
                <a:gd name="T60" fmla="*/ 278 w 1313"/>
                <a:gd name="T61" fmla="*/ 831 h 1482"/>
                <a:gd name="T62" fmla="*/ 199 w 1313"/>
                <a:gd name="T63" fmla="*/ 773 h 1482"/>
                <a:gd name="T64" fmla="*/ 104 w 1313"/>
                <a:gd name="T65" fmla="*/ 816 h 1482"/>
                <a:gd name="T66" fmla="*/ 106 w 1313"/>
                <a:gd name="T67" fmla="*/ 925 h 1482"/>
                <a:gd name="T68" fmla="*/ 89 w 1313"/>
                <a:gd name="T69" fmla="*/ 1005 h 1482"/>
                <a:gd name="T70" fmla="*/ 70 w 1313"/>
                <a:gd name="T71" fmla="*/ 1071 h 1482"/>
                <a:gd name="T72" fmla="*/ 66 w 1313"/>
                <a:gd name="T73" fmla="*/ 1147 h 1482"/>
                <a:gd name="T74" fmla="*/ 22 w 1313"/>
                <a:gd name="T75" fmla="*/ 1203 h 1482"/>
                <a:gd name="T76" fmla="*/ 61 w 1313"/>
                <a:gd name="T77" fmla="*/ 1269 h 1482"/>
                <a:gd name="T78" fmla="*/ 151 w 1313"/>
                <a:gd name="T79" fmla="*/ 1298 h 1482"/>
                <a:gd name="T80" fmla="*/ 232 w 1313"/>
                <a:gd name="T81" fmla="*/ 1317 h 1482"/>
                <a:gd name="T82" fmla="*/ 326 w 1313"/>
                <a:gd name="T83" fmla="*/ 1315 h 1482"/>
                <a:gd name="T84" fmla="*/ 412 w 1313"/>
                <a:gd name="T85" fmla="*/ 1365 h 1482"/>
                <a:gd name="T86" fmla="*/ 524 w 1313"/>
                <a:gd name="T87" fmla="*/ 1417 h 1482"/>
                <a:gd name="T88" fmla="*/ 597 w 1313"/>
                <a:gd name="T89" fmla="*/ 1459 h 1482"/>
                <a:gd name="T90" fmla="*/ 654 w 1313"/>
                <a:gd name="T91" fmla="*/ 1428 h 1482"/>
                <a:gd name="T92" fmla="*/ 784 w 1313"/>
                <a:gd name="T93" fmla="*/ 1264 h 1482"/>
                <a:gd name="T94" fmla="*/ 834 w 1313"/>
                <a:gd name="T95" fmla="*/ 1038 h 1482"/>
                <a:gd name="T96" fmla="*/ 808 w 1313"/>
                <a:gd name="T97" fmla="*/ 862 h 1482"/>
                <a:gd name="T98" fmla="*/ 840 w 1313"/>
                <a:gd name="T99" fmla="*/ 790 h 1482"/>
                <a:gd name="T100" fmla="*/ 917 w 1313"/>
                <a:gd name="T101" fmla="*/ 753 h 1482"/>
                <a:gd name="T102" fmla="*/ 982 w 1313"/>
                <a:gd name="T103" fmla="*/ 725 h 1482"/>
                <a:gd name="T104" fmla="*/ 1071 w 1313"/>
                <a:gd name="T105" fmla="*/ 715 h 1482"/>
                <a:gd name="T106" fmla="*/ 1134 w 1313"/>
                <a:gd name="T107" fmla="*/ 648 h 1482"/>
                <a:gd name="T108" fmla="*/ 1208 w 1313"/>
                <a:gd name="T109" fmla="*/ 624 h 1482"/>
                <a:gd name="T110" fmla="*/ 1252 w 1313"/>
                <a:gd name="T111" fmla="*/ 649 h 1482"/>
                <a:gd name="T112" fmla="*/ 1280 w 1313"/>
                <a:gd name="T113" fmla="*/ 579 h 1482"/>
                <a:gd name="T114" fmla="*/ 1232 w 1313"/>
                <a:gd name="T115" fmla="*/ 507 h 1482"/>
                <a:gd name="T116" fmla="*/ 1243 w 1313"/>
                <a:gd name="T117" fmla="*/ 441 h 1482"/>
                <a:gd name="T118" fmla="*/ 1309 w 1313"/>
                <a:gd name="T119" fmla="*/ 443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3" h="1482">
                  <a:moveTo>
                    <a:pt x="1276" y="392"/>
                  </a:moveTo>
                  <a:lnTo>
                    <a:pt x="1265" y="362"/>
                  </a:lnTo>
                  <a:lnTo>
                    <a:pt x="1249" y="361"/>
                  </a:lnTo>
                  <a:lnTo>
                    <a:pt x="1249" y="342"/>
                  </a:lnTo>
                  <a:lnTo>
                    <a:pt x="1232" y="323"/>
                  </a:lnTo>
                  <a:lnTo>
                    <a:pt x="1217" y="309"/>
                  </a:lnTo>
                  <a:lnTo>
                    <a:pt x="1197" y="309"/>
                  </a:lnTo>
                  <a:lnTo>
                    <a:pt x="1197" y="329"/>
                  </a:lnTo>
                  <a:lnTo>
                    <a:pt x="1178" y="347"/>
                  </a:lnTo>
                  <a:lnTo>
                    <a:pt x="1150" y="343"/>
                  </a:lnTo>
                  <a:lnTo>
                    <a:pt x="1150" y="324"/>
                  </a:lnTo>
                  <a:lnTo>
                    <a:pt x="1138" y="314"/>
                  </a:lnTo>
                  <a:lnTo>
                    <a:pt x="1138" y="290"/>
                  </a:lnTo>
                  <a:lnTo>
                    <a:pt x="1112" y="287"/>
                  </a:lnTo>
                  <a:lnTo>
                    <a:pt x="1083" y="273"/>
                  </a:lnTo>
                  <a:lnTo>
                    <a:pt x="1055" y="276"/>
                  </a:lnTo>
                  <a:lnTo>
                    <a:pt x="1028" y="272"/>
                  </a:lnTo>
                  <a:lnTo>
                    <a:pt x="1012" y="291"/>
                  </a:lnTo>
                  <a:lnTo>
                    <a:pt x="1005" y="316"/>
                  </a:lnTo>
                  <a:lnTo>
                    <a:pt x="986" y="335"/>
                  </a:lnTo>
                  <a:lnTo>
                    <a:pt x="994" y="360"/>
                  </a:lnTo>
                  <a:lnTo>
                    <a:pt x="984" y="389"/>
                  </a:lnTo>
                  <a:lnTo>
                    <a:pt x="959" y="414"/>
                  </a:lnTo>
                  <a:lnTo>
                    <a:pt x="959" y="459"/>
                  </a:lnTo>
                  <a:lnTo>
                    <a:pt x="925" y="483"/>
                  </a:lnTo>
                  <a:lnTo>
                    <a:pt x="925" y="510"/>
                  </a:lnTo>
                  <a:lnTo>
                    <a:pt x="911" y="489"/>
                  </a:lnTo>
                  <a:lnTo>
                    <a:pt x="911" y="466"/>
                  </a:lnTo>
                  <a:lnTo>
                    <a:pt x="893" y="449"/>
                  </a:lnTo>
                  <a:lnTo>
                    <a:pt x="877" y="457"/>
                  </a:lnTo>
                  <a:lnTo>
                    <a:pt x="873" y="478"/>
                  </a:lnTo>
                  <a:lnTo>
                    <a:pt x="830" y="494"/>
                  </a:lnTo>
                  <a:lnTo>
                    <a:pt x="810" y="494"/>
                  </a:lnTo>
                  <a:lnTo>
                    <a:pt x="802" y="519"/>
                  </a:lnTo>
                  <a:lnTo>
                    <a:pt x="789" y="538"/>
                  </a:lnTo>
                  <a:lnTo>
                    <a:pt x="760" y="540"/>
                  </a:lnTo>
                  <a:lnTo>
                    <a:pt x="729" y="509"/>
                  </a:lnTo>
                  <a:lnTo>
                    <a:pt x="726" y="444"/>
                  </a:lnTo>
                  <a:lnTo>
                    <a:pt x="730" y="405"/>
                  </a:lnTo>
                  <a:lnTo>
                    <a:pt x="730" y="368"/>
                  </a:lnTo>
                  <a:lnTo>
                    <a:pt x="735" y="335"/>
                  </a:lnTo>
                  <a:lnTo>
                    <a:pt x="735" y="304"/>
                  </a:lnTo>
                  <a:lnTo>
                    <a:pt x="712" y="294"/>
                  </a:lnTo>
                  <a:lnTo>
                    <a:pt x="696" y="288"/>
                  </a:lnTo>
                  <a:lnTo>
                    <a:pt x="693" y="273"/>
                  </a:lnTo>
                  <a:lnTo>
                    <a:pt x="686" y="255"/>
                  </a:lnTo>
                  <a:lnTo>
                    <a:pt x="671" y="240"/>
                  </a:lnTo>
                  <a:lnTo>
                    <a:pt x="671" y="223"/>
                  </a:lnTo>
                  <a:lnTo>
                    <a:pt x="681" y="213"/>
                  </a:lnTo>
                  <a:lnTo>
                    <a:pt x="684" y="189"/>
                  </a:lnTo>
                  <a:lnTo>
                    <a:pt x="670" y="174"/>
                  </a:lnTo>
                  <a:lnTo>
                    <a:pt x="651" y="174"/>
                  </a:lnTo>
                  <a:lnTo>
                    <a:pt x="631" y="165"/>
                  </a:lnTo>
                  <a:lnTo>
                    <a:pt x="631" y="146"/>
                  </a:lnTo>
                  <a:lnTo>
                    <a:pt x="639" y="138"/>
                  </a:lnTo>
                  <a:lnTo>
                    <a:pt x="630" y="129"/>
                  </a:lnTo>
                  <a:lnTo>
                    <a:pt x="623" y="100"/>
                  </a:lnTo>
                  <a:lnTo>
                    <a:pt x="606" y="71"/>
                  </a:lnTo>
                  <a:lnTo>
                    <a:pt x="587" y="57"/>
                  </a:lnTo>
                  <a:lnTo>
                    <a:pt x="565" y="64"/>
                  </a:lnTo>
                  <a:lnTo>
                    <a:pt x="544" y="65"/>
                  </a:lnTo>
                  <a:lnTo>
                    <a:pt x="544" y="40"/>
                  </a:lnTo>
                  <a:lnTo>
                    <a:pt x="561" y="35"/>
                  </a:lnTo>
                  <a:lnTo>
                    <a:pt x="561" y="19"/>
                  </a:lnTo>
                  <a:lnTo>
                    <a:pt x="543" y="0"/>
                  </a:lnTo>
                  <a:lnTo>
                    <a:pt x="536" y="15"/>
                  </a:lnTo>
                  <a:lnTo>
                    <a:pt x="525" y="26"/>
                  </a:lnTo>
                  <a:lnTo>
                    <a:pt x="509" y="22"/>
                  </a:lnTo>
                  <a:lnTo>
                    <a:pt x="492" y="40"/>
                  </a:lnTo>
                  <a:lnTo>
                    <a:pt x="475" y="46"/>
                  </a:lnTo>
                  <a:lnTo>
                    <a:pt x="464" y="70"/>
                  </a:lnTo>
                  <a:lnTo>
                    <a:pt x="464" y="94"/>
                  </a:lnTo>
                  <a:lnTo>
                    <a:pt x="473" y="119"/>
                  </a:lnTo>
                  <a:lnTo>
                    <a:pt x="466" y="141"/>
                  </a:lnTo>
                  <a:lnTo>
                    <a:pt x="466" y="159"/>
                  </a:lnTo>
                  <a:lnTo>
                    <a:pt x="489" y="182"/>
                  </a:lnTo>
                  <a:lnTo>
                    <a:pt x="503" y="196"/>
                  </a:lnTo>
                  <a:lnTo>
                    <a:pt x="496" y="215"/>
                  </a:lnTo>
                  <a:lnTo>
                    <a:pt x="487" y="230"/>
                  </a:lnTo>
                  <a:lnTo>
                    <a:pt x="504" y="247"/>
                  </a:lnTo>
                  <a:lnTo>
                    <a:pt x="488" y="263"/>
                  </a:lnTo>
                  <a:lnTo>
                    <a:pt x="476" y="271"/>
                  </a:lnTo>
                  <a:lnTo>
                    <a:pt x="476" y="306"/>
                  </a:lnTo>
                  <a:lnTo>
                    <a:pt x="462" y="314"/>
                  </a:lnTo>
                  <a:lnTo>
                    <a:pt x="457" y="338"/>
                  </a:lnTo>
                  <a:lnTo>
                    <a:pt x="434" y="347"/>
                  </a:lnTo>
                  <a:lnTo>
                    <a:pt x="440" y="378"/>
                  </a:lnTo>
                  <a:lnTo>
                    <a:pt x="430" y="388"/>
                  </a:lnTo>
                  <a:lnTo>
                    <a:pt x="426" y="417"/>
                  </a:lnTo>
                  <a:lnTo>
                    <a:pt x="432" y="443"/>
                  </a:lnTo>
                  <a:lnTo>
                    <a:pt x="445" y="449"/>
                  </a:lnTo>
                  <a:lnTo>
                    <a:pt x="467" y="470"/>
                  </a:lnTo>
                  <a:lnTo>
                    <a:pt x="476" y="462"/>
                  </a:lnTo>
                  <a:lnTo>
                    <a:pt x="497" y="469"/>
                  </a:lnTo>
                  <a:lnTo>
                    <a:pt x="497" y="492"/>
                  </a:lnTo>
                  <a:lnTo>
                    <a:pt x="504" y="512"/>
                  </a:lnTo>
                  <a:lnTo>
                    <a:pt x="490" y="510"/>
                  </a:lnTo>
                  <a:lnTo>
                    <a:pt x="480" y="527"/>
                  </a:lnTo>
                  <a:lnTo>
                    <a:pt x="472" y="542"/>
                  </a:lnTo>
                  <a:lnTo>
                    <a:pt x="477" y="555"/>
                  </a:lnTo>
                  <a:lnTo>
                    <a:pt x="497" y="555"/>
                  </a:lnTo>
                  <a:lnTo>
                    <a:pt x="507" y="576"/>
                  </a:lnTo>
                  <a:lnTo>
                    <a:pt x="514" y="595"/>
                  </a:lnTo>
                  <a:lnTo>
                    <a:pt x="503" y="606"/>
                  </a:lnTo>
                  <a:lnTo>
                    <a:pt x="490" y="626"/>
                  </a:lnTo>
                  <a:lnTo>
                    <a:pt x="490" y="643"/>
                  </a:lnTo>
                  <a:lnTo>
                    <a:pt x="484" y="657"/>
                  </a:lnTo>
                  <a:lnTo>
                    <a:pt x="465" y="657"/>
                  </a:lnTo>
                  <a:lnTo>
                    <a:pt x="449" y="641"/>
                  </a:lnTo>
                  <a:lnTo>
                    <a:pt x="426" y="641"/>
                  </a:lnTo>
                  <a:lnTo>
                    <a:pt x="418" y="626"/>
                  </a:lnTo>
                  <a:lnTo>
                    <a:pt x="398" y="617"/>
                  </a:lnTo>
                  <a:lnTo>
                    <a:pt x="393" y="604"/>
                  </a:lnTo>
                  <a:lnTo>
                    <a:pt x="376" y="600"/>
                  </a:lnTo>
                  <a:lnTo>
                    <a:pt x="353" y="614"/>
                  </a:lnTo>
                  <a:lnTo>
                    <a:pt x="348" y="640"/>
                  </a:lnTo>
                  <a:lnTo>
                    <a:pt x="360" y="667"/>
                  </a:lnTo>
                  <a:lnTo>
                    <a:pt x="342" y="693"/>
                  </a:lnTo>
                  <a:lnTo>
                    <a:pt x="314" y="721"/>
                  </a:lnTo>
                  <a:lnTo>
                    <a:pt x="294" y="748"/>
                  </a:lnTo>
                  <a:lnTo>
                    <a:pt x="288" y="776"/>
                  </a:lnTo>
                  <a:lnTo>
                    <a:pt x="278" y="800"/>
                  </a:lnTo>
                  <a:lnTo>
                    <a:pt x="296" y="819"/>
                  </a:lnTo>
                  <a:lnTo>
                    <a:pt x="278" y="831"/>
                  </a:lnTo>
                  <a:lnTo>
                    <a:pt x="253" y="814"/>
                  </a:lnTo>
                  <a:lnTo>
                    <a:pt x="240" y="784"/>
                  </a:lnTo>
                  <a:lnTo>
                    <a:pt x="219" y="763"/>
                  </a:lnTo>
                  <a:lnTo>
                    <a:pt x="199" y="773"/>
                  </a:lnTo>
                  <a:lnTo>
                    <a:pt x="190" y="802"/>
                  </a:lnTo>
                  <a:lnTo>
                    <a:pt x="157" y="813"/>
                  </a:lnTo>
                  <a:lnTo>
                    <a:pt x="131" y="809"/>
                  </a:lnTo>
                  <a:lnTo>
                    <a:pt x="104" y="816"/>
                  </a:lnTo>
                  <a:lnTo>
                    <a:pt x="103" y="854"/>
                  </a:lnTo>
                  <a:lnTo>
                    <a:pt x="88" y="870"/>
                  </a:lnTo>
                  <a:lnTo>
                    <a:pt x="88" y="906"/>
                  </a:lnTo>
                  <a:lnTo>
                    <a:pt x="106" y="925"/>
                  </a:lnTo>
                  <a:lnTo>
                    <a:pt x="119" y="954"/>
                  </a:lnTo>
                  <a:lnTo>
                    <a:pt x="119" y="971"/>
                  </a:lnTo>
                  <a:lnTo>
                    <a:pt x="99" y="982"/>
                  </a:lnTo>
                  <a:lnTo>
                    <a:pt x="89" y="1005"/>
                  </a:lnTo>
                  <a:lnTo>
                    <a:pt x="70" y="1005"/>
                  </a:lnTo>
                  <a:lnTo>
                    <a:pt x="65" y="1030"/>
                  </a:lnTo>
                  <a:lnTo>
                    <a:pt x="56" y="1051"/>
                  </a:lnTo>
                  <a:lnTo>
                    <a:pt x="70" y="1071"/>
                  </a:lnTo>
                  <a:lnTo>
                    <a:pt x="71" y="1092"/>
                  </a:lnTo>
                  <a:lnTo>
                    <a:pt x="61" y="1100"/>
                  </a:lnTo>
                  <a:lnTo>
                    <a:pt x="61" y="1130"/>
                  </a:lnTo>
                  <a:lnTo>
                    <a:pt x="66" y="1147"/>
                  </a:lnTo>
                  <a:lnTo>
                    <a:pt x="57" y="1163"/>
                  </a:lnTo>
                  <a:lnTo>
                    <a:pt x="60" y="1184"/>
                  </a:lnTo>
                  <a:lnTo>
                    <a:pt x="22" y="1186"/>
                  </a:lnTo>
                  <a:lnTo>
                    <a:pt x="22" y="1203"/>
                  </a:lnTo>
                  <a:lnTo>
                    <a:pt x="6" y="1200"/>
                  </a:lnTo>
                  <a:lnTo>
                    <a:pt x="0" y="1216"/>
                  </a:lnTo>
                  <a:lnTo>
                    <a:pt x="24" y="1232"/>
                  </a:lnTo>
                  <a:lnTo>
                    <a:pt x="61" y="1269"/>
                  </a:lnTo>
                  <a:lnTo>
                    <a:pt x="79" y="1279"/>
                  </a:lnTo>
                  <a:lnTo>
                    <a:pt x="102" y="1279"/>
                  </a:lnTo>
                  <a:lnTo>
                    <a:pt x="122" y="1294"/>
                  </a:lnTo>
                  <a:lnTo>
                    <a:pt x="151" y="1298"/>
                  </a:lnTo>
                  <a:lnTo>
                    <a:pt x="176" y="1321"/>
                  </a:lnTo>
                  <a:lnTo>
                    <a:pt x="192" y="1329"/>
                  </a:lnTo>
                  <a:lnTo>
                    <a:pt x="221" y="1329"/>
                  </a:lnTo>
                  <a:lnTo>
                    <a:pt x="232" y="1317"/>
                  </a:lnTo>
                  <a:lnTo>
                    <a:pt x="257" y="1342"/>
                  </a:lnTo>
                  <a:lnTo>
                    <a:pt x="312" y="1287"/>
                  </a:lnTo>
                  <a:lnTo>
                    <a:pt x="333" y="1300"/>
                  </a:lnTo>
                  <a:lnTo>
                    <a:pt x="326" y="1315"/>
                  </a:lnTo>
                  <a:lnTo>
                    <a:pt x="351" y="1327"/>
                  </a:lnTo>
                  <a:lnTo>
                    <a:pt x="365" y="1341"/>
                  </a:lnTo>
                  <a:lnTo>
                    <a:pt x="397" y="1351"/>
                  </a:lnTo>
                  <a:lnTo>
                    <a:pt x="412" y="1365"/>
                  </a:lnTo>
                  <a:lnTo>
                    <a:pt x="429" y="1374"/>
                  </a:lnTo>
                  <a:lnTo>
                    <a:pt x="447" y="1393"/>
                  </a:lnTo>
                  <a:lnTo>
                    <a:pt x="489" y="1384"/>
                  </a:lnTo>
                  <a:lnTo>
                    <a:pt x="524" y="1417"/>
                  </a:lnTo>
                  <a:lnTo>
                    <a:pt x="545" y="1417"/>
                  </a:lnTo>
                  <a:lnTo>
                    <a:pt x="545" y="1436"/>
                  </a:lnTo>
                  <a:lnTo>
                    <a:pt x="560" y="1459"/>
                  </a:lnTo>
                  <a:lnTo>
                    <a:pt x="597" y="1459"/>
                  </a:lnTo>
                  <a:lnTo>
                    <a:pt x="604" y="1482"/>
                  </a:lnTo>
                  <a:lnTo>
                    <a:pt x="633" y="1466"/>
                  </a:lnTo>
                  <a:lnTo>
                    <a:pt x="654" y="1466"/>
                  </a:lnTo>
                  <a:lnTo>
                    <a:pt x="654" y="1428"/>
                  </a:lnTo>
                  <a:lnTo>
                    <a:pt x="685" y="1397"/>
                  </a:lnTo>
                  <a:lnTo>
                    <a:pt x="720" y="1355"/>
                  </a:lnTo>
                  <a:lnTo>
                    <a:pt x="737" y="1310"/>
                  </a:lnTo>
                  <a:lnTo>
                    <a:pt x="784" y="1264"/>
                  </a:lnTo>
                  <a:lnTo>
                    <a:pt x="836" y="1201"/>
                  </a:lnTo>
                  <a:lnTo>
                    <a:pt x="844" y="1108"/>
                  </a:lnTo>
                  <a:lnTo>
                    <a:pt x="863" y="1047"/>
                  </a:lnTo>
                  <a:lnTo>
                    <a:pt x="834" y="1038"/>
                  </a:lnTo>
                  <a:lnTo>
                    <a:pt x="807" y="910"/>
                  </a:lnTo>
                  <a:lnTo>
                    <a:pt x="817" y="891"/>
                  </a:lnTo>
                  <a:lnTo>
                    <a:pt x="830" y="878"/>
                  </a:lnTo>
                  <a:lnTo>
                    <a:pt x="808" y="862"/>
                  </a:lnTo>
                  <a:lnTo>
                    <a:pt x="786" y="855"/>
                  </a:lnTo>
                  <a:lnTo>
                    <a:pt x="779" y="820"/>
                  </a:lnTo>
                  <a:lnTo>
                    <a:pt x="820" y="790"/>
                  </a:lnTo>
                  <a:lnTo>
                    <a:pt x="840" y="790"/>
                  </a:lnTo>
                  <a:lnTo>
                    <a:pt x="840" y="763"/>
                  </a:lnTo>
                  <a:lnTo>
                    <a:pt x="860" y="754"/>
                  </a:lnTo>
                  <a:lnTo>
                    <a:pt x="888" y="764"/>
                  </a:lnTo>
                  <a:lnTo>
                    <a:pt x="917" y="753"/>
                  </a:lnTo>
                  <a:lnTo>
                    <a:pt x="917" y="728"/>
                  </a:lnTo>
                  <a:lnTo>
                    <a:pt x="938" y="713"/>
                  </a:lnTo>
                  <a:lnTo>
                    <a:pt x="949" y="725"/>
                  </a:lnTo>
                  <a:lnTo>
                    <a:pt x="982" y="725"/>
                  </a:lnTo>
                  <a:lnTo>
                    <a:pt x="1001" y="711"/>
                  </a:lnTo>
                  <a:lnTo>
                    <a:pt x="1014" y="724"/>
                  </a:lnTo>
                  <a:lnTo>
                    <a:pt x="1054" y="732"/>
                  </a:lnTo>
                  <a:lnTo>
                    <a:pt x="1071" y="715"/>
                  </a:lnTo>
                  <a:lnTo>
                    <a:pt x="1088" y="725"/>
                  </a:lnTo>
                  <a:lnTo>
                    <a:pt x="1114" y="699"/>
                  </a:lnTo>
                  <a:lnTo>
                    <a:pt x="1134" y="699"/>
                  </a:lnTo>
                  <a:lnTo>
                    <a:pt x="1134" y="648"/>
                  </a:lnTo>
                  <a:lnTo>
                    <a:pt x="1158" y="636"/>
                  </a:lnTo>
                  <a:lnTo>
                    <a:pt x="1172" y="606"/>
                  </a:lnTo>
                  <a:lnTo>
                    <a:pt x="1197" y="612"/>
                  </a:lnTo>
                  <a:lnTo>
                    <a:pt x="1208" y="624"/>
                  </a:lnTo>
                  <a:lnTo>
                    <a:pt x="1180" y="650"/>
                  </a:lnTo>
                  <a:lnTo>
                    <a:pt x="1204" y="652"/>
                  </a:lnTo>
                  <a:lnTo>
                    <a:pt x="1223" y="641"/>
                  </a:lnTo>
                  <a:lnTo>
                    <a:pt x="1252" y="649"/>
                  </a:lnTo>
                  <a:lnTo>
                    <a:pt x="1264" y="626"/>
                  </a:lnTo>
                  <a:lnTo>
                    <a:pt x="1285" y="614"/>
                  </a:lnTo>
                  <a:lnTo>
                    <a:pt x="1290" y="588"/>
                  </a:lnTo>
                  <a:lnTo>
                    <a:pt x="1280" y="579"/>
                  </a:lnTo>
                  <a:lnTo>
                    <a:pt x="1280" y="563"/>
                  </a:lnTo>
                  <a:lnTo>
                    <a:pt x="1259" y="572"/>
                  </a:lnTo>
                  <a:lnTo>
                    <a:pt x="1222" y="534"/>
                  </a:lnTo>
                  <a:lnTo>
                    <a:pt x="1232" y="507"/>
                  </a:lnTo>
                  <a:lnTo>
                    <a:pt x="1220" y="496"/>
                  </a:lnTo>
                  <a:lnTo>
                    <a:pt x="1230" y="473"/>
                  </a:lnTo>
                  <a:lnTo>
                    <a:pt x="1221" y="464"/>
                  </a:lnTo>
                  <a:lnTo>
                    <a:pt x="1243" y="441"/>
                  </a:lnTo>
                  <a:lnTo>
                    <a:pt x="1264" y="443"/>
                  </a:lnTo>
                  <a:lnTo>
                    <a:pt x="1276" y="455"/>
                  </a:lnTo>
                  <a:lnTo>
                    <a:pt x="1292" y="455"/>
                  </a:lnTo>
                  <a:lnTo>
                    <a:pt x="1309" y="443"/>
                  </a:lnTo>
                  <a:lnTo>
                    <a:pt x="1313" y="429"/>
                  </a:lnTo>
                  <a:lnTo>
                    <a:pt x="1276" y="392"/>
                  </a:lnTo>
                  <a:close/>
                </a:path>
              </a:pathLst>
            </a:custGeom>
            <a:solidFill>
              <a:schemeClr val="accent1">
                <a:lumMod val="60000"/>
                <a:lumOff val="4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1" name="Freeform 121">
              <a:extLst>
                <a:ext uri="{FF2B5EF4-FFF2-40B4-BE49-F238E27FC236}">
                  <a16:creationId xmlns:a16="http://schemas.microsoft.com/office/drawing/2014/main" id="{B8B7C183-0D9B-4641-983A-99814EC45628}"/>
                </a:ext>
              </a:extLst>
            </p:cNvPr>
            <p:cNvSpPr>
              <a:spLocks/>
            </p:cNvSpPr>
            <p:nvPr/>
          </p:nvSpPr>
          <p:spPr bwMode="auto">
            <a:xfrm>
              <a:off x="2219" y="2957"/>
              <a:ext cx="605" cy="484"/>
            </a:xfrm>
            <a:custGeom>
              <a:avLst/>
              <a:gdLst>
                <a:gd name="T0" fmla="*/ 260 w 664"/>
                <a:gd name="T1" fmla="*/ 507 h 531"/>
                <a:gd name="T2" fmla="*/ 202 w 664"/>
                <a:gd name="T3" fmla="*/ 492 h 531"/>
                <a:gd name="T4" fmla="*/ 169 w 664"/>
                <a:gd name="T5" fmla="*/ 450 h 531"/>
                <a:gd name="T6" fmla="*/ 122 w 664"/>
                <a:gd name="T7" fmla="*/ 394 h 531"/>
                <a:gd name="T8" fmla="*/ 96 w 664"/>
                <a:gd name="T9" fmla="*/ 374 h 531"/>
                <a:gd name="T10" fmla="*/ 58 w 664"/>
                <a:gd name="T11" fmla="*/ 360 h 531"/>
                <a:gd name="T12" fmla="*/ 38 w 664"/>
                <a:gd name="T13" fmla="*/ 326 h 531"/>
                <a:gd name="T14" fmla="*/ 0 w 664"/>
                <a:gd name="T15" fmla="*/ 289 h 531"/>
                <a:gd name="T16" fmla="*/ 32 w 664"/>
                <a:gd name="T17" fmla="*/ 249 h 531"/>
                <a:gd name="T18" fmla="*/ 35 w 664"/>
                <a:gd name="T19" fmla="*/ 216 h 531"/>
                <a:gd name="T20" fmla="*/ 52 w 664"/>
                <a:gd name="T21" fmla="*/ 165 h 531"/>
                <a:gd name="T22" fmla="*/ 87 w 664"/>
                <a:gd name="T23" fmla="*/ 154 h 531"/>
                <a:gd name="T24" fmla="*/ 135 w 664"/>
                <a:gd name="T25" fmla="*/ 146 h 531"/>
                <a:gd name="T26" fmla="*/ 129 w 664"/>
                <a:gd name="T27" fmla="*/ 107 h 531"/>
                <a:gd name="T28" fmla="*/ 155 w 664"/>
                <a:gd name="T29" fmla="*/ 96 h 531"/>
                <a:gd name="T30" fmla="*/ 203 w 664"/>
                <a:gd name="T31" fmla="*/ 90 h 531"/>
                <a:gd name="T32" fmla="*/ 212 w 664"/>
                <a:gd name="T33" fmla="*/ 63 h 531"/>
                <a:gd name="T34" fmla="*/ 263 w 664"/>
                <a:gd name="T35" fmla="*/ 58 h 531"/>
                <a:gd name="T36" fmla="*/ 313 w 664"/>
                <a:gd name="T37" fmla="*/ 47 h 531"/>
                <a:gd name="T38" fmla="*/ 356 w 664"/>
                <a:gd name="T39" fmla="*/ 32 h 531"/>
                <a:gd name="T40" fmla="*/ 365 w 664"/>
                <a:gd name="T41" fmla="*/ 0 h 531"/>
                <a:gd name="T42" fmla="*/ 397 w 664"/>
                <a:gd name="T43" fmla="*/ 15 h 531"/>
                <a:gd name="T44" fmla="*/ 430 w 664"/>
                <a:gd name="T45" fmla="*/ 40 h 531"/>
                <a:gd name="T46" fmla="*/ 475 w 664"/>
                <a:gd name="T47" fmla="*/ 47 h 531"/>
                <a:gd name="T48" fmla="*/ 510 w 664"/>
                <a:gd name="T49" fmla="*/ 94 h 531"/>
                <a:gd name="T50" fmla="*/ 528 w 664"/>
                <a:gd name="T51" fmla="*/ 146 h 531"/>
                <a:gd name="T52" fmla="*/ 554 w 664"/>
                <a:gd name="T53" fmla="*/ 172 h 531"/>
                <a:gd name="T54" fmla="*/ 589 w 664"/>
                <a:gd name="T55" fmla="*/ 193 h 531"/>
                <a:gd name="T56" fmla="*/ 626 w 664"/>
                <a:gd name="T57" fmla="*/ 205 h 531"/>
                <a:gd name="T58" fmla="*/ 664 w 664"/>
                <a:gd name="T59" fmla="*/ 220 h 531"/>
                <a:gd name="T60" fmla="*/ 631 w 664"/>
                <a:gd name="T61" fmla="*/ 258 h 531"/>
                <a:gd name="T62" fmla="*/ 574 w 664"/>
                <a:gd name="T63" fmla="*/ 270 h 531"/>
                <a:gd name="T64" fmla="*/ 532 w 664"/>
                <a:gd name="T65" fmla="*/ 252 h 531"/>
                <a:gd name="T66" fmla="*/ 497 w 664"/>
                <a:gd name="T67" fmla="*/ 265 h 531"/>
                <a:gd name="T68" fmla="*/ 465 w 664"/>
                <a:gd name="T69" fmla="*/ 248 h 531"/>
                <a:gd name="T70" fmla="*/ 425 w 664"/>
                <a:gd name="T71" fmla="*/ 235 h 531"/>
                <a:gd name="T72" fmla="*/ 438 w 664"/>
                <a:gd name="T73" fmla="*/ 206 h 531"/>
                <a:gd name="T74" fmla="*/ 398 w 664"/>
                <a:gd name="T75" fmla="*/ 200 h 531"/>
                <a:gd name="T76" fmla="*/ 371 w 664"/>
                <a:gd name="T77" fmla="*/ 235 h 531"/>
                <a:gd name="T78" fmla="*/ 377 w 664"/>
                <a:gd name="T79" fmla="*/ 282 h 531"/>
                <a:gd name="T80" fmla="*/ 357 w 664"/>
                <a:gd name="T81" fmla="*/ 306 h 531"/>
                <a:gd name="T82" fmla="*/ 387 w 664"/>
                <a:gd name="T83" fmla="*/ 327 h 531"/>
                <a:gd name="T84" fmla="*/ 413 w 664"/>
                <a:gd name="T85" fmla="*/ 353 h 531"/>
                <a:gd name="T86" fmla="*/ 403 w 664"/>
                <a:gd name="T87" fmla="*/ 380 h 531"/>
                <a:gd name="T88" fmla="*/ 364 w 664"/>
                <a:gd name="T89" fmla="*/ 398 h 531"/>
                <a:gd name="T90" fmla="*/ 346 w 664"/>
                <a:gd name="T91" fmla="*/ 440 h 531"/>
                <a:gd name="T92" fmla="*/ 327 w 664"/>
                <a:gd name="T93" fmla="*/ 467 h 531"/>
                <a:gd name="T94" fmla="*/ 316 w 664"/>
                <a:gd name="T95" fmla="*/ 487 h 531"/>
                <a:gd name="T96" fmla="*/ 295 w 664"/>
                <a:gd name="T97" fmla="*/ 515 h 531"/>
                <a:gd name="T98" fmla="*/ 272 w 664"/>
                <a:gd name="T99"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 h="531">
                  <a:moveTo>
                    <a:pt x="272" y="531"/>
                  </a:moveTo>
                  <a:lnTo>
                    <a:pt x="260" y="507"/>
                  </a:lnTo>
                  <a:lnTo>
                    <a:pt x="228" y="507"/>
                  </a:lnTo>
                  <a:lnTo>
                    <a:pt x="202" y="492"/>
                  </a:lnTo>
                  <a:lnTo>
                    <a:pt x="173" y="489"/>
                  </a:lnTo>
                  <a:lnTo>
                    <a:pt x="169" y="450"/>
                  </a:lnTo>
                  <a:lnTo>
                    <a:pt x="117" y="418"/>
                  </a:lnTo>
                  <a:lnTo>
                    <a:pt x="122" y="394"/>
                  </a:lnTo>
                  <a:lnTo>
                    <a:pt x="104" y="391"/>
                  </a:lnTo>
                  <a:lnTo>
                    <a:pt x="96" y="374"/>
                  </a:lnTo>
                  <a:lnTo>
                    <a:pt x="73" y="374"/>
                  </a:lnTo>
                  <a:lnTo>
                    <a:pt x="58" y="360"/>
                  </a:lnTo>
                  <a:lnTo>
                    <a:pt x="38" y="356"/>
                  </a:lnTo>
                  <a:lnTo>
                    <a:pt x="38" y="326"/>
                  </a:lnTo>
                  <a:lnTo>
                    <a:pt x="22" y="321"/>
                  </a:lnTo>
                  <a:lnTo>
                    <a:pt x="0" y="289"/>
                  </a:lnTo>
                  <a:lnTo>
                    <a:pt x="15" y="262"/>
                  </a:lnTo>
                  <a:lnTo>
                    <a:pt x="32" y="249"/>
                  </a:lnTo>
                  <a:lnTo>
                    <a:pt x="25" y="226"/>
                  </a:lnTo>
                  <a:lnTo>
                    <a:pt x="35" y="216"/>
                  </a:lnTo>
                  <a:lnTo>
                    <a:pt x="30" y="187"/>
                  </a:lnTo>
                  <a:lnTo>
                    <a:pt x="52" y="165"/>
                  </a:lnTo>
                  <a:lnTo>
                    <a:pt x="72" y="170"/>
                  </a:lnTo>
                  <a:lnTo>
                    <a:pt x="87" y="154"/>
                  </a:lnTo>
                  <a:lnTo>
                    <a:pt x="105" y="161"/>
                  </a:lnTo>
                  <a:lnTo>
                    <a:pt x="135" y="146"/>
                  </a:lnTo>
                  <a:lnTo>
                    <a:pt x="135" y="124"/>
                  </a:lnTo>
                  <a:lnTo>
                    <a:pt x="129" y="107"/>
                  </a:lnTo>
                  <a:lnTo>
                    <a:pt x="137" y="82"/>
                  </a:lnTo>
                  <a:lnTo>
                    <a:pt x="155" y="96"/>
                  </a:lnTo>
                  <a:lnTo>
                    <a:pt x="182" y="96"/>
                  </a:lnTo>
                  <a:lnTo>
                    <a:pt x="203" y="90"/>
                  </a:lnTo>
                  <a:lnTo>
                    <a:pt x="203" y="73"/>
                  </a:lnTo>
                  <a:lnTo>
                    <a:pt x="212" y="63"/>
                  </a:lnTo>
                  <a:lnTo>
                    <a:pt x="248" y="73"/>
                  </a:lnTo>
                  <a:lnTo>
                    <a:pt x="263" y="58"/>
                  </a:lnTo>
                  <a:lnTo>
                    <a:pt x="302" y="58"/>
                  </a:lnTo>
                  <a:lnTo>
                    <a:pt x="313" y="47"/>
                  </a:lnTo>
                  <a:lnTo>
                    <a:pt x="334" y="39"/>
                  </a:lnTo>
                  <a:lnTo>
                    <a:pt x="356" y="32"/>
                  </a:lnTo>
                  <a:lnTo>
                    <a:pt x="366" y="21"/>
                  </a:lnTo>
                  <a:lnTo>
                    <a:pt x="365" y="0"/>
                  </a:lnTo>
                  <a:lnTo>
                    <a:pt x="379" y="0"/>
                  </a:lnTo>
                  <a:lnTo>
                    <a:pt x="397" y="15"/>
                  </a:lnTo>
                  <a:lnTo>
                    <a:pt x="413" y="23"/>
                  </a:lnTo>
                  <a:lnTo>
                    <a:pt x="430" y="40"/>
                  </a:lnTo>
                  <a:lnTo>
                    <a:pt x="450" y="40"/>
                  </a:lnTo>
                  <a:lnTo>
                    <a:pt x="475" y="47"/>
                  </a:lnTo>
                  <a:lnTo>
                    <a:pt x="496" y="68"/>
                  </a:lnTo>
                  <a:lnTo>
                    <a:pt x="510" y="94"/>
                  </a:lnTo>
                  <a:lnTo>
                    <a:pt x="528" y="122"/>
                  </a:lnTo>
                  <a:lnTo>
                    <a:pt x="528" y="146"/>
                  </a:lnTo>
                  <a:lnTo>
                    <a:pt x="554" y="150"/>
                  </a:lnTo>
                  <a:lnTo>
                    <a:pt x="554" y="172"/>
                  </a:lnTo>
                  <a:lnTo>
                    <a:pt x="567" y="185"/>
                  </a:lnTo>
                  <a:lnTo>
                    <a:pt x="589" y="193"/>
                  </a:lnTo>
                  <a:lnTo>
                    <a:pt x="602" y="205"/>
                  </a:lnTo>
                  <a:lnTo>
                    <a:pt x="626" y="205"/>
                  </a:lnTo>
                  <a:lnTo>
                    <a:pt x="642" y="220"/>
                  </a:lnTo>
                  <a:lnTo>
                    <a:pt x="664" y="220"/>
                  </a:lnTo>
                  <a:lnTo>
                    <a:pt x="652" y="237"/>
                  </a:lnTo>
                  <a:lnTo>
                    <a:pt x="631" y="258"/>
                  </a:lnTo>
                  <a:lnTo>
                    <a:pt x="605" y="270"/>
                  </a:lnTo>
                  <a:lnTo>
                    <a:pt x="574" y="270"/>
                  </a:lnTo>
                  <a:lnTo>
                    <a:pt x="554" y="264"/>
                  </a:lnTo>
                  <a:lnTo>
                    <a:pt x="532" y="252"/>
                  </a:lnTo>
                  <a:lnTo>
                    <a:pt x="518" y="265"/>
                  </a:lnTo>
                  <a:lnTo>
                    <a:pt x="497" y="265"/>
                  </a:lnTo>
                  <a:lnTo>
                    <a:pt x="480" y="254"/>
                  </a:lnTo>
                  <a:lnTo>
                    <a:pt x="465" y="248"/>
                  </a:lnTo>
                  <a:lnTo>
                    <a:pt x="443" y="241"/>
                  </a:lnTo>
                  <a:lnTo>
                    <a:pt x="425" y="235"/>
                  </a:lnTo>
                  <a:lnTo>
                    <a:pt x="425" y="219"/>
                  </a:lnTo>
                  <a:lnTo>
                    <a:pt x="438" y="206"/>
                  </a:lnTo>
                  <a:lnTo>
                    <a:pt x="417" y="186"/>
                  </a:lnTo>
                  <a:lnTo>
                    <a:pt x="398" y="200"/>
                  </a:lnTo>
                  <a:lnTo>
                    <a:pt x="386" y="219"/>
                  </a:lnTo>
                  <a:lnTo>
                    <a:pt x="371" y="235"/>
                  </a:lnTo>
                  <a:lnTo>
                    <a:pt x="369" y="255"/>
                  </a:lnTo>
                  <a:lnTo>
                    <a:pt x="377" y="282"/>
                  </a:lnTo>
                  <a:lnTo>
                    <a:pt x="357" y="291"/>
                  </a:lnTo>
                  <a:lnTo>
                    <a:pt x="357" y="306"/>
                  </a:lnTo>
                  <a:lnTo>
                    <a:pt x="374" y="315"/>
                  </a:lnTo>
                  <a:lnTo>
                    <a:pt x="387" y="327"/>
                  </a:lnTo>
                  <a:lnTo>
                    <a:pt x="393" y="342"/>
                  </a:lnTo>
                  <a:lnTo>
                    <a:pt x="413" y="353"/>
                  </a:lnTo>
                  <a:lnTo>
                    <a:pt x="413" y="371"/>
                  </a:lnTo>
                  <a:lnTo>
                    <a:pt x="403" y="380"/>
                  </a:lnTo>
                  <a:lnTo>
                    <a:pt x="378" y="384"/>
                  </a:lnTo>
                  <a:lnTo>
                    <a:pt x="364" y="398"/>
                  </a:lnTo>
                  <a:lnTo>
                    <a:pt x="346" y="417"/>
                  </a:lnTo>
                  <a:lnTo>
                    <a:pt x="346" y="440"/>
                  </a:lnTo>
                  <a:lnTo>
                    <a:pt x="340" y="454"/>
                  </a:lnTo>
                  <a:lnTo>
                    <a:pt x="327" y="467"/>
                  </a:lnTo>
                  <a:lnTo>
                    <a:pt x="316" y="469"/>
                  </a:lnTo>
                  <a:lnTo>
                    <a:pt x="316" y="487"/>
                  </a:lnTo>
                  <a:lnTo>
                    <a:pt x="303" y="500"/>
                  </a:lnTo>
                  <a:lnTo>
                    <a:pt x="295" y="515"/>
                  </a:lnTo>
                  <a:lnTo>
                    <a:pt x="295" y="531"/>
                  </a:lnTo>
                  <a:lnTo>
                    <a:pt x="272" y="531"/>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2" name="Freeform 122">
              <a:extLst>
                <a:ext uri="{FF2B5EF4-FFF2-40B4-BE49-F238E27FC236}">
                  <a16:creationId xmlns:a16="http://schemas.microsoft.com/office/drawing/2014/main" id="{0AD62C9D-1433-437F-BFCC-25823F84C1A9}"/>
                </a:ext>
              </a:extLst>
            </p:cNvPr>
            <p:cNvSpPr>
              <a:spLocks/>
            </p:cNvSpPr>
            <p:nvPr/>
          </p:nvSpPr>
          <p:spPr bwMode="auto">
            <a:xfrm>
              <a:off x="1812" y="2589"/>
              <a:ext cx="532" cy="616"/>
            </a:xfrm>
            <a:custGeom>
              <a:avLst/>
              <a:gdLst>
                <a:gd name="T0" fmla="*/ 423 w 584"/>
                <a:gd name="T1" fmla="*/ 652 h 676"/>
                <a:gd name="T2" fmla="*/ 375 w 584"/>
                <a:gd name="T3" fmla="*/ 646 h 676"/>
                <a:gd name="T4" fmla="*/ 342 w 584"/>
                <a:gd name="T5" fmla="*/ 643 h 676"/>
                <a:gd name="T6" fmla="*/ 304 w 584"/>
                <a:gd name="T7" fmla="*/ 633 h 676"/>
                <a:gd name="T8" fmla="*/ 257 w 584"/>
                <a:gd name="T9" fmla="*/ 643 h 676"/>
                <a:gd name="T10" fmla="*/ 224 w 584"/>
                <a:gd name="T11" fmla="*/ 618 h 676"/>
                <a:gd name="T12" fmla="*/ 190 w 584"/>
                <a:gd name="T13" fmla="*/ 617 h 676"/>
                <a:gd name="T14" fmla="*/ 168 w 584"/>
                <a:gd name="T15" fmla="*/ 605 h 676"/>
                <a:gd name="T16" fmla="*/ 137 w 584"/>
                <a:gd name="T17" fmla="*/ 584 h 676"/>
                <a:gd name="T18" fmla="*/ 97 w 584"/>
                <a:gd name="T19" fmla="*/ 576 h 676"/>
                <a:gd name="T20" fmla="*/ 65 w 584"/>
                <a:gd name="T21" fmla="*/ 570 h 676"/>
                <a:gd name="T22" fmla="*/ 16 w 584"/>
                <a:gd name="T23" fmla="*/ 548 h 676"/>
                <a:gd name="T24" fmla="*/ 17 w 584"/>
                <a:gd name="T25" fmla="*/ 506 h 676"/>
                <a:gd name="T26" fmla="*/ 27 w 584"/>
                <a:gd name="T27" fmla="*/ 474 h 676"/>
                <a:gd name="T28" fmla="*/ 44 w 584"/>
                <a:gd name="T29" fmla="*/ 464 h 676"/>
                <a:gd name="T30" fmla="*/ 91 w 584"/>
                <a:gd name="T31" fmla="*/ 453 h 676"/>
                <a:gd name="T32" fmla="*/ 110 w 584"/>
                <a:gd name="T33" fmla="*/ 406 h 676"/>
                <a:gd name="T34" fmla="*/ 143 w 584"/>
                <a:gd name="T35" fmla="*/ 430 h 676"/>
                <a:gd name="T36" fmla="*/ 167 w 584"/>
                <a:gd name="T37" fmla="*/ 406 h 676"/>
                <a:gd name="T38" fmla="*/ 156 w 584"/>
                <a:gd name="T39" fmla="*/ 383 h 676"/>
                <a:gd name="T40" fmla="*/ 202 w 584"/>
                <a:gd name="T41" fmla="*/ 372 h 676"/>
                <a:gd name="T42" fmla="*/ 234 w 584"/>
                <a:gd name="T43" fmla="*/ 343 h 676"/>
                <a:gd name="T44" fmla="*/ 220 w 584"/>
                <a:gd name="T45" fmla="*/ 319 h 676"/>
                <a:gd name="T46" fmla="*/ 242 w 584"/>
                <a:gd name="T47" fmla="*/ 276 h 676"/>
                <a:gd name="T48" fmla="*/ 225 w 584"/>
                <a:gd name="T49" fmla="*/ 217 h 676"/>
                <a:gd name="T50" fmla="*/ 269 w 584"/>
                <a:gd name="T51" fmla="*/ 198 h 676"/>
                <a:gd name="T52" fmla="*/ 307 w 584"/>
                <a:gd name="T53" fmla="*/ 151 h 676"/>
                <a:gd name="T54" fmla="*/ 348 w 584"/>
                <a:gd name="T55" fmla="*/ 92 h 676"/>
                <a:gd name="T56" fmla="*/ 374 w 584"/>
                <a:gd name="T57" fmla="*/ 52 h 676"/>
                <a:gd name="T58" fmla="*/ 381 w 584"/>
                <a:gd name="T59" fmla="*/ 12 h 676"/>
                <a:gd name="T60" fmla="*/ 411 w 584"/>
                <a:gd name="T61" fmla="*/ 12 h 676"/>
                <a:gd name="T62" fmla="*/ 422 w 584"/>
                <a:gd name="T63" fmla="*/ 39 h 676"/>
                <a:gd name="T64" fmla="*/ 451 w 584"/>
                <a:gd name="T65" fmla="*/ 64 h 676"/>
                <a:gd name="T66" fmla="*/ 501 w 584"/>
                <a:gd name="T67" fmla="*/ 130 h 676"/>
                <a:gd name="T68" fmla="*/ 516 w 584"/>
                <a:gd name="T69" fmla="*/ 181 h 676"/>
                <a:gd name="T70" fmla="*/ 510 w 584"/>
                <a:gd name="T71" fmla="*/ 239 h 676"/>
                <a:gd name="T72" fmla="*/ 519 w 584"/>
                <a:gd name="T73" fmla="*/ 289 h 676"/>
                <a:gd name="T74" fmla="*/ 503 w 584"/>
                <a:gd name="T75" fmla="*/ 330 h 676"/>
                <a:gd name="T76" fmla="*/ 531 w 584"/>
                <a:gd name="T77" fmla="*/ 372 h 676"/>
                <a:gd name="T78" fmla="*/ 547 w 584"/>
                <a:gd name="T79" fmla="*/ 411 h 676"/>
                <a:gd name="T80" fmla="*/ 577 w 584"/>
                <a:gd name="T81" fmla="*/ 426 h 676"/>
                <a:gd name="T82" fmla="*/ 569 w 584"/>
                <a:gd name="T83" fmla="*/ 471 h 676"/>
                <a:gd name="T84" fmla="*/ 576 w 584"/>
                <a:gd name="T85" fmla="*/ 511 h 676"/>
                <a:gd name="T86" fmla="*/ 582 w 584"/>
                <a:gd name="T87" fmla="*/ 550 h 676"/>
                <a:gd name="T88" fmla="*/ 534 w 584"/>
                <a:gd name="T89" fmla="*/ 558 h 676"/>
                <a:gd name="T90" fmla="*/ 499 w 584"/>
                <a:gd name="T91" fmla="*/ 569 h 676"/>
                <a:gd name="T92" fmla="*/ 482 w 584"/>
                <a:gd name="T93" fmla="*/ 620 h 676"/>
                <a:gd name="T94" fmla="*/ 479 w 584"/>
                <a:gd name="T95" fmla="*/ 653 h 676"/>
                <a:gd name="T96" fmla="*/ 452 w 584"/>
                <a:gd name="T97" fmla="*/ 65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4" h="676">
                  <a:moveTo>
                    <a:pt x="452" y="652"/>
                  </a:moveTo>
                  <a:lnTo>
                    <a:pt x="423" y="652"/>
                  </a:lnTo>
                  <a:lnTo>
                    <a:pt x="393" y="676"/>
                  </a:lnTo>
                  <a:lnTo>
                    <a:pt x="375" y="646"/>
                  </a:lnTo>
                  <a:lnTo>
                    <a:pt x="361" y="651"/>
                  </a:lnTo>
                  <a:lnTo>
                    <a:pt x="342" y="643"/>
                  </a:lnTo>
                  <a:lnTo>
                    <a:pt x="325" y="643"/>
                  </a:lnTo>
                  <a:lnTo>
                    <a:pt x="304" y="633"/>
                  </a:lnTo>
                  <a:lnTo>
                    <a:pt x="270" y="656"/>
                  </a:lnTo>
                  <a:lnTo>
                    <a:pt x="257" y="643"/>
                  </a:lnTo>
                  <a:lnTo>
                    <a:pt x="243" y="628"/>
                  </a:lnTo>
                  <a:lnTo>
                    <a:pt x="224" y="618"/>
                  </a:lnTo>
                  <a:lnTo>
                    <a:pt x="207" y="634"/>
                  </a:lnTo>
                  <a:lnTo>
                    <a:pt x="190" y="617"/>
                  </a:lnTo>
                  <a:lnTo>
                    <a:pt x="173" y="615"/>
                  </a:lnTo>
                  <a:lnTo>
                    <a:pt x="168" y="605"/>
                  </a:lnTo>
                  <a:lnTo>
                    <a:pt x="144" y="597"/>
                  </a:lnTo>
                  <a:lnTo>
                    <a:pt x="137" y="584"/>
                  </a:lnTo>
                  <a:lnTo>
                    <a:pt x="115" y="569"/>
                  </a:lnTo>
                  <a:lnTo>
                    <a:pt x="97" y="576"/>
                  </a:lnTo>
                  <a:lnTo>
                    <a:pt x="81" y="593"/>
                  </a:lnTo>
                  <a:lnTo>
                    <a:pt x="65" y="570"/>
                  </a:lnTo>
                  <a:lnTo>
                    <a:pt x="47" y="570"/>
                  </a:lnTo>
                  <a:lnTo>
                    <a:pt x="16" y="548"/>
                  </a:lnTo>
                  <a:lnTo>
                    <a:pt x="0" y="525"/>
                  </a:lnTo>
                  <a:lnTo>
                    <a:pt x="17" y="506"/>
                  </a:lnTo>
                  <a:lnTo>
                    <a:pt x="27" y="496"/>
                  </a:lnTo>
                  <a:lnTo>
                    <a:pt x="27" y="474"/>
                  </a:lnTo>
                  <a:lnTo>
                    <a:pt x="36" y="456"/>
                  </a:lnTo>
                  <a:lnTo>
                    <a:pt x="44" y="464"/>
                  </a:lnTo>
                  <a:lnTo>
                    <a:pt x="69" y="464"/>
                  </a:lnTo>
                  <a:lnTo>
                    <a:pt x="91" y="453"/>
                  </a:lnTo>
                  <a:lnTo>
                    <a:pt x="96" y="429"/>
                  </a:lnTo>
                  <a:lnTo>
                    <a:pt x="110" y="406"/>
                  </a:lnTo>
                  <a:lnTo>
                    <a:pt x="128" y="406"/>
                  </a:lnTo>
                  <a:lnTo>
                    <a:pt x="143" y="430"/>
                  </a:lnTo>
                  <a:lnTo>
                    <a:pt x="153" y="420"/>
                  </a:lnTo>
                  <a:lnTo>
                    <a:pt x="167" y="406"/>
                  </a:lnTo>
                  <a:lnTo>
                    <a:pt x="157" y="396"/>
                  </a:lnTo>
                  <a:lnTo>
                    <a:pt x="156" y="383"/>
                  </a:lnTo>
                  <a:lnTo>
                    <a:pt x="180" y="367"/>
                  </a:lnTo>
                  <a:lnTo>
                    <a:pt x="202" y="372"/>
                  </a:lnTo>
                  <a:lnTo>
                    <a:pt x="218" y="359"/>
                  </a:lnTo>
                  <a:lnTo>
                    <a:pt x="234" y="343"/>
                  </a:lnTo>
                  <a:lnTo>
                    <a:pt x="220" y="328"/>
                  </a:lnTo>
                  <a:lnTo>
                    <a:pt x="220" y="319"/>
                  </a:lnTo>
                  <a:lnTo>
                    <a:pt x="233" y="306"/>
                  </a:lnTo>
                  <a:lnTo>
                    <a:pt x="242" y="276"/>
                  </a:lnTo>
                  <a:lnTo>
                    <a:pt x="225" y="250"/>
                  </a:lnTo>
                  <a:lnTo>
                    <a:pt x="225" y="217"/>
                  </a:lnTo>
                  <a:lnTo>
                    <a:pt x="247" y="198"/>
                  </a:lnTo>
                  <a:lnTo>
                    <a:pt x="269" y="198"/>
                  </a:lnTo>
                  <a:lnTo>
                    <a:pt x="287" y="181"/>
                  </a:lnTo>
                  <a:lnTo>
                    <a:pt x="307" y="151"/>
                  </a:lnTo>
                  <a:lnTo>
                    <a:pt x="333" y="128"/>
                  </a:lnTo>
                  <a:lnTo>
                    <a:pt x="348" y="92"/>
                  </a:lnTo>
                  <a:lnTo>
                    <a:pt x="348" y="65"/>
                  </a:lnTo>
                  <a:lnTo>
                    <a:pt x="374" y="52"/>
                  </a:lnTo>
                  <a:lnTo>
                    <a:pt x="374" y="31"/>
                  </a:lnTo>
                  <a:lnTo>
                    <a:pt x="381" y="12"/>
                  </a:lnTo>
                  <a:lnTo>
                    <a:pt x="393" y="0"/>
                  </a:lnTo>
                  <a:lnTo>
                    <a:pt x="411" y="12"/>
                  </a:lnTo>
                  <a:lnTo>
                    <a:pt x="411" y="28"/>
                  </a:lnTo>
                  <a:lnTo>
                    <a:pt x="422" y="39"/>
                  </a:lnTo>
                  <a:lnTo>
                    <a:pt x="433" y="47"/>
                  </a:lnTo>
                  <a:lnTo>
                    <a:pt x="451" y="64"/>
                  </a:lnTo>
                  <a:lnTo>
                    <a:pt x="481" y="95"/>
                  </a:lnTo>
                  <a:lnTo>
                    <a:pt x="501" y="130"/>
                  </a:lnTo>
                  <a:lnTo>
                    <a:pt x="516" y="146"/>
                  </a:lnTo>
                  <a:lnTo>
                    <a:pt x="516" y="181"/>
                  </a:lnTo>
                  <a:lnTo>
                    <a:pt x="503" y="199"/>
                  </a:lnTo>
                  <a:lnTo>
                    <a:pt x="510" y="239"/>
                  </a:lnTo>
                  <a:lnTo>
                    <a:pt x="502" y="272"/>
                  </a:lnTo>
                  <a:lnTo>
                    <a:pt x="519" y="289"/>
                  </a:lnTo>
                  <a:lnTo>
                    <a:pt x="519" y="315"/>
                  </a:lnTo>
                  <a:lnTo>
                    <a:pt x="503" y="330"/>
                  </a:lnTo>
                  <a:lnTo>
                    <a:pt x="509" y="360"/>
                  </a:lnTo>
                  <a:lnTo>
                    <a:pt x="531" y="372"/>
                  </a:lnTo>
                  <a:lnTo>
                    <a:pt x="546" y="390"/>
                  </a:lnTo>
                  <a:lnTo>
                    <a:pt x="547" y="411"/>
                  </a:lnTo>
                  <a:lnTo>
                    <a:pt x="562" y="411"/>
                  </a:lnTo>
                  <a:lnTo>
                    <a:pt x="577" y="426"/>
                  </a:lnTo>
                  <a:lnTo>
                    <a:pt x="569" y="441"/>
                  </a:lnTo>
                  <a:lnTo>
                    <a:pt x="569" y="471"/>
                  </a:lnTo>
                  <a:lnTo>
                    <a:pt x="584" y="486"/>
                  </a:lnTo>
                  <a:lnTo>
                    <a:pt x="576" y="511"/>
                  </a:lnTo>
                  <a:lnTo>
                    <a:pt x="582" y="528"/>
                  </a:lnTo>
                  <a:lnTo>
                    <a:pt x="582" y="550"/>
                  </a:lnTo>
                  <a:lnTo>
                    <a:pt x="552" y="565"/>
                  </a:lnTo>
                  <a:lnTo>
                    <a:pt x="534" y="558"/>
                  </a:lnTo>
                  <a:lnTo>
                    <a:pt x="519" y="574"/>
                  </a:lnTo>
                  <a:lnTo>
                    <a:pt x="499" y="569"/>
                  </a:lnTo>
                  <a:lnTo>
                    <a:pt x="477" y="591"/>
                  </a:lnTo>
                  <a:lnTo>
                    <a:pt x="482" y="620"/>
                  </a:lnTo>
                  <a:lnTo>
                    <a:pt x="472" y="630"/>
                  </a:lnTo>
                  <a:lnTo>
                    <a:pt x="479" y="653"/>
                  </a:lnTo>
                  <a:lnTo>
                    <a:pt x="462" y="666"/>
                  </a:lnTo>
                  <a:lnTo>
                    <a:pt x="452" y="652"/>
                  </a:lnTo>
                  <a:close/>
                </a:path>
              </a:pathLst>
            </a:custGeom>
            <a:solidFill>
              <a:schemeClr val="accent5">
                <a:lumMod val="75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3" name="Freeform 123">
              <a:extLst>
                <a:ext uri="{FF2B5EF4-FFF2-40B4-BE49-F238E27FC236}">
                  <a16:creationId xmlns:a16="http://schemas.microsoft.com/office/drawing/2014/main" id="{D8893488-783C-491A-80FD-1511B0F66F8F}"/>
                </a:ext>
              </a:extLst>
            </p:cNvPr>
            <p:cNvSpPr>
              <a:spLocks/>
            </p:cNvSpPr>
            <p:nvPr/>
          </p:nvSpPr>
          <p:spPr bwMode="auto">
            <a:xfrm>
              <a:off x="2170" y="2280"/>
              <a:ext cx="1242" cy="877"/>
            </a:xfrm>
            <a:custGeom>
              <a:avLst/>
              <a:gdLst>
                <a:gd name="T0" fmla="*/ 304 w 1363"/>
                <a:gd name="T1" fmla="*/ 78 h 963"/>
                <a:gd name="T2" fmla="*/ 282 w 1363"/>
                <a:gd name="T3" fmla="*/ 146 h 963"/>
                <a:gd name="T4" fmla="*/ 365 w 1363"/>
                <a:gd name="T5" fmla="*/ 186 h 963"/>
                <a:gd name="T6" fmla="*/ 450 w 1363"/>
                <a:gd name="T7" fmla="*/ 202 h 963"/>
                <a:gd name="T8" fmla="*/ 476 w 1363"/>
                <a:gd name="T9" fmla="*/ 272 h 963"/>
                <a:gd name="T10" fmla="*/ 549 w 1363"/>
                <a:gd name="T11" fmla="*/ 280 h 963"/>
                <a:gd name="T12" fmla="*/ 629 w 1363"/>
                <a:gd name="T13" fmla="*/ 297 h 963"/>
                <a:gd name="T14" fmla="*/ 666 w 1363"/>
                <a:gd name="T15" fmla="*/ 384 h 963"/>
                <a:gd name="T16" fmla="*/ 714 w 1363"/>
                <a:gd name="T17" fmla="*/ 431 h 963"/>
                <a:gd name="T18" fmla="*/ 778 w 1363"/>
                <a:gd name="T19" fmla="*/ 462 h 963"/>
                <a:gd name="T20" fmla="*/ 858 w 1363"/>
                <a:gd name="T21" fmla="*/ 493 h 963"/>
                <a:gd name="T22" fmla="*/ 926 w 1363"/>
                <a:gd name="T23" fmla="*/ 516 h 963"/>
                <a:gd name="T24" fmla="*/ 966 w 1363"/>
                <a:gd name="T25" fmla="*/ 576 h 963"/>
                <a:gd name="T26" fmla="*/ 1070 w 1363"/>
                <a:gd name="T27" fmla="*/ 557 h 963"/>
                <a:gd name="T28" fmla="*/ 1131 w 1363"/>
                <a:gd name="T29" fmla="*/ 553 h 963"/>
                <a:gd name="T30" fmla="*/ 1208 w 1363"/>
                <a:gd name="T31" fmla="*/ 587 h 963"/>
                <a:gd name="T32" fmla="*/ 1265 w 1363"/>
                <a:gd name="T33" fmla="*/ 613 h 963"/>
                <a:gd name="T34" fmla="*/ 1326 w 1363"/>
                <a:gd name="T35" fmla="*/ 709 h 963"/>
                <a:gd name="T36" fmla="*/ 1297 w 1363"/>
                <a:gd name="T37" fmla="*/ 777 h 963"/>
                <a:gd name="T38" fmla="*/ 1168 w 1363"/>
                <a:gd name="T39" fmla="*/ 793 h 963"/>
                <a:gd name="T40" fmla="*/ 1099 w 1363"/>
                <a:gd name="T41" fmla="*/ 814 h 963"/>
                <a:gd name="T42" fmla="*/ 995 w 1363"/>
                <a:gd name="T43" fmla="*/ 792 h 963"/>
                <a:gd name="T44" fmla="*/ 907 w 1363"/>
                <a:gd name="T45" fmla="*/ 761 h 963"/>
                <a:gd name="T46" fmla="*/ 835 w 1363"/>
                <a:gd name="T47" fmla="*/ 836 h 963"/>
                <a:gd name="T48" fmla="*/ 759 w 1363"/>
                <a:gd name="T49" fmla="*/ 914 h 963"/>
                <a:gd name="T50" fmla="*/ 696 w 1363"/>
                <a:gd name="T51" fmla="*/ 963 h 963"/>
                <a:gd name="T52" fmla="*/ 643 w 1363"/>
                <a:gd name="T53" fmla="*/ 936 h 963"/>
                <a:gd name="T54" fmla="*/ 608 w 1363"/>
                <a:gd name="T55" fmla="*/ 893 h 963"/>
                <a:gd name="T56" fmla="*/ 564 w 1363"/>
                <a:gd name="T57" fmla="*/ 837 h 963"/>
                <a:gd name="T58" fmla="*/ 504 w 1363"/>
                <a:gd name="T59" fmla="*/ 783 h 963"/>
                <a:gd name="T60" fmla="*/ 433 w 1363"/>
                <a:gd name="T61" fmla="*/ 743 h 963"/>
                <a:gd name="T62" fmla="*/ 410 w 1363"/>
                <a:gd name="T63" fmla="*/ 775 h 963"/>
                <a:gd name="T64" fmla="*/ 317 w 1363"/>
                <a:gd name="T65" fmla="*/ 801 h 963"/>
                <a:gd name="T66" fmla="*/ 257 w 1363"/>
                <a:gd name="T67" fmla="*/ 816 h 963"/>
                <a:gd name="T68" fmla="*/ 209 w 1363"/>
                <a:gd name="T69" fmla="*/ 839 h 963"/>
                <a:gd name="T70" fmla="*/ 176 w 1363"/>
                <a:gd name="T71" fmla="*/ 780 h 963"/>
                <a:gd name="T72" fmla="*/ 154 w 1363"/>
                <a:gd name="T73" fmla="*/ 750 h 963"/>
                <a:gd name="T74" fmla="*/ 116 w 1363"/>
                <a:gd name="T75" fmla="*/ 699 h 963"/>
                <a:gd name="T76" fmla="*/ 126 w 1363"/>
                <a:gd name="T77" fmla="*/ 628 h 963"/>
                <a:gd name="T78" fmla="*/ 110 w 1363"/>
                <a:gd name="T79" fmla="*/ 538 h 963"/>
                <a:gd name="T80" fmla="*/ 108 w 1363"/>
                <a:gd name="T81" fmla="*/ 469 h 963"/>
                <a:gd name="T82" fmla="*/ 40 w 1363"/>
                <a:gd name="T83" fmla="*/ 386 h 963"/>
                <a:gd name="T84" fmla="*/ 0 w 1363"/>
                <a:gd name="T85" fmla="*/ 339 h 963"/>
                <a:gd name="T86" fmla="*/ 37 w 1363"/>
                <a:gd name="T87" fmla="*/ 266 h 963"/>
                <a:gd name="T88" fmla="*/ 60 w 1363"/>
                <a:gd name="T89" fmla="*/ 190 h 963"/>
                <a:gd name="T90" fmla="*/ 121 w 1363"/>
                <a:gd name="T91" fmla="*/ 131 h 963"/>
                <a:gd name="T92" fmla="*/ 154 w 1363"/>
                <a:gd name="T93" fmla="*/ 53 h 963"/>
                <a:gd name="T94" fmla="*/ 191 w 1363"/>
                <a:gd name="T95" fmla="*/ 59 h 963"/>
                <a:gd name="T96" fmla="*/ 262 w 1363"/>
                <a:gd name="T97" fmla="*/ 19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3" h="963">
                  <a:moveTo>
                    <a:pt x="301" y="0"/>
                  </a:moveTo>
                  <a:lnTo>
                    <a:pt x="299" y="43"/>
                  </a:lnTo>
                  <a:lnTo>
                    <a:pt x="304" y="78"/>
                  </a:lnTo>
                  <a:lnTo>
                    <a:pt x="294" y="110"/>
                  </a:lnTo>
                  <a:lnTo>
                    <a:pt x="270" y="134"/>
                  </a:lnTo>
                  <a:lnTo>
                    <a:pt x="282" y="146"/>
                  </a:lnTo>
                  <a:lnTo>
                    <a:pt x="304" y="168"/>
                  </a:lnTo>
                  <a:lnTo>
                    <a:pt x="330" y="194"/>
                  </a:lnTo>
                  <a:lnTo>
                    <a:pt x="365" y="186"/>
                  </a:lnTo>
                  <a:lnTo>
                    <a:pt x="392" y="198"/>
                  </a:lnTo>
                  <a:lnTo>
                    <a:pt x="420" y="186"/>
                  </a:lnTo>
                  <a:lnTo>
                    <a:pt x="450" y="202"/>
                  </a:lnTo>
                  <a:lnTo>
                    <a:pt x="479" y="227"/>
                  </a:lnTo>
                  <a:lnTo>
                    <a:pt x="456" y="250"/>
                  </a:lnTo>
                  <a:lnTo>
                    <a:pt x="476" y="272"/>
                  </a:lnTo>
                  <a:lnTo>
                    <a:pt x="511" y="279"/>
                  </a:lnTo>
                  <a:lnTo>
                    <a:pt x="529" y="260"/>
                  </a:lnTo>
                  <a:lnTo>
                    <a:pt x="549" y="280"/>
                  </a:lnTo>
                  <a:lnTo>
                    <a:pt x="563" y="266"/>
                  </a:lnTo>
                  <a:lnTo>
                    <a:pt x="598" y="266"/>
                  </a:lnTo>
                  <a:lnTo>
                    <a:pt x="629" y="297"/>
                  </a:lnTo>
                  <a:lnTo>
                    <a:pt x="637" y="332"/>
                  </a:lnTo>
                  <a:lnTo>
                    <a:pt x="637" y="355"/>
                  </a:lnTo>
                  <a:lnTo>
                    <a:pt x="666" y="384"/>
                  </a:lnTo>
                  <a:lnTo>
                    <a:pt x="659" y="410"/>
                  </a:lnTo>
                  <a:lnTo>
                    <a:pt x="669" y="436"/>
                  </a:lnTo>
                  <a:lnTo>
                    <a:pt x="714" y="431"/>
                  </a:lnTo>
                  <a:lnTo>
                    <a:pt x="736" y="431"/>
                  </a:lnTo>
                  <a:lnTo>
                    <a:pt x="756" y="462"/>
                  </a:lnTo>
                  <a:lnTo>
                    <a:pt x="778" y="462"/>
                  </a:lnTo>
                  <a:lnTo>
                    <a:pt x="804" y="490"/>
                  </a:lnTo>
                  <a:lnTo>
                    <a:pt x="826" y="484"/>
                  </a:lnTo>
                  <a:lnTo>
                    <a:pt x="858" y="493"/>
                  </a:lnTo>
                  <a:lnTo>
                    <a:pt x="879" y="514"/>
                  </a:lnTo>
                  <a:lnTo>
                    <a:pt x="891" y="501"/>
                  </a:lnTo>
                  <a:lnTo>
                    <a:pt x="926" y="516"/>
                  </a:lnTo>
                  <a:lnTo>
                    <a:pt x="917" y="540"/>
                  </a:lnTo>
                  <a:lnTo>
                    <a:pt x="945" y="555"/>
                  </a:lnTo>
                  <a:lnTo>
                    <a:pt x="966" y="576"/>
                  </a:lnTo>
                  <a:lnTo>
                    <a:pt x="1014" y="576"/>
                  </a:lnTo>
                  <a:lnTo>
                    <a:pt x="1059" y="576"/>
                  </a:lnTo>
                  <a:lnTo>
                    <a:pt x="1070" y="557"/>
                  </a:lnTo>
                  <a:lnTo>
                    <a:pt x="1093" y="544"/>
                  </a:lnTo>
                  <a:lnTo>
                    <a:pt x="1121" y="526"/>
                  </a:lnTo>
                  <a:lnTo>
                    <a:pt x="1131" y="553"/>
                  </a:lnTo>
                  <a:lnTo>
                    <a:pt x="1158" y="588"/>
                  </a:lnTo>
                  <a:lnTo>
                    <a:pt x="1170" y="576"/>
                  </a:lnTo>
                  <a:lnTo>
                    <a:pt x="1208" y="587"/>
                  </a:lnTo>
                  <a:lnTo>
                    <a:pt x="1227" y="620"/>
                  </a:lnTo>
                  <a:lnTo>
                    <a:pt x="1247" y="613"/>
                  </a:lnTo>
                  <a:lnTo>
                    <a:pt x="1265" y="613"/>
                  </a:lnTo>
                  <a:lnTo>
                    <a:pt x="1293" y="647"/>
                  </a:lnTo>
                  <a:lnTo>
                    <a:pt x="1293" y="687"/>
                  </a:lnTo>
                  <a:lnTo>
                    <a:pt x="1326" y="709"/>
                  </a:lnTo>
                  <a:lnTo>
                    <a:pt x="1363" y="725"/>
                  </a:lnTo>
                  <a:lnTo>
                    <a:pt x="1344" y="757"/>
                  </a:lnTo>
                  <a:lnTo>
                    <a:pt x="1297" y="777"/>
                  </a:lnTo>
                  <a:lnTo>
                    <a:pt x="1267" y="807"/>
                  </a:lnTo>
                  <a:lnTo>
                    <a:pt x="1219" y="771"/>
                  </a:lnTo>
                  <a:lnTo>
                    <a:pt x="1168" y="793"/>
                  </a:lnTo>
                  <a:lnTo>
                    <a:pt x="1158" y="825"/>
                  </a:lnTo>
                  <a:lnTo>
                    <a:pt x="1124" y="808"/>
                  </a:lnTo>
                  <a:lnTo>
                    <a:pt x="1099" y="814"/>
                  </a:lnTo>
                  <a:lnTo>
                    <a:pt x="1069" y="784"/>
                  </a:lnTo>
                  <a:lnTo>
                    <a:pt x="1036" y="796"/>
                  </a:lnTo>
                  <a:lnTo>
                    <a:pt x="995" y="792"/>
                  </a:lnTo>
                  <a:lnTo>
                    <a:pt x="983" y="775"/>
                  </a:lnTo>
                  <a:lnTo>
                    <a:pt x="938" y="775"/>
                  </a:lnTo>
                  <a:lnTo>
                    <a:pt x="907" y="761"/>
                  </a:lnTo>
                  <a:lnTo>
                    <a:pt x="865" y="767"/>
                  </a:lnTo>
                  <a:lnTo>
                    <a:pt x="850" y="798"/>
                  </a:lnTo>
                  <a:lnTo>
                    <a:pt x="835" y="836"/>
                  </a:lnTo>
                  <a:lnTo>
                    <a:pt x="837" y="877"/>
                  </a:lnTo>
                  <a:lnTo>
                    <a:pt x="794" y="889"/>
                  </a:lnTo>
                  <a:lnTo>
                    <a:pt x="759" y="914"/>
                  </a:lnTo>
                  <a:lnTo>
                    <a:pt x="755" y="942"/>
                  </a:lnTo>
                  <a:lnTo>
                    <a:pt x="718" y="963"/>
                  </a:lnTo>
                  <a:lnTo>
                    <a:pt x="696" y="963"/>
                  </a:lnTo>
                  <a:lnTo>
                    <a:pt x="680" y="948"/>
                  </a:lnTo>
                  <a:lnTo>
                    <a:pt x="656" y="948"/>
                  </a:lnTo>
                  <a:lnTo>
                    <a:pt x="643" y="936"/>
                  </a:lnTo>
                  <a:lnTo>
                    <a:pt x="621" y="928"/>
                  </a:lnTo>
                  <a:lnTo>
                    <a:pt x="608" y="915"/>
                  </a:lnTo>
                  <a:lnTo>
                    <a:pt x="608" y="893"/>
                  </a:lnTo>
                  <a:lnTo>
                    <a:pt x="582" y="889"/>
                  </a:lnTo>
                  <a:lnTo>
                    <a:pt x="582" y="865"/>
                  </a:lnTo>
                  <a:lnTo>
                    <a:pt x="564" y="837"/>
                  </a:lnTo>
                  <a:lnTo>
                    <a:pt x="550" y="811"/>
                  </a:lnTo>
                  <a:lnTo>
                    <a:pt x="529" y="790"/>
                  </a:lnTo>
                  <a:lnTo>
                    <a:pt x="504" y="783"/>
                  </a:lnTo>
                  <a:lnTo>
                    <a:pt x="484" y="783"/>
                  </a:lnTo>
                  <a:lnTo>
                    <a:pt x="467" y="766"/>
                  </a:lnTo>
                  <a:lnTo>
                    <a:pt x="433" y="743"/>
                  </a:lnTo>
                  <a:lnTo>
                    <a:pt x="419" y="743"/>
                  </a:lnTo>
                  <a:lnTo>
                    <a:pt x="420" y="764"/>
                  </a:lnTo>
                  <a:lnTo>
                    <a:pt x="410" y="775"/>
                  </a:lnTo>
                  <a:lnTo>
                    <a:pt x="367" y="790"/>
                  </a:lnTo>
                  <a:lnTo>
                    <a:pt x="356" y="801"/>
                  </a:lnTo>
                  <a:lnTo>
                    <a:pt x="317" y="801"/>
                  </a:lnTo>
                  <a:lnTo>
                    <a:pt x="302" y="816"/>
                  </a:lnTo>
                  <a:lnTo>
                    <a:pt x="266" y="806"/>
                  </a:lnTo>
                  <a:lnTo>
                    <a:pt x="257" y="816"/>
                  </a:lnTo>
                  <a:lnTo>
                    <a:pt x="257" y="833"/>
                  </a:lnTo>
                  <a:lnTo>
                    <a:pt x="236" y="839"/>
                  </a:lnTo>
                  <a:lnTo>
                    <a:pt x="209" y="839"/>
                  </a:lnTo>
                  <a:lnTo>
                    <a:pt x="191" y="825"/>
                  </a:lnTo>
                  <a:lnTo>
                    <a:pt x="176" y="810"/>
                  </a:lnTo>
                  <a:lnTo>
                    <a:pt x="176" y="780"/>
                  </a:lnTo>
                  <a:lnTo>
                    <a:pt x="184" y="765"/>
                  </a:lnTo>
                  <a:lnTo>
                    <a:pt x="169" y="750"/>
                  </a:lnTo>
                  <a:lnTo>
                    <a:pt x="154" y="750"/>
                  </a:lnTo>
                  <a:lnTo>
                    <a:pt x="153" y="729"/>
                  </a:lnTo>
                  <a:lnTo>
                    <a:pt x="138" y="711"/>
                  </a:lnTo>
                  <a:lnTo>
                    <a:pt x="116" y="699"/>
                  </a:lnTo>
                  <a:lnTo>
                    <a:pt x="110" y="669"/>
                  </a:lnTo>
                  <a:lnTo>
                    <a:pt x="126" y="654"/>
                  </a:lnTo>
                  <a:cubicBezTo>
                    <a:pt x="126" y="654"/>
                    <a:pt x="130" y="632"/>
                    <a:pt x="126" y="628"/>
                  </a:cubicBezTo>
                  <a:cubicBezTo>
                    <a:pt x="122" y="624"/>
                    <a:pt x="109" y="611"/>
                    <a:pt x="109" y="611"/>
                  </a:cubicBezTo>
                  <a:lnTo>
                    <a:pt x="115" y="584"/>
                  </a:lnTo>
                  <a:lnTo>
                    <a:pt x="110" y="538"/>
                  </a:lnTo>
                  <a:cubicBezTo>
                    <a:pt x="110" y="538"/>
                    <a:pt x="119" y="525"/>
                    <a:pt x="123" y="520"/>
                  </a:cubicBezTo>
                  <a:cubicBezTo>
                    <a:pt x="128" y="516"/>
                    <a:pt x="123" y="485"/>
                    <a:pt x="123" y="485"/>
                  </a:cubicBezTo>
                  <a:lnTo>
                    <a:pt x="108" y="469"/>
                  </a:lnTo>
                  <a:lnTo>
                    <a:pt x="88" y="434"/>
                  </a:lnTo>
                  <a:lnTo>
                    <a:pt x="58" y="403"/>
                  </a:lnTo>
                  <a:lnTo>
                    <a:pt x="40" y="386"/>
                  </a:lnTo>
                  <a:lnTo>
                    <a:pt x="18" y="367"/>
                  </a:lnTo>
                  <a:lnTo>
                    <a:pt x="18" y="351"/>
                  </a:lnTo>
                  <a:lnTo>
                    <a:pt x="0" y="339"/>
                  </a:lnTo>
                  <a:lnTo>
                    <a:pt x="4" y="316"/>
                  </a:lnTo>
                  <a:lnTo>
                    <a:pt x="37" y="284"/>
                  </a:lnTo>
                  <a:lnTo>
                    <a:pt x="37" y="266"/>
                  </a:lnTo>
                  <a:lnTo>
                    <a:pt x="47" y="246"/>
                  </a:lnTo>
                  <a:lnTo>
                    <a:pt x="43" y="223"/>
                  </a:lnTo>
                  <a:lnTo>
                    <a:pt x="60" y="190"/>
                  </a:lnTo>
                  <a:lnTo>
                    <a:pt x="87" y="174"/>
                  </a:lnTo>
                  <a:lnTo>
                    <a:pt x="89" y="150"/>
                  </a:lnTo>
                  <a:lnTo>
                    <a:pt x="121" y="131"/>
                  </a:lnTo>
                  <a:lnTo>
                    <a:pt x="116" y="102"/>
                  </a:lnTo>
                  <a:lnTo>
                    <a:pt x="128" y="80"/>
                  </a:lnTo>
                  <a:lnTo>
                    <a:pt x="154" y="53"/>
                  </a:lnTo>
                  <a:lnTo>
                    <a:pt x="174" y="33"/>
                  </a:lnTo>
                  <a:lnTo>
                    <a:pt x="191" y="39"/>
                  </a:lnTo>
                  <a:lnTo>
                    <a:pt x="191" y="59"/>
                  </a:lnTo>
                  <a:lnTo>
                    <a:pt x="214" y="56"/>
                  </a:lnTo>
                  <a:lnTo>
                    <a:pt x="238" y="32"/>
                  </a:lnTo>
                  <a:lnTo>
                    <a:pt x="262" y="19"/>
                  </a:lnTo>
                  <a:lnTo>
                    <a:pt x="276" y="4"/>
                  </a:lnTo>
                  <a:lnTo>
                    <a:pt x="301" y="0"/>
                  </a:lnTo>
                  <a:close/>
                </a:path>
              </a:pathLst>
            </a:custGeom>
            <a:solidFill>
              <a:schemeClr val="accent1">
                <a:lumMod val="60000"/>
                <a:lumOff val="4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4" name="Freeform 124">
              <a:extLst>
                <a:ext uri="{FF2B5EF4-FFF2-40B4-BE49-F238E27FC236}">
                  <a16:creationId xmlns:a16="http://schemas.microsoft.com/office/drawing/2014/main" id="{0373657A-E744-4D7F-A322-28E669D05280}"/>
                </a:ext>
              </a:extLst>
            </p:cNvPr>
            <p:cNvSpPr>
              <a:spLocks/>
            </p:cNvSpPr>
            <p:nvPr/>
          </p:nvSpPr>
          <p:spPr bwMode="auto">
            <a:xfrm>
              <a:off x="4039" y="1205"/>
              <a:ext cx="14" cy="14"/>
            </a:xfrm>
            <a:custGeom>
              <a:avLst/>
              <a:gdLst>
                <a:gd name="T0" fmla="*/ 5 w 15"/>
                <a:gd name="T1" fmla="*/ 0 h 15"/>
                <a:gd name="T2" fmla="*/ 0 w 15"/>
                <a:gd name="T3" fmla="*/ 8 h 15"/>
                <a:gd name="T4" fmla="*/ 11 w 15"/>
                <a:gd name="T5" fmla="*/ 15 h 15"/>
                <a:gd name="T6" fmla="*/ 15 w 15"/>
                <a:gd name="T7" fmla="*/ 6 h 15"/>
                <a:gd name="T8" fmla="*/ 5 w 15"/>
                <a:gd name="T9" fmla="*/ 0 h 15"/>
              </a:gdLst>
              <a:ahLst/>
              <a:cxnLst>
                <a:cxn ang="0">
                  <a:pos x="T0" y="T1"/>
                </a:cxn>
                <a:cxn ang="0">
                  <a:pos x="T2" y="T3"/>
                </a:cxn>
                <a:cxn ang="0">
                  <a:pos x="T4" y="T5"/>
                </a:cxn>
                <a:cxn ang="0">
                  <a:pos x="T6" y="T7"/>
                </a:cxn>
                <a:cxn ang="0">
                  <a:pos x="T8" y="T9"/>
                </a:cxn>
              </a:cxnLst>
              <a:rect l="0" t="0" r="r" b="b"/>
              <a:pathLst>
                <a:path w="15" h="15">
                  <a:moveTo>
                    <a:pt x="5" y="0"/>
                  </a:moveTo>
                  <a:lnTo>
                    <a:pt x="0" y="8"/>
                  </a:lnTo>
                  <a:lnTo>
                    <a:pt x="11" y="15"/>
                  </a:lnTo>
                  <a:lnTo>
                    <a:pt x="15" y="6"/>
                  </a:lnTo>
                  <a:lnTo>
                    <a:pt x="5"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5" name="Freeform 125">
              <a:extLst>
                <a:ext uri="{FF2B5EF4-FFF2-40B4-BE49-F238E27FC236}">
                  <a16:creationId xmlns:a16="http://schemas.microsoft.com/office/drawing/2014/main" id="{C143E8B6-A822-408A-89B2-3BF50C94AC98}"/>
                </a:ext>
              </a:extLst>
            </p:cNvPr>
            <p:cNvSpPr>
              <a:spLocks/>
            </p:cNvSpPr>
            <p:nvPr/>
          </p:nvSpPr>
          <p:spPr bwMode="auto">
            <a:xfrm>
              <a:off x="3987" y="1109"/>
              <a:ext cx="37" cy="22"/>
            </a:xfrm>
            <a:custGeom>
              <a:avLst/>
              <a:gdLst>
                <a:gd name="T0" fmla="*/ 12 w 41"/>
                <a:gd name="T1" fmla="*/ 0 h 24"/>
                <a:gd name="T2" fmla="*/ 0 w 41"/>
                <a:gd name="T3" fmla="*/ 7 h 24"/>
                <a:gd name="T4" fmla="*/ 17 w 41"/>
                <a:gd name="T5" fmla="*/ 16 h 24"/>
                <a:gd name="T6" fmla="*/ 28 w 41"/>
                <a:gd name="T7" fmla="*/ 24 h 24"/>
                <a:gd name="T8" fmla="*/ 41 w 41"/>
                <a:gd name="T9" fmla="*/ 20 h 24"/>
                <a:gd name="T10" fmla="*/ 38 w 41"/>
                <a:gd name="T11" fmla="*/ 5 h 24"/>
                <a:gd name="T12" fmla="*/ 25 w 41"/>
                <a:gd name="T13" fmla="*/ 8 h 24"/>
                <a:gd name="T14" fmla="*/ 12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12" y="0"/>
                  </a:moveTo>
                  <a:lnTo>
                    <a:pt x="0" y="7"/>
                  </a:lnTo>
                  <a:lnTo>
                    <a:pt x="17" y="16"/>
                  </a:lnTo>
                  <a:lnTo>
                    <a:pt x="28" y="24"/>
                  </a:lnTo>
                  <a:lnTo>
                    <a:pt x="41" y="20"/>
                  </a:lnTo>
                  <a:lnTo>
                    <a:pt x="38" y="5"/>
                  </a:lnTo>
                  <a:lnTo>
                    <a:pt x="25" y="8"/>
                  </a:lnTo>
                  <a:lnTo>
                    <a:pt x="12"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6" name="Freeform 126">
              <a:extLst>
                <a:ext uri="{FF2B5EF4-FFF2-40B4-BE49-F238E27FC236}">
                  <a16:creationId xmlns:a16="http://schemas.microsoft.com/office/drawing/2014/main" id="{CA5E01A8-4962-4909-8CEA-4D13CCE0AF39}"/>
                </a:ext>
              </a:extLst>
            </p:cNvPr>
            <p:cNvSpPr>
              <a:spLocks/>
            </p:cNvSpPr>
            <p:nvPr/>
          </p:nvSpPr>
          <p:spPr bwMode="auto">
            <a:xfrm>
              <a:off x="3834" y="1000"/>
              <a:ext cx="131" cy="172"/>
            </a:xfrm>
            <a:custGeom>
              <a:avLst/>
              <a:gdLst>
                <a:gd name="T0" fmla="*/ 63 w 143"/>
                <a:gd name="T1" fmla="*/ 62 h 189"/>
                <a:gd name="T2" fmla="*/ 63 w 143"/>
                <a:gd name="T3" fmla="*/ 46 h 189"/>
                <a:gd name="T4" fmla="*/ 64 w 143"/>
                <a:gd name="T5" fmla="*/ 16 h 189"/>
                <a:gd name="T6" fmla="*/ 56 w 143"/>
                <a:gd name="T7" fmla="*/ 0 h 189"/>
                <a:gd name="T8" fmla="*/ 44 w 143"/>
                <a:gd name="T9" fmla="*/ 1 h 189"/>
                <a:gd name="T10" fmla="*/ 27 w 143"/>
                <a:gd name="T11" fmla="*/ 21 h 189"/>
                <a:gd name="T12" fmla="*/ 29 w 143"/>
                <a:gd name="T13" fmla="*/ 39 h 189"/>
                <a:gd name="T14" fmla="*/ 22 w 143"/>
                <a:gd name="T15" fmla="*/ 50 h 189"/>
                <a:gd name="T16" fmla="*/ 26 w 143"/>
                <a:gd name="T17" fmla="*/ 82 h 189"/>
                <a:gd name="T18" fmla="*/ 12 w 143"/>
                <a:gd name="T19" fmla="*/ 97 h 189"/>
                <a:gd name="T20" fmla="*/ 13 w 143"/>
                <a:gd name="T21" fmla="*/ 128 h 189"/>
                <a:gd name="T22" fmla="*/ 6 w 143"/>
                <a:gd name="T23" fmla="*/ 156 h 189"/>
                <a:gd name="T24" fmla="*/ 0 w 143"/>
                <a:gd name="T25" fmla="*/ 183 h 189"/>
                <a:gd name="T26" fmla="*/ 11 w 143"/>
                <a:gd name="T27" fmla="*/ 189 h 189"/>
                <a:gd name="T28" fmla="*/ 33 w 143"/>
                <a:gd name="T29" fmla="*/ 171 h 189"/>
                <a:gd name="T30" fmla="*/ 46 w 143"/>
                <a:gd name="T31" fmla="*/ 163 h 189"/>
                <a:gd name="T32" fmla="*/ 76 w 143"/>
                <a:gd name="T33" fmla="*/ 147 h 189"/>
                <a:gd name="T34" fmla="*/ 100 w 143"/>
                <a:gd name="T35" fmla="*/ 145 h 189"/>
                <a:gd name="T36" fmla="*/ 129 w 143"/>
                <a:gd name="T37" fmla="*/ 123 h 189"/>
                <a:gd name="T38" fmla="*/ 143 w 143"/>
                <a:gd name="T39" fmla="*/ 95 h 189"/>
                <a:gd name="T40" fmla="*/ 134 w 143"/>
                <a:gd name="T41" fmla="*/ 72 h 189"/>
                <a:gd name="T42" fmla="*/ 123 w 143"/>
                <a:gd name="T43" fmla="*/ 54 h 189"/>
                <a:gd name="T44" fmla="*/ 109 w 143"/>
                <a:gd name="T45" fmla="*/ 60 h 189"/>
                <a:gd name="T46" fmla="*/ 95 w 143"/>
                <a:gd name="T47" fmla="*/ 35 h 189"/>
                <a:gd name="T48" fmla="*/ 84 w 143"/>
                <a:gd name="T49" fmla="*/ 24 h 189"/>
                <a:gd name="T50" fmla="*/ 71 w 143"/>
                <a:gd name="T51" fmla="*/ 40 h 189"/>
                <a:gd name="T52" fmla="*/ 63 w 143"/>
                <a:gd name="T53" fmla="*/ 6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89">
                  <a:moveTo>
                    <a:pt x="63" y="62"/>
                  </a:moveTo>
                  <a:lnTo>
                    <a:pt x="63" y="46"/>
                  </a:lnTo>
                  <a:lnTo>
                    <a:pt x="64" y="16"/>
                  </a:lnTo>
                  <a:lnTo>
                    <a:pt x="56" y="0"/>
                  </a:lnTo>
                  <a:lnTo>
                    <a:pt x="44" y="1"/>
                  </a:lnTo>
                  <a:lnTo>
                    <a:pt x="27" y="21"/>
                  </a:lnTo>
                  <a:lnTo>
                    <a:pt x="29" y="39"/>
                  </a:lnTo>
                  <a:lnTo>
                    <a:pt x="22" y="50"/>
                  </a:lnTo>
                  <a:lnTo>
                    <a:pt x="26" y="82"/>
                  </a:lnTo>
                  <a:lnTo>
                    <a:pt x="12" y="97"/>
                  </a:lnTo>
                  <a:lnTo>
                    <a:pt x="13" y="128"/>
                  </a:lnTo>
                  <a:lnTo>
                    <a:pt x="6" y="156"/>
                  </a:lnTo>
                  <a:lnTo>
                    <a:pt x="0" y="183"/>
                  </a:lnTo>
                  <a:lnTo>
                    <a:pt x="11" y="189"/>
                  </a:lnTo>
                  <a:lnTo>
                    <a:pt x="33" y="171"/>
                  </a:lnTo>
                  <a:lnTo>
                    <a:pt x="46" y="163"/>
                  </a:lnTo>
                  <a:lnTo>
                    <a:pt x="76" y="147"/>
                  </a:lnTo>
                  <a:lnTo>
                    <a:pt x="100" y="145"/>
                  </a:lnTo>
                  <a:lnTo>
                    <a:pt x="129" y="123"/>
                  </a:lnTo>
                  <a:lnTo>
                    <a:pt x="143" y="95"/>
                  </a:lnTo>
                  <a:lnTo>
                    <a:pt x="134" y="72"/>
                  </a:lnTo>
                  <a:lnTo>
                    <a:pt x="123" y="54"/>
                  </a:lnTo>
                  <a:lnTo>
                    <a:pt x="109" y="60"/>
                  </a:lnTo>
                  <a:lnTo>
                    <a:pt x="95" y="35"/>
                  </a:lnTo>
                  <a:lnTo>
                    <a:pt x="84" y="24"/>
                  </a:lnTo>
                  <a:lnTo>
                    <a:pt x="71" y="40"/>
                  </a:lnTo>
                  <a:lnTo>
                    <a:pt x="63" y="62"/>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7" name="Freeform 127">
              <a:extLst>
                <a:ext uri="{FF2B5EF4-FFF2-40B4-BE49-F238E27FC236}">
                  <a16:creationId xmlns:a16="http://schemas.microsoft.com/office/drawing/2014/main" id="{6A5D78A7-86C8-40F6-802C-455994A2180C}"/>
                </a:ext>
              </a:extLst>
            </p:cNvPr>
            <p:cNvSpPr>
              <a:spLocks/>
            </p:cNvSpPr>
            <p:nvPr/>
          </p:nvSpPr>
          <p:spPr bwMode="auto">
            <a:xfrm>
              <a:off x="3678" y="924"/>
              <a:ext cx="154" cy="161"/>
            </a:xfrm>
            <a:custGeom>
              <a:avLst/>
              <a:gdLst>
                <a:gd name="T0" fmla="*/ 129 w 169"/>
                <a:gd name="T1" fmla="*/ 19 h 176"/>
                <a:gd name="T2" fmla="*/ 118 w 169"/>
                <a:gd name="T3" fmla="*/ 32 h 176"/>
                <a:gd name="T4" fmla="*/ 108 w 169"/>
                <a:gd name="T5" fmla="*/ 49 h 176"/>
                <a:gd name="T6" fmla="*/ 100 w 169"/>
                <a:gd name="T7" fmla="*/ 46 h 176"/>
                <a:gd name="T8" fmla="*/ 106 w 169"/>
                <a:gd name="T9" fmla="*/ 23 h 176"/>
                <a:gd name="T10" fmla="*/ 106 w 169"/>
                <a:gd name="T11" fmla="*/ 0 h 176"/>
                <a:gd name="T12" fmla="*/ 80 w 169"/>
                <a:gd name="T13" fmla="*/ 8 h 176"/>
                <a:gd name="T14" fmla="*/ 61 w 169"/>
                <a:gd name="T15" fmla="*/ 13 h 176"/>
                <a:gd name="T16" fmla="*/ 40 w 169"/>
                <a:gd name="T17" fmla="*/ 20 h 176"/>
                <a:gd name="T18" fmla="*/ 32 w 169"/>
                <a:gd name="T19" fmla="*/ 38 h 176"/>
                <a:gd name="T20" fmla="*/ 27 w 169"/>
                <a:gd name="T21" fmla="*/ 53 h 176"/>
                <a:gd name="T22" fmla="*/ 16 w 169"/>
                <a:gd name="T23" fmla="*/ 66 h 176"/>
                <a:gd name="T24" fmla="*/ 20 w 169"/>
                <a:gd name="T25" fmla="*/ 81 h 176"/>
                <a:gd name="T26" fmla="*/ 0 w 169"/>
                <a:gd name="T27" fmla="*/ 97 h 176"/>
                <a:gd name="T28" fmla="*/ 9 w 169"/>
                <a:gd name="T29" fmla="*/ 105 h 176"/>
                <a:gd name="T30" fmla="*/ 23 w 169"/>
                <a:gd name="T31" fmla="*/ 100 h 176"/>
                <a:gd name="T32" fmla="*/ 35 w 169"/>
                <a:gd name="T33" fmla="*/ 117 h 176"/>
                <a:gd name="T34" fmla="*/ 36 w 169"/>
                <a:gd name="T35" fmla="*/ 132 h 176"/>
                <a:gd name="T36" fmla="*/ 47 w 169"/>
                <a:gd name="T37" fmla="*/ 145 h 176"/>
                <a:gd name="T38" fmla="*/ 74 w 169"/>
                <a:gd name="T39" fmla="*/ 148 h 176"/>
                <a:gd name="T40" fmla="*/ 78 w 169"/>
                <a:gd name="T41" fmla="*/ 163 h 176"/>
                <a:gd name="T42" fmla="*/ 97 w 169"/>
                <a:gd name="T43" fmla="*/ 151 h 176"/>
                <a:gd name="T44" fmla="*/ 106 w 169"/>
                <a:gd name="T45" fmla="*/ 167 h 176"/>
                <a:gd name="T46" fmla="*/ 132 w 169"/>
                <a:gd name="T47" fmla="*/ 176 h 176"/>
                <a:gd name="T48" fmla="*/ 157 w 169"/>
                <a:gd name="T49" fmla="*/ 164 h 176"/>
                <a:gd name="T50" fmla="*/ 169 w 169"/>
                <a:gd name="T51" fmla="*/ 148 h 176"/>
                <a:gd name="T52" fmla="*/ 159 w 169"/>
                <a:gd name="T53" fmla="*/ 129 h 176"/>
                <a:gd name="T54" fmla="*/ 144 w 169"/>
                <a:gd name="T55" fmla="*/ 107 h 176"/>
                <a:gd name="T56" fmla="*/ 156 w 169"/>
                <a:gd name="T57" fmla="*/ 99 h 176"/>
                <a:gd name="T58" fmla="*/ 160 w 169"/>
                <a:gd name="T59" fmla="*/ 79 h 176"/>
                <a:gd name="T60" fmla="*/ 155 w 169"/>
                <a:gd name="T61" fmla="*/ 57 h 176"/>
                <a:gd name="T62" fmla="*/ 157 w 169"/>
                <a:gd name="T63" fmla="*/ 34 h 176"/>
                <a:gd name="T64" fmla="*/ 129 w 169"/>
                <a:gd name="T65"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76">
                  <a:moveTo>
                    <a:pt x="129" y="19"/>
                  </a:moveTo>
                  <a:lnTo>
                    <a:pt x="118" y="32"/>
                  </a:lnTo>
                  <a:lnTo>
                    <a:pt x="108" y="49"/>
                  </a:lnTo>
                  <a:lnTo>
                    <a:pt x="100" y="46"/>
                  </a:lnTo>
                  <a:lnTo>
                    <a:pt x="106" y="23"/>
                  </a:lnTo>
                  <a:lnTo>
                    <a:pt x="106" y="0"/>
                  </a:lnTo>
                  <a:lnTo>
                    <a:pt x="80" y="8"/>
                  </a:lnTo>
                  <a:cubicBezTo>
                    <a:pt x="80" y="8"/>
                    <a:pt x="65" y="12"/>
                    <a:pt x="61" y="13"/>
                  </a:cubicBezTo>
                  <a:cubicBezTo>
                    <a:pt x="58" y="14"/>
                    <a:pt x="40" y="20"/>
                    <a:pt x="40" y="20"/>
                  </a:cubicBezTo>
                  <a:lnTo>
                    <a:pt x="32" y="38"/>
                  </a:lnTo>
                  <a:lnTo>
                    <a:pt x="27" y="53"/>
                  </a:lnTo>
                  <a:lnTo>
                    <a:pt x="16" y="66"/>
                  </a:lnTo>
                  <a:lnTo>
                    <a:pt x="20" y="81"/>
                  </a:lnTo>
                  <a:lnTo>
                    <a:pt x="0" y="97"/>
                  </a:lnTo>
                  <a:lnTo>
                    <a:pt x="9" y="105"/>
                  </a:lnTo>
                  <a:lnTo>
                    <a:pt x="23" y="100"/>
                  </a:lnTo>
                  <a:lnTo>
                    <a:pt x="35" y="117"/>
                  </a:lnTo>
                  <a:lnTo>
                    <a:pt x="36" y="132"/>
                  </a:lnTo>
                  <a:lnTo>
                    <a:pt x="47" y="145"/>
                  </a:lnTo>
                  <a:lnTo>
                    <a:pt x="74" y="148"/>
                  </a:lnTo>
                  <a:lnTo>
                    <a:pt x="78" y="163"/>
                  </a:lnTo>
                  <a:lnTo>
                    <a:pt x="97" y="151"/>
                  </a:lnTo>
                  <a:lnTo>
                    <a:pt x="106" y="167"/>
                  </a:lnTo>
                  <a:lnTo>
                    <a:pt x="132" y="176"/>
                  </a:lnTo>
                  <a:lnTo>
                    <a:pt x="157" y="164"/>
                  </a:lnTo>
                  <a:lnTo>
                    <a:pt x="169" y="148"/>
                  </a:lnTo>
                  <a:lnTo>
                    <a:pt x="159" y="129"/>
                  </a:lnTo>
                  <a:lnTo>
                    <a:pt x="144" y="107"/>
                  </a:lnTo>
                  <a:lnTo>
                    <a:pt x="156" y="99"/>
                  </a:lnTo>
                  <a:lnTo>
                    <a:pt x="160" y="79"/>
                  </a:lnTo>
                  <a:lnTo>
                    <a:pt x="155" y="57"/>
                  </a:lnTo>
                  <a:lnTo>
                    <a:pt x="157" y="34"/>
                  </a:lnTo>
                  <a:lnTo>
                    <a:pt x="129" y="19"/>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8" name="Freeform 128">
              <a:extLst>
                <a:ext uri="{FF2B5EF4-FFF2-40B4-BE49-F238E27FC236}">
                  <a16:creationId xmlns:a16="http://schemas.microsoft.com/office/drawing/2014/main" id="{985E8264-5734-47BB-87D5-5E9653B44E7F}"/>
                </a:ext>
              </a:extLst>
            </p:cNvPr>
            <p:cNvSpPr>
              <a:spLocks/>
            </p:cNvSpPr>
            <p:nvPr/>
          </p:nvSpPr>
          <p:spPr bwMode="auto">
            <a:xfrm>
              <a:off x="3751" y="1271"/>
              <a:ext cx="25" cy="26"/>
            </a:xfrm>
            <a:custGeom>
              <a:avLst/>
              <a:gdLst>
                <a:gd name="T0" fmla="*/ 27 w 28"/>
                <a:gd name="T1" fmla="*/ 0 h 28"/>
                <a:gd name="T2" fmla="*/ 15 w 28"/>
                <a:gd name="T3" fmla="*/ 14 h 28"/>
                <a:gd name="T4" fmla="*/ 0 w 28"/>
                <a:gd name="T5" fmla="*/ 17 h 28"/>
                <a:gd name="T6" fmla="*/ 14 w 28"/>
                <a:gd name="T7" fmla="*/ 28 h 28"/>
                <a:gd name="T8" fmla="*/ 28 w 28"/>
                <a:gd name="T9" fmla="*/ 14 h 28"/>
                <a:gd name="T10" fmla="*/ 27 w 28"/>
                <a:gd name="T11" fmla="*/ 0 h 28"/>
              </a:gdLst>
              <a:ahLst/>
              <a:cxnLst>
                <a:cxn ang="0">
                  <a:pos x="T0" y="T1"/>
                </a:cxn>
                <a:cxn ang="0">
                  <a:pos x="T2" y="T3"/>
                </a:cxn>
                <a:cxn ang="0">
                  <a:pos x="T4" y="T5"/>
                </a:cxn>
                <a:cxn ang="0">
                  <a:pos x="T6" y="T7"/>
                </a:cxn>
                <a:cxn ang="0">
                  <a:pos x="T8" y="T9"/>
                </a:cxn>
                <a:cxn ang="0">
                  <a:pos x="T10" y="T11"/>
                </a:cxn>
              </a:cxnLst>
              <a:rect l="0" t="0" r="r" b="b"/>
              <a:pathLst>
                <a:path w="28" h="28">
                  <a:moveTo>
                    <a:pt x="27" y="0"/>
                  </a:moveTo>
                  <a:lnTo>
                    <a:pt x="15" y="14"/>
                  </a:lnTo>
                  <a:lnTo>
                    <a:pt x="0" y="17"/>
                  </a:lnTo>
                  <a:lnTo>
                    <a:pt x="14" y="28"/>
                  </a:lnTo>
                  <a:lnTo>
                    <a:pt x="28" y="14"/>
                  </a:lnTo>
                  <a:lnTo>
                    <a:pt x="27"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39" name="Freeform 129">
              <a:extLst>
                <a:ext uri="{FF2B5EF4-FFF2-40B4-BE49-F238E27FC236}">
                  <a16:creationId xmlns:a16="http://schemas.microsoft.com/office/drawing/2014/main" id="{D585B657-6CC8-4350-88AA-3762BB136715}"/>
                </a:ext>
              </a:extLst>
            </p:cNvPr>
            <p:cNvSpPr>
              <a:spLocks/>
            </p:cNvSpPr>
            <p:nvPr/>
          </p:nvSpPr>
          <p:spPr bwMode="auto">
            <a:xfrm>
              <a:off x="3590" y="1267"/>
              <a:ext cx="18" cy="14"/>
            </a:xfrm>
            <a:custGeom>
              <a:avLst/>
              <a:gdLst>
                <a:gd name="T0" fmla="*/ 6 w 19"/>
                <a:gd name="T1" fmla="*/ 0 h 16"/>
                <a:gd name="T2" fmla="*/ 0 w 19"/>
                <a:gd name="T3" fmla="*/ 9 h 16"/>
                <a:gd name="T4" fmla="*/ 8 w 19"/>
                <a:gd name="T5" fmla="*/ 16 h 16"/>
                <a:gd name="T6" fmla="*/ 19 w 19"/>
                <a:gd name="T7" fmla="*/ 1 h 16"/>
                <a:gd name="T8" fmla="*/ 6 w 19"/>
                <a:gd name="T9" fmla="*/ 0 h 16"/>
              </a:gdLst>
              <a:ahLst/>
              <a:cxnLst>
                <a:cxn ang="0">
                  <a:pos x="T0" y="T1"/>
                </a:cxn>
                <a:cxn ang="0">
                  <a:pos x="T2" y="T3"/>
                </a:cxn>
                <a:cxn ang="0">
                  <a:pos x="T4" y="T5"/>
                </a:cxn>
                <a:cxn ang="0">
                  <a:pos x="T6" y="T7"/>
                </a:cxn>
                <a:cxn ang="0">
                  <a:pos x="T8" y="T9"/>
                </a:cxn>
              </a:cxnLst>
              <a:rect l="0" t="0" r="r" b="b"/>
              <a:pathLst>
                <a:path w="19" h="16">
                  <a:moveTo>
                    <a:pt x="6" y="0"/>
                  </a:moveTo>
                  <a:lnTo>
                    <a:pt x="0" y="9"/>
                  </a:lnTo>
                  <a:lnTo>
                    <a:pt x="8" y="16"/>
                  </a:lnTo>
                  <a:lnTo>
                    <a:pt x="19" y="1"/>
                  </a:lnTo>
                  <a:lnTo>
                    <a:pt x="6"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0" name="Freeform 130">
              <a:extLst>
                <a:ext uri="{FF2B5EF4-FFF2-40B4-BE49-F238E27FC236}">
                  <a16:creationId xmlns:a16="http://schemas.microsoft.com/office/drawing/2014/main" id="{BFB9F50B-B312-4779-80E9-93F1BE748A18}"/>
                </a:ext>
              </a:extLst>
            </p:cNvPr>
            <p:cNvSpPr>
              <a:spLocks/>
            </p:cNvSpPr>
            <p:nvPr/>
          </p:nvSpPr>
          <p:spPr bwMode="auto">
            <a:xfrm>
              <a:off x="3472" y="1562"/>
              <a:ext cx="14" cy="23"/>
            </a:xfrm>
            <a:custGeom>
              <a:avLst/>
              <a:gdLst>
                <a:gd name="T0" fmla="*/ 14 w 16"/>
                <a:gd name="T1" fmla="*/ 0 h 25"/>
                <a:gd name="T2" fmla="*/ 0 w 16"/>
                <a:gd name="T3" fmla="*/ 7 h 25"/>
                <a:gd name="T4" fmla="*/ 6 w 16"/>
                <a:gd name="T5" fmla="*/ 22 h 25"/>
                <a:gd name="T6" fmla="*/ 16 w 16"/>
                <a:gd name="T7" fmla="*/ 17 h 25"/>
                <a:gd name="T8" fmla="*/ 14 w 16"/>
                <a:gd name="T9" fmla="*/ 0 h 25"/>
              </a:gdLst>
              <a:ahLst/>
              <a:cxnLst>
                <a:cxn ang="0">
                  <a:pos x="T0" y="T1"/>
                </a:cxn>
                <a:cxn ang="0">
                  <a:pos x="T2" y="T3"/>
                </a:cxn>
                <a:cxn ang="0">
                  <a:pos x="T4" y="T5"/>
                </a:cxn>
                <a:cxn ang="0">
                  <a:pos x="T6" y="T7"/>
                </a:cxn>
                <a:cxn ang="0">
                  <a:pos x="T8" y="T9"/>
                </a:cxn>
              </a:cxnLst>
              <a:rect l="0" t="0" r="r" b="b"/>
              <a:pathLst>
                <a:path w="16" h="25">
                  <a:moveTo>
                    <a:pt x="14" y="0"/>
                  </a:moveTo>
                  <a:lnTo>
                    <a:pt x="0" y="7"/>
                  </a:lnTo>
                  <a:cubicBezTo>
                    <a:pt x="0" y="7"/>
                    <a:pt x="6" y="25"/>
                    <a:pt x="6" y="22"/>
                  </a:cubicBezTo>
                  <a:cubicBezTo>
                    <a:pt x="6" y="20"/>
                    <a:pt x="16" y="17"/>
                    <a:pt x="16" y="17"/>
                  </a:cubicBezTo>
                  <a:lnTo>
                    <a:pt x="14"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1" name="Freeform 131">
              <a:extLst>
                <a:ext uri="{FF2B5EF4-FFF2-40B4-BE49-F238E27FC236}">
                  <a16:creationId xmlns:a16="http://schemas.microsoft.com/office/drawing/2014/main" id="{D5E7CA2F-C12D-4FFE-BEA2-9DF5C8471FAA}"/>
                </a:ext>
              </a:extLst>
            </p:cNvPr>
            <p:cNvSpPr>
              <a:spLocks/>
            </p:cNvSpPr>
            <p:nvPr/>
          </p:nvSpPr>
          <p:spPr bwMode="auto">
            <a:xfrm>
              <a:off x="3380" y="1465"/>
              <a:ext cx="17" cy="22"/>
            </a:xfrm>
            <a:custGeom>
              <a:avLst/>
              <a:gdLst>
                <a:gd name="T0" fmla="*/ 13 w 19"/>
                <a:gd name="T1" fmla="*/ 0 h 25"/>
                <a:gd name="T2" fmla="*/ 0 w 19"/>
                <a:gd name="T3" fmla="*/ 11 h 25"/>
                <a:gd name="T4" fmla="*/ 7 w 19"/>
                <a:gd name="T5" fmla="*/ 25 h 25"/>
                <a:gd name="T6" fmla="*/ 19 w 19"/>
                <a:gd name="T7" fmla="*/ 23 h 25"/>
                <a:gd name="T8" fmla="*/ 13 w 19"/>
                <a:gd name="T9" fmla="*/ 0 h 25"/>
              </a:gdLst>
              <a:ahLst/>
              <a:cxnLst>
                <a:cxn ang="0">
                  <a:pos x="T0" y="T1"/>
                </a:cxn>
                <a:cxn ang="0">
                  <a:pos x="T2" y="T3"/>
                </a:cxn>
                <a:cxn ang="0">
                  <a:pos x="T4" y="T5"/>
                </a:cxn>
                <a:cxn ang="0">
                  <a:pos x="T6" y="T7"/>
                </a:cxn>
                <a:cxn ang="0">
                  <a:pos x="T8" y="T9"/>
                </a:cxn>
              </a:cxnLst>
              <a:rect l="0" t="0" r="r" b="b"/>
              <a:pathLst>
                <a:path w="19" h="25">
                  <a:moveTo>
                    <a:pt x="13" y="0"/>
                  </a:moveTo>
                  <a:lnTo>
                    <a:pt x="0" y="11"/>
                  </a:lnTo>
                  <a:lnTo>
                    <a:pt x="7" y="25"/>
                  </a:lnTo>
                  <a:lnTo>
                    <a:pt x="19" y="23"/>
                  </a:lnTo>
                  <a:lnTo>
                    <a:pt x="13"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2" name="Freeform 132">
              <a:extLst>
                <a:ext uri="{FF2B5EF4-FFF2-40B4-BE49-F238E27FC236}">
                  <a16:creationId xmlns:a16="http://schemas.microsoft.com/office/drawing/2014/main" id="{8B76B0EF-B64D-4570-94DB-33828EF917F9}"/>
                </a:ext>
              </a:extLst>
            </p:cNvPr>
            <p:cNvSpPr>
              <a:spLocks/>
            </p:cNvSpPr>
            <p:nvPr/>
          </p:nvSpPr>
          <p:spPr bwMode="auto">
            <a:xfrm>
              <a:off x="3385" y="1606"/>
              <a:ext cx="29" cy="22"/>
            </a:xfrm>
            <a:custGeom>
              <a:avLst/>
              <a:gdLst>
                <a:gd name="T0" fmla="*/ 3 w 32"/>
                <a:gd name="T1" fmla="*/ 0 h 24"/>
                <a:gd name="T2" fmla="*/ 0 w 32"/>
                <a:gd name="T3" fmla="*/ 13 h 24"/>
                <a:gd name="T4" fmla="*/ 20 w 32"/>
                <a:gd name="T5" fmla="*/ 13 h 24"/>
                <a:gd name="T6" fmla="*/ 31 w 32"/>
                <a:gd name="T7" fmla="*/ 24 h 24"/>
                <a:gd name="T8" fmla="*/ 32 w 32"/>
                <a:gd name="T9" fmla="*/ 6 h 24"/>
                <a:gd name="T10" fmla="*/ 20 w 32"/>
                <a:gd name="T11" fmla="*/ 4 h 24"/>
                <a:gd name="T12" fmla="*/ 3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3" y="0"/>
                  </a:moveTo>
                  <a:lnTo>
                    <a:pt x="0" y="13"/>
                  </a:lnTo>
                  <a:lnTo>
                    <a:pt x="20" y="13"/>
                  </a:lnTo>
                  <a:lnTo>
                    <a:pt x="31" y="24"/>
                  </a:lnTo>
                  <a:lnTo>
                    <a:pt x="32" y="6"/>
                  </a:lnTo>
                  <a:lnTo>
                    <a:pt x="20" y="4"/>
                  </a:lnTo>
                  <a:lnTo>
                    <a:pt x="3"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3" name="Freeform 133">
              <a:extLst>
                <a:ext uri="{FF2B5EF4-FFF2-40B4-BE49-F238E27FC236}">
                  <a16:creationId xmlns:a16="http://schemas.microsoft.com/office/drawing/2014/main" id="{22566C6A-FF8B-46EC-9634-1C674CCFB252}"/>
                </a:ext>
              </a:extLst>
            </p:cNvPr>
            <p:cNvSpPr>
              <a:spLocks/>
            </p:cNvSpPr>
            <p:nvPr/>
          </p:nvSpPr>
          <p:spPr bwMode="auto">
            <a:xfrm>
              <a:off x="3319" y="967"/>
              <a:ext cx="23" cy="19"/>
            </a:xfrm>
            <a:custGeom>
              <a:avLst/>
              <a:gdLst>
                <a:gd name="T0" fmla="*/ 7 w 25"/>
                <a:gd name="T1" fmla="*/ 0 h 21"/>
                <a:gd name="T2" fmla="*/ 0 w 25"/>
                <a:gd name="T3" fmla="*/ 7 h 21"/>
                <a:gd name="T4" fmla="*/ 8 w 25"/>
                <a:gd name="T5" fmla="*/ 12 h 21"/>
                <a:gd name="T6" fmla="*/ 21 w 25"/>
                <a:gd name="T7" fmla="*/ 21 h 21"/>
                <a:gd name="T8" fmla="*/ 25 w 25"/>
                <a:gd name="T9" fmla="*/ 10 h 21"/>
                <a:gd name="T10" fmla="*/ 7 w 25"/>
                <a:gd name="T11" fmla="*/ 0 h 21"/>
              </a:gdLst>
              <a:ahLst/>
              <a:cxnLst>
                <a:cxn ang="0">
                  <a:pos x="T0" y="T1"/>
                </a:cxn>
                <a:cxn ang="0">
                  <a:pos x="T2" y="T3"/>
                </a:cxn>
                <a:cxn ang="0">
                  <a:pos x="T4" y="T5"/>
                </a:cxn>
                <a:cxn ang="0">
                  <a:pos x="T6" y="T7"/>
                </a:cxn>
                <a:cxn ang="0">
                  <a:pos x="T8" y="T9"/>
                </a:cxn>
                <a:cxn ang="0">
                  <a:pos x="T10" y="T11"/>
                </a:cxn>
              </a:cxnLst>
              <a:rect l="0" t="0" r="r" b="b"/>
              <a:pathLst>
                <a:path w="25" h="21">
                  <a:moveTo>
                    <a:pt x="7" y="0"/>
                  </a:moveTo>
                  <a:lnTo>
                    <a:pt x="0" y="7"/>
                  </a:lnTo>
                  <a:lnTo>
                    <a:pt x="8" y="12"/>
                  </a:lnTo>
                  <a:lnTo>
                    <a:pt x="21" y="21"/>
                  </a:lnTo>
                  <a:lnTo>
                    <a:pt x="25" y="10"/>
                  </a:lnTo>
                  <a:lnTo>
                    <a:pt x="7"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4" name="Freeform 134">
              <a:extLst>
                <a:ext uri="{FF2B5EF4-FFF2-40B4-BE49-F238E27FC236}">
                  <a16:creationId xmlns:a16="http://schemas.microsoft.com/office/drawing/2014/main" id="{75F7A13F-E81E-473B-82C2-D3066CB3844B}"/>
                </a:ext>
              </a:extLst>
            </p:cNvPr>
            <p:cNvSpPr>
              <a:spLocks/>
            </p:cNvSpPr>
            <p:nvPr/>
          </p:nvSpPr>
          <p:spPr bwMode="auto">
            <a:xfrm>
              <a:off x="3252" y="1715"/>
              <a:ext cx="27" cy="36"/>
            </a:xfrm>
            <a:custGeom>
              <a:avLst/>
              <a:gdLst>
                <a:gd name="T0" fmla="*/ 8 w 29"/>
                <a:gd name="T1" fmla="*/ 3 h 39"/>
                <a:gd name="T2" fmla="*/ 0 w 29"/>
                <a:gd name="T3" fmla="*/ 14 h 39"/>
                <a:gd name="T4" fmla="*/ 4 w 29"/>
                <a:gd name="T5" fmla="*/ 28 h 39"/>
                <a:gd name="T6" fmla="*/ 13 w 29"/>
                <a:gd name="T7" fmla="*/ 39 h 39"/>
                <a:gd name="T8" fmla="*/ 25 w 29"/>
                <a:gd name="T9" fmla="*/ 26 h 39"/>
                <a:gd name="T10" fmla="*/ 29 w 29"/>
                <a:gd name="T11" fmla="*/ 10 h 39"/>
                <a:gd name="T12" fmla="*/ 19 w 29"/>
                <a:gd name="T13" fmla="*/ 0 h 39"/>
                <a:gd name="T14" fmla="*/ 8 w 29"/>
                <a:gd name="T15" fmla="*/ 3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9">
                  <a:moveTo>
                    <a:pt x="8" y="3"/>
                  </a:moveTo>
                  <a:lnTo>
                    <a:pt x="0" y="14"/>
                  </a:lnTo>
                  <a:lnTo>
                    <a:pt x="4" y="28"/>
                  </a:lnTo>
                  <a:lnTo>
                    <a:pt x="13" y="39"/>
                  </a:lnTo>
                  <a:lnTo>
                    <a:pt x="25" y="26"/>
                  </a:lnTo>
                  <a:lnTo>
                    <a:pt x="29" y="10"/>
                  </a:lnTo>
                  <a:lnTo>
                    <a:pt x="19" y="0"/>
                  </a:lnTo>
                  <a:lnTo>
                    <a:pt x="8" y="3"/>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5" name="Freeform 135">
              <a:extLst>
                <a:ext uri="{FF2B5EF4-FFF2-40B4-BE49-F238E27FC236}">
                  <a16:creationId xmlns:a16="http://schemas.microsoft.com/office/drawing/2014/main" id="{BF790E7F-6061-4F5E-8A0F-52AE71513804}"/>
                </a:ext>
              </a:extLst>
            </p:cNvPr>
            <p:cNvSpPr>
              <a:spLocks/>
            </p:cNvSpPr>
            <p:nvPr/>
          </p:nvSpPr>
          <p:spPr bwMode="auto">
            <a:xfrm>
              <a:off x="3401" y="828"/>
              <a:ext cx="28" cy="16"/>
            </a:xfrm>
            <a:custGeom>
              <a:avLst/>
              <a:gdLst>
                <a:gd name="T0" fmla="*/ 16 w 31"/>
                <a:gd name="T1" fmla="*/ 0 h 18"/>
                <a:gd name="T2" fmla="*/ 7 w 31"/>
                <a:gd name="T3" fmla="*/ 2 h 18"/>
                <a:gd name="T4" fmla="*/ 0 w 31"/>
                <a:gd name="T5" fmla="*/ 8 h 18"/>
                <a:gd name="T6" fmla="*/ 10 w 31"/>
                <a:gd name="T7" fmla="*/ 18 h 18"/>
                <a:gd name="T8" fmla="*/ 23 w 31"/>
                <a:gd name="T9" fmla="*/ 14 h 18"/>
                <a:gd name="T10" fmla="*/ 31 w 31"/>
                <a:gd name="T11" fmla="*/ 6 h 18"/>
                <a:gd name="T12" fmla="*/ 16 w 31"/>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16" y="0"/>
                  </a:moveTo>
                  <a:lnTo>
                    <a:pt x="7" y="2"/>
                  </a:lnTo>
                  <a:lnTo>
                    <a:pt x="0" y="8"/>
                  </a:lnTo>
                  <a:lnTo>
                    <a:pt x="10" y="18"/>
                  </a:lnTo>
                  <a:lnTo>
                    <a:pt x="23" y="14"/>
                  </a:lnTo>
                  <a:lnTo>
                    <a:pt x="31" y="6"/>
                  </a:lnTo>
                  <a:lnTo>
                    <a:pt x="16"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6" name="Freeform 136">
              <a:extLst>
                <a:ext uri="{FF2B5EF4-FFF2-40B4-BE49-F238E27FC236}">
                  <a16:creationId xmlns:a16="http://schemas.microsoft.com/office/drawing/2014/main" id="{5DF9F117-28CF-40A8-9575-DF04077855A5}"/>
                </a:ext>
              </a:extLst>
            </p:cNvPr>
            <p:cNvSpPr>
              <a:spLocks/>
            </p:cNvSpPr>
            <p:nvPr/>
          </p:nvSpPr>
          <p:spPr bwMode="auto">
            <a:xfrm>
              <a:off x="3611" y="809"/>
              <a:ext cx="28" cy="21"/>
            </a:xfrm>
            <a:custGeom>
              <a:avLst/>
              <a:gdLst>
                <a:gd name="T0" fmla="*/ 9 w 30"/>
                <a:gd name="T1" fmla="*/ 1 h 23"/>
                <a:gd name="T2" fmla="*/ 0 w 30"/>
                <a:gd name="T3" fmla="*/ 9 h 23"/>
                <a:gd name="T4" fmla="*/ 7 w 30"/>
                <a:gd name="T5" fmla="*/ 16 h 23"/>
                <a:gd name="T6" fmla="*/ 15 w 30"/>
                <a:gd name="T7" fmla="*/ 23 h 23"/>
                <a:gd name="T8" fmla="*/ 30 w 30"/>
                <a:gd name="T9" fmla="*/ 9 h 23"/>
                <a:gd name="T10" fmla="*/ 30 w 30"/>
                <a:gd name="T11" fmla="*/ 0 h 23"/>
                <a:gd name="T12" fmla="*/ 9 w 30"/>
                <a:gd name="T13" fmla="*/ 1 h 23"/>
              </a:gdLst>
              <a:ahLst/>
              <a:cxnLst>
                <a:cxn ang="0">
                  <a:pos x="T0" y="T1"/>
                </a:cxn>
                <a:cxn ang="0">
                  <a:pos x="T2" y="T3"/>
                </a:cxn>
                <a:cxn ang="0">
                  <a:pos x="T4" y="T5"/>
                </a:cxn>
                <a:cxn ang="0">
                  <a:pos x="T6" y="T7"/>
                </a:cxn>
                <a:cxn ang="0">
                  <a:pos x="T8" y="T9"/>
                </a:cxn>
                <a:cxn ang="0">
                  <a:pos x="T10" y="T11"/>
                </a:cxn>
                <a:cxn ang="0">
                  <a:pos x="T12" y="T13"/>
                </a:cxn>
              </a:cxnLst>
              <a:rect l="0" t="0" r="r" b="b"/>
              <a:pathLst>
                <a:path w="30" h="23">
                  <a:moveTo>
                    <a:pt x="9" y="1"/>
                  </a:moveTo>
                  <a:lnTo>
                    <a:pt x="0" y="9"/>
                  </a:lnTo>
                  <a:lnTo>
                    <a:pt x="7" y="16"/>
                  </a:lnTo>
                  <a:lnTo>
                    <a:pt x="15" y="23"/>
                  </a:lnTo>
                  <a:lnTo>
                    <a:pt x="30" y="9"/>
                  </a:lnTo>
                  <a:lnTo>
                    <a:pt x="30" y="0"/>
                  </a:lnTo>
                  <a:lnTo>
                    <a:pt x="9" y="1"/>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7" name="Freeform 137">
              <a:extLst>
                <a:ext uri="{FF2B5EF4-FFF2-40B4-BE49-F238E27FC236}">
                  <a16:creationId xmlns:a16="http://schemas.microsoft.com/office/drawing/2014/main" id="{A88FD1A9-AC6C-44D9-94A7-727FC64853A9}"/>
                </a:ext>
              </a:extLst>
            </p:cNvPr>
            <p:cNvSpPr>
              <a:spLocks/>
            </p:cNvSpPr>
            <p:nvPr/>
          </p:nvSpPr>
          <p:spPr bwMode="auto">
            <a:xfrm>
              <a:off x="3650" y="798"/>
              <a:ext cx="116" cy="153"/>
            </a:xfrm>
            <a:custGeom>
              <a:avLst/>
              <a:gdLst>
                <a:gd name="T0" fmla="*/ 60 w 127"/>
                <a:gd name="T1" fmla="*/ 0 h 167"/>
                <a:gd name="T2" fmla="*/ 57 w 127"/>
                <a:gd name="T3" fmla="*/ 19 h 167"/>
                <a:gd name="T4" fmla="*/ 40 w 127"/>
                <a:gd name="T5" fmla="*/ 27 h 167"/>
                <a:gd name="T6" fmla="*/ 13 w 127"/>
                <a:gd name="T7" fmla="*/ 45 h 167"/>
                <a:gd name="T8" fmla="*/ 13 w 127"/>
                <a:gd name="T9" fmla="*/ 69 h 167"/>
                <a:gd name="T10" fmla="*/ 24 w 127"/>
                <a:gd name="T11" fmla="*/ 80 h 167"/>
                <a:gd name="T12" fmla="*/ 10 w 127"/>
                <a:gd name="T13" fmla="*/ 94 h 167"/>
                <a:gd name="T14" fmla="*/ 0 w 127"/>
                <a:gd name="T15" fmla="*/ 112 h 167"/>
                <a:gd name="T16" fmla="*/ 13 w 127"/>
                <a:gd name="T17" fmla="*/ 130 h 167"/>
                <a:gd name="T18" fmla="*/ 18 w 127"/>
                <a:gd name="T19" fmla="*/ 147 h 167"/>
                <a:gd name="T20" fmla="*/ 40 w 127"/>
                <a:gd name="T21" fmla="*/ 167 h 167"/>
                <a:gd name="T22" fmla="*/ 61 w 127"/>
                <a:gd name="T23" fmla="*/ 147 h 167"/>
                <a:gd name="T24" fmla="*/ 75 w 127"/>
                <a:gd name="T25" fmla="*/ 147 h 167"/>
                <a:gd name="T26" fmla="*/ 95 w 127"/>
                <a:gd name="T27" fmla="*/ 136 h 167"/>
                <a:gd name="T28" fmla="*/ 120 w 127"/>
                <a:gd name="T29" fmla="*/ 128 h 167"/>
                <a:gd name="T30" fmla="*/ 113 w 127"/>
                <a:gd name="T31" fmla="*/ 104 h 167"/>
                <a:gd name="T32" fmla="*/ 113 w 127"/>
                <a:gd name="T33" fmla="*/ 75 h 167"/>
                <a:gd name="T34" fmla="*/ 127 w 127"/>
                <a:gd name="T35" fmla="*/ 62 h 167"/>
                <a:gd name="T36" fmla="*/ 115 w 127"/>
                <a:gd name="T37" fmla="*/ 50 h 167"/>
                <a:gd name="T38" fmla="*/ 90 w 127"/>
                <a:gd name="T39" fmla="*/ 25 h 167"/>
                <a:gd name="T40" fmla="*/ 82 w 127"/>
                <a:gd name="T41" fmla="*/ 6 h 167"/>
                <a:gd name="T42" fmla="*/ 60 w 127"/>
                <a:gd name="T4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 h="167">
                  <a:moveTo>
                    <a:pt x="60" y="0"/>
                  </a:moveTo>
                  <a:lnTo>
                    <a:pt x="57" y="19"/>
                  </a:lnTo>
                  <a:lnTo>
                    <a:pt x="40" y="27"/>
                  </a:lnTo>
                  <a:lnTo>
                    <a:pt x="13" y="45"/>
                  </a:lnTo>
                  <a:lnTo>
                    <a:pt x="13" y="69"/>
                  </a:lnTo>
                  <a:lnTo>
                    <a:pt x="24" y="80"/>
                  </a:lnTo>
                  <a:lnTo>
                    <a:pt x="10" y="94"/>
                  </a:lnTo>
                  <a:lnTo>
                    <a:pt x="0" y="112"/>
                  </a:lnTo>
                  <a:lnTo>
                    <a:pt x="13" y="130"/>
                  </a:lnTo>
                  <a:lnTo>
                    <a:pt x="18" y="147"/>
                  </a:lnTo>
                  <a:lnTo>
                    <a:pt x="40" y="167"/>
                  </a:lnTo>
                  <a:lnTo>
                    <a:pt x="61" y="147"/>
                  </a:lnTo>
                  <a:lnTo>
                    <a:pt x="75" y="147"/>
                  </a:lnTo>
                  <a:lnTo>
                    <a:pt x="95" y="136"/>
                  </a:lnTo>
                  <a:lnTo>
                    <a:pt x="120" y="128"/>
                  </a:lnTo>
                  <a:lnTo>
                    <a:pt x="113" y="104"/>
                  </a:lnTo>
                  <a:lnTo>
                    <a:pt x="113" y="75"/>
                  </a:lnTo>
                  <a:lnTo>
                    <a:pt x="127" y="62"/>
                  </a:lnTo>
                  <a:lnTo>
                    <a:pt x="115" y="50"/>
                  </a:lnTo>
                  <a:lnTo>
                    <a:pt x="90" y="25"/>
                  </a:lnTo>
                  <a:lnTo>
                    <a:pt x="82" y="6"/>
                  </a:lnTo>
                  <a:lnTo>
                    <a:pt x="60"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8" name="Freeform 138">
              <a:extLst>
                <a:ext uri="{FF2B5EF4-FFF2-40B4-BE49-F238E27FC236}">
                  <a16:creationId xmlns:a16="http://schemas.microsoft.com/office/drawing/2014/main" id="{A1498703-42D1-47F6-8965-B53905091587}"/>
                </a:ext>
              </a:extLst>
            </p:cNvPr>
            <p:cNvSpPr>
              <a:spLocks/>
            </p:cNvSpPr>
            <p:nvPr/>
          </p:nvSpPr>
          <p:spPr bwMode="auto">
            <a:xfrm>
              <a:off x="3638" y="944"/>
              <a:ext cx="49" cy="46"/>
            </a:xfrm>
            <a:custGeom>
              <a:avLst/>
              <a:gdLst>
                <a:gd name="T0" fmla="*/ 16 w 54"/>
                <a:gd name="T1" fmla="*/ 2 h 50"/>
                <a:gd name="T2" fmla="*/ 0 w 54"/>
                <a:gd name="T3" fmla="*/ 0 h 50"/>
                <a:gd name="T4" fmla="*/ 3 w 54"/>
                <a:gd name="T5" fmla="*/ 22 h 50"/>
                <a:gd name="T6" fmla="*/ 3 w 54"/>
                <a:gd name="T7" fmla="*/ 35 h 50"/>
                <a:gd name="T8" fmla="*/ 24 w 54"/>
                <a:gd name="T9" fmla="*/ 41 h 50"/>
                <a:gd name="T10" fmla="*/ 33 w 54"/>
                <a:gd name="T11" fmla="*/ 50 h 50"/>
                <a:gd name="T12" fmla="*/ 46 w 54"/>
                <a:gd name="T13" fmla="*/ 37 h 50"/>
                <a:gd name="T14" fmla="*/ 54 w 54"/>
                <a:gd name="T15" fmla="*/ 18 h 50"/>
                <a:gd name="T16" fmla="*/ 41 w 54"/>
                <a:gd name="T17" fmla="*/ 8 h 50"/>
                <a:gd name="T18" fmla="*/ 16 w 54"/>
                <a:gd name="T19"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0">
                  <a:moveTo>
                    <a:pt x="16" y="2"/>
                  </a:moveTo>
                  <a:lnTo>
                    <a:pt x="0" y="0"/>
                  </a:lnTo>
                  <a:lnTo>
                    <a:pt x="3" y="22"/>
                  </a:lnTo>
                  <a:lnTo>
                    <a:pt x="3" y="35"/>
                  </a:lnTo>
                  <a:lnTo>
                    <a:pt x="24" y="41"/>
                  </a:lnTo>
                  <a:lnTo>
                    <a:pt x="33" y="50"/>
                  </a:lnTo>
                  <a:lnTo>
                    <a:pt x="46" y="37"/>
                  </a:lnTo>
                  <a:lnTo>
                    <a:pt x="54" y="18"/>
                  </a:lnTo>
                  <a:lnTo>
                    <a:pt x="41" y="8"/>
                  </a:lnTo>
                  <a:lnTo>
                    <a:pt x="16" y="2"/>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49" name="Freeform 139">
              <a:extLst>
                <a:ext uri="{FF2B5EF4-FFF2-40B4-BE49-F238E27FC236}">
                  <a16:creationId xmlns:a16="http://schemas.microsoft.com/office/drawing/2014/main" id="{A4CCB191-721B-47B5-BA18-304BEA4BE952}"/>
                </a:ext>
              </a:extLst>
            </p:cNvPr>
            <p:cNvSpPr>
              <a:spLocks/>
            </p:cNvSpPr>
            <p:nvPr/>
          </p:nvSpPr>
          <p:spPr bwMode="auto">
            <a:xfrm>
              <a:off x="3409" y="1402"/>
              <a:ext cx="20" cy="12"/>
            </a:xfrm>
            <a:custGeom>
              <a:avLst/>
              <a:gdLst>
                <a:gd name="T0" fmla="*/ 6 w 22"/>
                <a:gd name="T1" fmla="*/ 0 h 14"/>
                <a:gd name="T2" fmla="*/ 0 w 22"/>
                <a:gd name="T3" fmla="*/ 7 h 14"/>
                <a:gd name="T4" fmla="*/ 8 w 22"/>
                <a:gd name="T5" fmla="*/ 14 h 14"/>
                <a:gd name="T6" fmla="*/ 22 w 22"/>
                <a:gd name="T7" fmla="*/ 10 h 14"/>
                <a:gd name="T8" fmla="*/ 6 w 22"/>
                <a:gd name="T9" fmla="*/ 0 h 14"/>
              </a:gdLst>
              <a:ahLst/>
              <a:cxnLst>
                <a:cxn ang="0">
                  <a:pos x="T0" y="T1"/>
                </a:cxn>
                <a:cxn ang="0">
                  <a:pos x="T2" y="T3"/>
                </a:cxn>
                <a:cxn ang="0">
                  <a:pos x="T4" y="T5"/>
                </a:cxn>
                <a:cxn ang="0">
                  <a:pos x="T6" y="T7"/>
                </a:cxn>
                <a:cxn ang="0">
                  <a:pos x="T8" y="T9"/>
                </a:cxn>
              </a:cxnLst>
              <a:rect l="0" t="0" r="r" b="b"/>
              <a:pathLst>
                <a:path w="22" h="14">
                  <a:moveTo>
                    <a:pt x="6" y="0"/>
                  </a:moveTo>
                  <a:lnTo>
                    <a:pt x="0" y="7"/>
                  </a:lnTo>
                  <a:lnTo>
                    <a:pt x="8" y="14"/>
                  </a:lnTo>
                  <a:lnTo>
                    <a:pt x="22" y="10"/>
                  </a:lnTo>
                  <a:lnTo>
                    <a:pt x="6"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50" name="Freeform 140">
              <a:extLst>
                <a:ext uri="{FF2B5EF4-FFF2-40B4-BE49-F238E27FC236}">
                  <a16:creationId xmlns:a16="http://schemas.microsoft.com/office/drawing/2014/main" id="{A88F40AC-89A1-412A-A03F-3041B2ADF39B}"/>
                </a:ext>
              </a:extLst>
            </p:cNvPr>
            <p:cNvSpPr>
              <a:spLocks noEditPoints="1"/>
            </p:cNvSpPr>
            <p:nvPr/>
          </p:nvSpPr>
          <p:spPr bwMode="auto">
            <a:xfrm>
              <a:off x="3207" y="1180"/>
              <a:ext cx="1236" cy="2774"/>
            </a:xfrm>
            <a:custGeom>
              <a:avLst/>
              <a:gdLst>
                <a:gd name="T0" fmla="*/ 1179 w 1357"/>
                <a:gd name="T1" fmla="*/ 1149 h 3044"/>
                <a:gd name="T2" fmla="*/ 1181 w 1357"/>
                <a:gd name="T3" fmla="*/ 1284 h 3044"/>
                <a:gd name="T4" fmla="*/ 1214 w 1357"/>
                <a:gd name="T5" fmla="*/ 1448 h 3044"/>
                <a:gd name="T6" fmla="*/ 1270 w 1357"/>
                <a:gd name="T7" fmla="*/ 1515 h 3044"/>
                <a:gd name="T8" fmla="*/ 1339 w 1357"/>
                <a:gd name="T9" fmla="*/ 1556 h 3044"/>
                <a:gd name="T10" fmla="*/ 1280 w 1357"/>
                <a:gd name="T11" fmla="*/ 1689 h 3044"/>
                <a:gd name="T12" fmla="*/ 1290 w 1357"/>
                <a:gd name="T13" fmla="*/ 1836 h 3044"/>
                <a:gd name="T14" fmla="*/ 1259 w 1357"/>
                <a:gd name="T15" fmla="*/ 1979 h 3044"/>
                <a:gd name="T16" fmla="*/ 1286 w 1357"/>
                <a:gd name="T17" fmla="*/ 2072 h 3044"/>
                <a:gd name="T18" fmla="*/ 1298 w 1357"/>
                <a:gd name="T19" fmla="*/ 2187 h 3044"/>
                <a:gd name="T20" fmla="*/ 1168 w 1357"/>
                <a:gd name="T21" fmla="*/ 2144 h 3044"/>
                <a:gd name="T22" fmla="*/ 1110 w 1357"/>
                <a:gd name="T23" fmla="*/ 2349 h 3044"/>
                <a:gd name="T24" fmla="*/ 945 w 1357"/>
                <a:gd name="T25" fmla="*/ 2339 h 3044"/>
                <a:gd name="T26" fmla="*/ 913 w 1357"/>
                <a:gd name="T27" fmla="*/ 2512 h 3044"/>
                <a:gd name="T28" fmla="*/ 875 w 1357"/>
                <a:gd name="T29" fmla="*/ 2660 h 3044"/>
                <a:gd name="T30" fmla="*/ 838 w 1357"/>
                <a:gd name="T31" fmla="*/ 2762 h 3044"/>
                <a:gd name="T32" fmla="*/ 773 w 1357"/>
                <a:gd name="T33" fmla="*/ 2849 h 3044"/>
                <a:gd name="T34" fmla="*/ 637 w 1357"/>
                <a:gd name="T35" fmla="*/ 3032 h 3044"/>
                <a:gd name="T36" fmla="*/ 502 w 1357"/>
                <a:gd name="T37" fmla="*/ 2955 h 3044"/>
                <a:gd name="T38" fmla="*/ 538 w 1357"/>
                <a:gd name="T39" fmla="*/ 2774 h 3044"/>
                <a:gd name="T40" fmla="*/ 404 w 1357"/>
                <a:gd name="T41" fmla="*/ 2677 h 3044"/>
                <a:gd name="T42" fmla="*/ 359 w 1357"/>
                <a:gd name="T43" fmla="*/ 2516 h 3044"/>
                <a:gd name="T44" fmla="*/ 346 w 1357"/>
                <a:gd name="T45" fmla="*/ 2343 h 3044"/>
                <a:gd name="T46" fmla="*/ 291 w 1357"/>
                <a:gd name="T47" fmla="*/ 2147 h 3044"/>
                <a:gd name="T48" fmla="*/ 129 w 1357"/>
                <a:gd name="T49" fmla="*/ 2014 h 3044"/>
                <a:gd name="T50" fmla="*/ 196 w 1357"/>
                <a:gd name="T51" fmla="*/ 1813 h 3044"/>
                <a:gd name="T52" fmla="*/ 238 w 1357"/>
                <a:gd name="T53" fmla="*/ 1617 h 3044"/>
                <a:gd name="T54" fmla="*/ 182 w 1357"/>
                <a:gd name="T55" fmla="*/ 1482 h 3044"/>
                <a:gd name="T56" fmla="*/ 127 w 1357"/>
                <a:gd name="T57" fmla="*/ 1355 h 3044"/>
                <a:gd name="T58" fmla="*/ 87 w 1357"/>
                <a:gd name="T59" fmla="*/ 1213 h 3044"/>
                <a:gd name="T60" fmla="*/ 140 w 1357"/>
                <a:gd name="T61" fmla="*/ 1103 h 3044"/>
                <a:gd name="T62" fmla="*/ 61 w 1357"/>
                <a:gd name="T63" fmla="*/ 1036 h 3044"/>
                <a:gd name="T64" fmla="*/ 43 w 1357"/>
                <a:gd name="T65" fmla="*/ 912 h 3044"/>
                <a:gd name="T66" fmla="*/ 32 w 1357"/>
                <a:gd name="T67" fmla="*/ 778 h 3044"/>
                <a:gd name="T68" fmla="*/ 34 w 1357"/>
                <a:gd name="T69" fmla="*/ 690 h 3044"/>
                <a:gd name="T70" fmla="*/ 105 w 1357"/>
                <a:gd name="T71" fmla="*/ 723 h 3044"/>
                <a:gd name="T72" fmla="*/ 121 w 1357"/>
                <a:gd name="T73" fmla="*/ 657 h 3044"/>
                <a:gd name="T74" fmla="*/ 231 w 1357"/>
                <a:gd name="T75" fmla="*/ 534 h 3044"/>
                <a:gd name="T76" fmla="*/ 312 w 1357"/>
                <a:gd name="T77" fmla="*/ 462 h 3044"/>
                <a:gd name="T78" fmla="*/ 370 w 1357"/>
                <a:gd name="T79" fmla="*/ 381 h 3044"/>
                <a:gd name="T80" fmla="*/ 512 w 1357"/>
                <a:gd name="T81" fmla="*/ 284 h 3044"/>
                <a:gd name="T82" fmla="*/ 637 w 1357"/>
                <a:gd name="T83" fmla="*/ 214 h 3044"/>
                <a:gd name="T84" fmla="*/ 725 w 1357"/>
                <a:gd name="T85" fmla="*/ 205 h 3044"/>
                <a:gd name="T86" fmla="*/ 756 w 1357"/>
                <a:gd name="T87" fmla="*/ 108 h 3044"/>
                <a:gd name="T88" fmla="*/ 858 w 1357"/>
                <a:gd name="T89" fmla="*/ 60 h 3044"/>
                <a:gd name="T90" fmla="*/ 953 w 1357"/>
                <a:gd name="T91" fmla="*/ 138 h 3044"/>
                <a:gd name="T92" fmla="*/ 1080 w 1357"/>
                <a:gd name="T93" fmla="*/ 90 h 3044"/>
                <a:gd name="T94" fmla="*/ 1130 w 1357"/>
                <a:gd name="T95" fmla="*/ 183 h 3044"/>
                <a:gd name="T96" fmla="*/ 1091 w 1357"/>
                <a:gd name="T97" fmla="*/ 356 h 3044"/>
                <a:gd name="T98" fmla="*/ 988 w 1357"/>
                <a:gd name="T99" fmla="*/ 558 h 3044"/>
                <a:gd name="T100" fmla="*/ 1115 w 1357"/>
                <a:gd name="T101" fmla="*/ 475 h 3044"/>
                <a:gd name="T102" fmla="*/ 1140 w 1357"/>
                <a:gd name="T103" fmla="*/ 430 h 3044"/>
                <a:gd name="T104" fmla="*/ 1172 w 1357"/>
                <a:gd name="T105" fmla="*/ 549 h 3044"/>
                <a:gd name="T106" fmla="*/ 1292 w 1357"/>
                <a:gd name="T107" fmla="*/ 708 h 3044"/>
                <a:gd name="T108" fmla="*/ 1204 w 1357"/>
                <a:gd name="T109" fmla="*/ 845 h 3044"/>
                <a:gd name="T110" fmla="*/ 1109 w 1357"/>
                <a:gd name="T111" fmla="*/ 959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7" h="3044">
                  <a:moveTo>
                    <a:pt x="1109" y="959"/>
                  </a:moveTo>
                  <a:lnTo>
                    <a:pt x="1116" y="976"/>
                  </a:lnTo>
                  <a:lnTo>
                    <a:pt x="1126" y="999"/>
                  </a:lnTo>
                  <a:lnTo>
                    <a:pt x="1148" y="1014"/>
                  </a:lnTo>
                  <a:lnTo>
                    <a:pt x="1151" y="1057"/>
                  </a:lnTo>
                  <a:lnTo>
                    <a:pt x="1174" y="1099"/>
                  </a:lnTo>
                  <a:lnTo>
                    <a:pt x="1174" y="1116"/>
                  </a:lnTo>
                  <a:lnTo>
                    <a:pt x="1179" y="1149"/>
                  </a:lnTo>
                  <a:lnTo>
                    <a:pt x="1187" y="1199"/>
                  </a:lnTo>
                  <a:lnTo>
                    <a:pt x="1167" y="1205"/>
                  </a:lnTo>
                  <a:lnTo>
                    <a:pt x="1154" y="1226"/>
                  </a:lnTo>
                  <a:lnTo>
                    <a:pt x="1142" y="1238"/>
                  </a:lnTo>
                  <a:lnTo>
                    <a:pt x="1149" y="1260"/>
                  </a:lnTo>
                  <a:lnTo>
                    <a:pt x="1157" y="1253"/>
                  </a:lnTo>
                  <a:lnTo>
                    <a:pt x="1181" y="1263"/>
                  </a:lnTo>
                  <a:lnTo>
                    <a:pt x="1181" y="1284"/>
                  </a:lnTo>
                  <a:lnTo>
                    <a:pt x="1190" y="1293"/>
                  </a:lnTo>
                  <a:lnTo>
                    <a:pt x="1181" y="1301"/>
                  </a:lnTo>
                  <a:lnTo>
                    <a:pt x="1181" y="1324"/>
                  </a:lnTo>
                  <a:lnTo>
                    <a:pt x="1204" y="1336"/>
                  </a:lnTo>
                  <a:lnTo>
                    <a:pt x="1211" y="1372"/>
                  </a:lnTo>
                  <a:lnTo>
                    <a:pt x="1238" y="1398"/>
                  </a:lnTo>
                  <a:lnTo>
                    <a:pt x="1229" y="1424"/>
                  </a:lnTo>
                  <a:lnTo>
                    <a:pt x="1214" y="1448"/>
                  </a:lnTo>
                  <a:lnTo>
                    <a:pt x="1220" y="1468"/>
                  </a:lnTo>
                  <a:lnTo>
                    <a:pt x="1220" y="1485"/>
                  </a:lnTo>
                  <a:lnTo>
                    <a:pt x="1212" y="1493"/>
                  </a:lnTo>
                  <a:lnTo>
                    <a:pt x="1212" y="1519"/>
                  </a:lnTo>
                  <a:lnTo>
                    <a:pt x="1226" y="1525"/>
                  </a:lnTo>
                  <a:lnTo>
                    <a:pt x="1247" y="1525"/>
                  </a:lnTo>
                  <a:lnTo>
                    <a:pt x="1258" y="1515"/>
                  </a:lnTo>
                  <a:lnTo>
                    <a:pt x="1270" y="1515"/>
                  </a:lnTo>
                  <a:lnTo>
                    <a:pt x="1281" y="1529"/>
                  </a:lnTo>
                  <a:lnTo>
                    <a:pt x="1305" y="1520"/>
                  </a:lnTo>
                  <a:lnTo>
                    <a:pt x="1323" y="1528"/>
                  </a:lnTo>
                  <a:lnTo>
                    <a:pt x="1337" y="1514"/>
                  </a:lnTo>
                  <a:lnTo>
                    <a:pt x="1356" y="1515"/>
                  </a:lnTo>
                  <a:lnTo>
                    <a:pt x="1357" y="1530"/>
                  </a:lnTo>
                  <a:lnTo>
                    <a:pt x="1350" y="1545"/>
                  </a:lnTo>
                  <a:lnTo>
                    <a:pt x="1339" y="1556"/>
                  </a:lnTo>
                  <a:lnTo>
                    <a:pt x="1324" y="1552"/>
                  </a:lnTo>
                  <a:lnTo>
                    <a:pt x="1306" y="1570"/>
                  </a:lnTo>
                  <a:lnTo>
                    <a:pt x="1289" y="1576"/>
                  </a:lnTo>
                  <a:lnTo>
                    <a:pt x="1278" y="1600"/>
                  </a:lnTo>
                  <a:lnTo>
                    <a:pt x="1278" y="1624"/>
                  </a:lnTo>
                  <a:lnTo>
                    <a:pt x="1287" y="1649"/>
                  </a:lnTo>
                  <a:lnTo>
                    <a:pt x="1280" y="1671"/>
                  </a:lnTo>
                  <a:lnTo>
                    <a:pt x="1280" y="1689"/>
                  </a:lnTo>
                  <a:lnTo>
                    <a:pt x="1303" y="1712"/>
                  </a:lnTo>
                  <a:lnTo>
                    <a:pt x="1317" y="1726"/>
                  </a:lnTo>
                  <a:lnTo>
                    <a:pt x="1310" y="1745"/>
                  </a:lnTo>
                  <a:lnTo>
                    <a:pt x="1301" y="1760"/>
                  </a:lnTo>
                  <a:lnTo>
                    <a:pt x="1318" y="1777"/>
                  </a:lnTo>
                  <a:lnTo>
                    <a:pt x="1302" y="1793"/>
                  </a:lnTo>
                  <a:lnTo>
                    <a:pt x="1290" y="1801"/>
                  </a:lnTo>
                  <a:lnTo>
                    <a:pt x="1290" y="1836"/>
                  </a:lnTo>
                  <a:lnTo>
                    <a:pt x="1276" y="1844"/>
                  </a:lnTo>
                  <a:lnTo>
                    <a:pt x="1271" y="1868"/>
                  </a:lnTo>
                  <a:lnTo>
                    <a:pt x="1248" y="1877"/>
                  </a:lnTo>
                  <a:lnTo>
                    <a:pt x="1254" y="1908"/>
                  </a:lnTo>
                  <a:lnTo>
                    <a:pt x="1244" y="1918"/>
                  </a:lnTo>
                  <a:lnTo>
                    <a:pt x="1240" y="1947"/>
                  </a:lnTo>
                  <a:lnTo>
                    <a:pt x="1246" y="1973"/>
                  </a:lnTo>
                  <a:lnTo>
                    <a:pt x="1259" y="1979"/>
                  </a:lnTo>
                  <a:lnTo>
                    <a:pt x="1281" y="2000"/>
                  </a:lnTo>
                  <a:lnTo>
                    <a:pt x="1290" y="1992"/>
                  </a:lnTo>
                  <a:lnTo>
                    <a:pt x="1311" y="2000"/>
                  </a:lnTo>
                  <a:lnTo>
                    <a:pt x="1311" y="2022"/>
                  </a:lnTo>
                  <a:lnTo>
                    <a:pt x="1318" y="2042"/>
                  </a:lnTo>
                  <a:lnTo>
                    <a:pt x="1304" y="2040"/>
                  </a:lnTo>
                  <a:lnTo>
                    <a:pt x="1294" y="2058"/>
                  </a:lnTo>
                  <a:lnTo>
                    <a:pt x="1286" y="2072"/>
                  </a:lnTo>
                  <a:lnTo>
                    <a:pt x="1291" y="2085"/>
                  </a:lnTo>
                  <a:lnTo>
                    <a:pt x="1311" y="2085"/>
                  </a:lnTo>
                  <a:lnTo>
                    <a:pt x="1321" y="2106"/>
                  </a:lnTo>
                  <a:lnTo>
                    <a:pt x="1328" y="2125"/>
                  </a:lnTo>
                  <a:lnTo>
                    <a:pt x="1317" y="2136"/>
                  </a:lnTo>
                  <a:lnTo>
                    <a:pt x="1304" y="2156"/>
                  </a:lnTo>
                  <a:lnTo>
                    <a:pt x="1304" y="2173"/>
                  </a:lnTo>
                  <a:lnTo>
                    <a:pt x="1298" y="2187"/>
                  </a:lnTo>
                  <a:lnTo>
                    <a:pt x="1279" y="2187"/>
                  </a:lnTo>
                  <a:lnTo>
                    <a:pt x="1263" y="2171"/>
                  </a:lnTo>
                  <a:lnTo>
                    <a:pt x="1240" y="2171"/>
                  </a:lnTo>
                  <a:lnTo>
                    <a:pt x="1232" y="2157"/>
                  </a:lnTo>
                  <a:lnTo>
                    <a:pt x="1212" y="2147"/>
                  </a:lnTo>
                  <a:lnTo>
                    <a:pt x="1207" y="2134"/>
                  </a:lnTo>
                  <a:lnTo>
                    <a:pt x="1190" y="2130"/>
                  </a:lnTo>
                  <a:lnTo>
                    <a:pt x="1168" y="2144"/>
                  </a:lnTo>
                  <a:lnTo>
                    <a:pt x="1162" y="2170"/>
                  </a:lnTo>
                  <a:lnTo>
                    <a:pt x="1174" y="2197"/>
                  </a:lnTo>
                  <a:lnTo>
                    <a:pt x="1156" y="2223"/>
                  </a:lnTo>
                  <a:lnTo>
                    <a:pt x="1128" y="2251"/>
                  </a:lnTo>
                  <a:lnTo>
                    <a:pt x="1108" y="2278"/>
                  </a:lnTo>
                  <a:lnTo>
                    <a:pt x="1102" y="2306"/>
                  </a:lnTo>
                  <a:lnTo>
                    <a:pt x="1092" y="2330"/>
                  </a:lnTo>
                  <a:lnTo>
                    <a:pt x="1110" y="2349"/>
                  </a:lnTo>
                  <a:lnTo>
                    <a:pt x="1092" y="2361"/>
                  </a:lnTo>
                  <a:lnTo>
                    <a:pt x="1067" y="2344"/>
                  </a:lnTo>
                  <a:lnTo>
                    <a:pt x="1054" y="2315"/>
                  </a:lnTo>
                  <a:lnTo>
                    <a:pt x="1033" y="2293"/>
                  </a:lnTo>
                  <a:lnTo>
                    <a:pt x="1013" y="2303"/>
                  </a:lnTo>
                  <a:lnTo>
                    <a:pt x="1004" y="2332"/>
                  </a:lnTo>
                  <a:lnTo>
                    <a:pt x="971" y="2343"/>
                  </a:lnTo>
                  <a:lnTo>
                    <a:pt x="945" y="2339"/>
                  </a:lnTo>
                  <a:lnTo>
                    <a:pt x="918" y="2346"/>
                  </a:lnTo>
                  <a:lnTo>
                    <a:pt x="917" y="2384"/>
                  </a:lnTo>
                  <a:lnTo>
                    <a:pt x="902" y="2400"/>
                  </a:lnTo>
                  <a:lnTo>
                    <a:pt x="902" y="2437"/>
                  </a:lnTo>
                  <a:lnTo>
                    <a:pt x="920" y="2455"/>
                  </a:lnTo>
                  <a:lnTo>
                    <a:pt x="933" y="2484"/>
                  </a:lnTo>
                  <a:lnTo>
                    <a:pt x="933" y="2501"/>
                  </a:lnTo>
                  <a:lnTo>
                    <a:pt x="913" y="2512"/>
                  </a:lnTo>
                  <a:lnTo>
                    <a:pt x="903" y="2536"/>
                  </a:lnTo>
                  <a:lnTo>
                    <a:pt x="884" y="2536"/>
                  </a:lnTo>
                  <a:lnTo>
                    <a:pt x="879" y="2560"/>
                  </a:lnTo>
                  <a:lnTo>
                    <a:pt x="870" y="2581"/>
                  </a:lnTo>
                  <a:lnTo>
                    <a:pt x="884" y="2602"/>
                  </a:lnTo>
                  <a:lnTo>
                    <a:pt x="885" y="2622"/>
                  </a:lnTo>
                  <a:lnTo>
                    <a:pt x="875" y="2630"/>
                  </a:lnTo>
                  <a:lnTo>
                    <a:pt x="875" y="2660"/>
                  </a:lnTo>
                  <a:lnTo>
                    <a:pt x="880" y="2677"/>
                  </a:lnTo>
                  <a:lnTo>
                    <a:pt x="871" y="2693"/>
                  </a:lnTo>
                  <a:lnTo>
                    <a:pt x="874" y="2714"/>
                  </a:lnTo>
                  <a:lnTo>
                    <a:pt x="836" y="2716"/>
                  </a:lnTo>
                  <a:lnTo>
                    <a:pt x="836" y="2733"/>
                  </a:lnTo>
                  <a:lnTo>
                    <a:pt x="820" y="2730"/>
                  </a:lnTo>
                  <a:lnTo>
                    <a:pt x="814" y="2746"/>
                  </a:lnTo>
                  <a:lnTo>
                    <a:pt x="838" y="2762"/>
                  </a:lnTo>
                  <a:lnTo>
                    <a:pt x="875" y="2799"/>
                  </a:lnTo>
                  <a:lnTo>
                    <a:pt x="893" y="2809"/>
                  </a:lnTo>
                  <a:lnTo>
                    <a:pt x="886" y="2826"/>
                  </a:lnTo>
                  <a:lnTo>
                    <a:pt x="872" y="2820"/>
                  </a:lnTo>
                  <a:lnTo>
                    <a:pt x="861" y="2832"/>
                  </a:lnTo>
                  <a:lnTo>
                    <a:pt x="832" y="2830"/>
                  </a:lnTo>
                  <a:lnTo>
                    <a:pt x="807" y="2855"/>
                  </a:lnTo>
                  <a:lnTo>
                    <a:pt x="773" y="2849"/>
                  </a:lnTo>
                  <a:lnTo>
                    <a:pt x="760" y="2862"/>
                  </a:lnTo>
                  <a:lnTo>
                    <a:pt x="752" y="2909"/>
                  </a:lnTo>
                  <a:lnTo>
                    <a:pt x="722" y="2917"/>
                  </a:lnTo>
                  <a:lnTo>
                    <a:pt x="722" y="2938"/>
                  </a:lnTo>
                  <a:lnTo>
                    <a:pt x="702" y="2958"/>
                  </a:lnTo>
                  <a:lnTo>
                    <a:pt x="702" y="2991"/>
                  </a:lnTo>
                  <a:lnTo>
                    <a:pt x="675" y="2999"/>
                  </a:lnTo>
                  <a:lnTo>
                    <a:pt x="637" y="3032"/>
                  </a:lnTo>
                  <a:lnTo>
                    <a:pt x="610" y="3044"/>
                  </a:lnTo>
                  <a:lnTo>
                    <a:pt x="589" y="3044"/>
                  </a:lnTo>
                  <a:lnTo>
                    <a:pt x="563" y="3030"/>
                  </a:lnTo>
                  <a:lnTo>
                    <a:pt x="533" y="3030"/>
                  </a:lnTo>
                  <a:lnTo>
                    <a:pt x="503" y="3019"/>
                  </a:lnTo>
                  <a:lnTo>
                    <a:pt x="481" y="2997"/>
                  </a:lnTo>
                  <a:lnTo>
                    <a:pt x="490" y="2984"/>
                  </a:lnTo>
                  <a:lnTo>
                    <a:pt x="502" y="2955"/>
                  </a:lnTo>
                  <a:lnTo>
                    <a:pt x="525" y="2944"/>
                  </a:lnTo>
                  <a:lnTo>
                    <a:pt x="547" y="2923"/>
                  </a:lnTo>
                  <a:lnTo>
                    <a:pt x="544" y="2896"/>
                  </a:lnTo>
                  <a:lnTo>
                    <a:pt x="565" y="2875"/>
                  </a:lnTo>
                  <a:lnTo>
                    <a:pt x="573" y="2848"/>
                  </a:lnTo>
                  <a:lnTo>
                    <a:pt x="565" y="2827"/>
                  </a:lnTo>
                  <a:lnTo>
                    <a:pt x="565" y="2801"/>
                  </a:lnTo>
                  <a:lnTo>
                    <a:pt x="538" y="2774"/>
                  </a:lnTo>
                  <a:lnTo>
                    <a:pt x="530" y="2743"/>
                  </a:lnTo>
                  <a:lnTo>
                    <a:pt x="503" y="2717"/>
                  </a:lnTo>
                  <a:lnTo>
                    <a:pt x="512" y="2682"/>
                  </a:lnTo>
                  <a:lnTo>
                    <a:pt x="504" y="2666"/>
                  </a:lnTo>
                  <a:lnTo>
                    <a:pt x="479" y="2675"/>
                  </a:lnTo>
                  <a:lnTo>
                    <a:pt x="441" y="2671"/>
                  </a:lnTo>
                  <a:lnTo>
                    <a:pt x="429" y="2683"/>
                  </a:lnTo>
                  <a:lnTo>
                    <a:pt x="404" y="2677"/>
                  </a:lnTo>
                  <a:lnTo>
                    <a:pt x="379" y="2651"/>
                  </a:lnTo>
                  <a:lnTo>
                    <a:pt x="364" y="2625"/>
                  </a:lnTo>
                  <a:lnTo>
                    <a:pt x="388" y="2602"/>
                  </a:lnTo>
                  <a:lnTo>
                    <a:pt x="403" y="2596"/>
                  </a:lnTo>
                  <a:lnTo>
                    <a:pt x="402" y="2558"/>
                  </a:lnTo>
                  <a:lnTo>
                    <a:pt x="388" y="2532"/>
                  </a:lnTo>
                  <a:lnTo>
                    <a:pt x="370" y="2525"/>
                  </a:lnTo>
                  <a:lnTo>
                    <a:pt x="359" y="2516"/>
                  </a:lnTo>
                  <a:lnTo>
                    <a:pt x="355" y="2495"/>
                  </a:lnTo>
                  <a:lnTo>
                    <a:pt x="362" y="2468"/>
                  </a:lnTo>
                  <a:lnTo>
                    <a:pt x="362" y="2429"/>
                  </a:lnTo>
                  <a:lnTo>
                    <a:pt x="379" y="2399"/>
                  </a:lnTo>
                  <a:lnTo>
                    <a:pt x="407" y="2384"/>
                  </a:lnTo>
                  <a:lnTo>
                    <a:pt x="403" y="2354"/>
                  </a:lnTo>
                  <a:lnTo>
                    <a:pt x="368" y="2343"/>
                  </a:lnTo>
                  <a:lnTo>
                    <a:pt x="346" y="2343"/>
                  </a:lnTo>
                  <a:lnTo>
                    <a:pt x="340" y="2322"/>
                  </a:lnTo>
                  <a:lnTo>
                    <a:pt x="320" y="2291"/>
                  </a:lnTo>
                  <a:lnTo>
                    <a:pt x="332" y="2257"/>
                  </a:lnTo>
                  <a:lnTo>
                    <a:pt x="375" y="2212"/>
                  </a:lnTo>
                  <a:lnTo>
                    <a:pt x="362" y="2199"/>
                  </a:lnTo>
                  <a:lnTo>
                    <a:pt x="324" y="2202"/>
                  </a:lnTo>
                  <a:lnTo>
                    <a:pt x="316" y="2172"/>
                  </a:lnTo>
                  <a:lnTo>
                    <a:pt x="291" y="2147"/>
                  </a:lnTo>
                  <a:lnTo>
                    <a:pt x="276" y="2124"/>
                  </a:lnTo>
                  <a:lnTo>
                    <a:pt x="244" y="2116"/>
                  </a:lnTo>
                  <a:lnTo>
                    <a:pt x="203" y="2116"/>
                  </a:lnTo>
                  <a:lnTo>
                    <a:pt x="168" y="2125"/>
                  </a:lnTo>
                  <a:lnTo>
                    <a:pt x="139" y="2116"/>
                  </a:lnTo>
                  <a:lnTo>
                    <a:pt x="131" y="2090"/>
                  </a:lnTo>
                  <a:lnTo>
                    <a:pt x="155" y="2067"/>
                  </a:lnTo>
                  <a:lnTo>
                    <a:pt x="129" y="2014"/>
                  </a:lnTo>
                  <a:lnTo>
                    <a:pt x="159" y="1984"/>
                  </a:lnTo>
                  <a:lnTo>
                    <a:pt x="206" y="1964"/>
                  </a:lnTo>
                  <a:lnTo>
                    <a:pt x="225" y="1932"/>
                  </a:lnTo>
                  <a:lnTo>
                    <a:pt x="188" y="1916"/>
                  </a:lnTo>
                  <a:lnTo>
                    <a:pt x="155" y="1894"/>
                  </a:lnTo>
                  <a:lnTo>
                    <a:pt x="155" y="1854"/>
                  </a:lnTo>
                  <a:lnTo>
                    <a:pt x="185" y="1824"/>
                  </a:lnTo>
                  <a:lnTo>
                    <a:pt x="196" y="1813"/>
                  </a:lnTo>
                  <a:lnTo>
                    <a:pt x="198" y="1783"/>
                  </a:lnTo>
                  <a:lnTo>
                    <a:pt x="217" y="1764"/>
                  </a:lnTo>
                  <a:lnTo>
                    <a:pt x="217" y="1732"/>
                  </a:lnTo>
                  <a:lnTo>
                    <a:pt x="198" y="1704"/>
                  </a:lnTo>
                  <a:lnTo>
                    <a:pt x="211" y="1680"/>
                  </a:lnTo>
                  <a:lnTo>
                    <a:pt x="229" y="1656"/>
                  </a:lnTo>
                  <a:lnTo>
                    <a:pt x="247" y="1638"/>
                  </a:lnTo>
                  <a:lnTo>
                    <a:pt x="238" y="1617"/>
                  </a:lnTo>
                  <a:lnTo>
                    <a:pt x="243" y="1590"/>
                  </a:lnTo>
                  <a:lnTo>
                    <a:pt x="238" y="1558"/>
                  </a:lnTo>
                  <a:lnTo>
                    <a:pt x="223" y="1573"/>
                  </a:lnTo>
                  <a:lnTo>
                    <a:pt x="208" y="1558"/>
                  </a:lnTo>
                  <a:lnTo>
                    <a:pt x="178" y="1552"/>
                  </a:lnTo>
                  <a:lnTo>
                    <a:pt x="171" y="1525"/>
                  </a:lnTo>
                  <a:lnTo>
                    <a:pt x="185" y="1512"/>
                  </a:lnTo>
                  <a:lnTo>
                    <a:pt x="182" y="1482"/>
                  </a:lnTo>
                  <a:lnTo>
                    <a:pt x="170" y="1458"/>
                  </a:lnTo>
                  <a:lnTo>
                    <a:pt x="155" y="1443"/>
                  </a:lnTo>
                  <a:lnTo>
                    <a:pt x="139" y="1443"/>
                  </a:lnTo>
                  <a:lnTo>
                    <a:pt x="125" y="1416"/>
                  </a:lnTo>
                  <a:lnTo>
                    <a:pt x="136" y="1407"/>
                  </a:lnTo>
                  <a:lnTo>
                    <a:pt x="136" y="1384"/>
                  </a:lnTo>
                  <a:lnTo>
                    <a:pt x="127" y="1368"/>
                  </a:lnTo>
                  <a:lnTo>
                    <a:pt x="127" y="1355"/>
                  </a:lnTo>
                  <a:lnTo>
                    <a:pt x="145" y="1339"/>
                  </a:lnTo>
                  <a:lnTo>
                    <a:pt x="134" y="1316"/>
                  </a:lnTo>
                  <a:lnTo>
                    <a:pt x="105" y="1299"/>
                  </a:lnTo>
                  <a:lnTo>
                    <a:pt x="105" y="1281"/>
                  </a:lnTo>
                  <a:lnTo>
                    <a:pt x="93" y="1269"/>
                  </a:lnTo>
                  <a:lnTo>
                    <a:pt x="104" y="1250"/>
                  </a:lnTo>
                  <a:lnTo>
                    <a:pt x="100" y="1226"/>
                  </a:lnTo>
                  <a:lnTo>
                    <a:pt x="87" y="1213"/>
                  </a:lnTo>
                  <a:lnTo>
                    <a:pt x="88" y="1192"/>
                  </a:lnTo>
                  <a:lnTo>
                    <a:pt x="106" y="1196"/>
                  </a:lnTo>
                  <a:lnTo>
                    <a:pt x="111" y="1180"/>
                  </a:lnTo>
                  <a:lnTo>
                    <a:pt x="125" y="1166"/>
                  </a:lnTo>
                  <a:lnTo>
                    <a:pt x="134" y="1142"/>
                  </a:lnTo>
                  <a:lnTo>
                    <a:pt x="123" y="1122"/>
                  </a:lnTo>
                  <a:lnTo>
                    <a:pt x="133" y="1122"/>
                  </a:lnTo>
                  <a:lnTo>
                    <a:pt x="140" y="1103"/>
                  </a:lnTo>
                  <a:lnTo>
                    <a:pt x="128" y="1073"/>
                  </a:lnTo>
                  <a:lnTo>
                    <a:pt x="128" y="1053"/>
                  </a:lnTo>
                  <a:lnTo>
                    <a:pt x="108" y="1049"/>
                  </a:lnTo>
                  <a:lnTo>
                    <a:pt x="108" y="1024"/>
                  </a:lnTo>
                  <a:cubicBezTo>
                    <a:pt x="108" y="1024"/>
                    <a:pt x="95" y="1037"/>
                    <a:pt x="93" y="1039"/>
                  </a:cubicBezTo>
                  <a:cubicBezTo>
                    <a:pt x="91" y="1041"/>
                    <a:pt x="85" y="1031"/>
                    <a:pt x="85" y="1031"/>
                  </a:cubicBezTo>
                  <a:lnTo>
                    <a:pt x="69" y="1045"/>
                  </a:lnTo>
                  <a:lnTo>
                    <a:pt x="61" y="1036"/>
                  </a:lnTo>
                  <a:lnTo>
                    <a:pt x="58" y="1019"/>
                  </a:lnTo>
                  <a:lnTo>
                    <a:pt x="33" y="1015"/>
                  </a:lnTo>
                  <a:lnTo>
                    <a:pt x="16" y="999"/>
                  </a:lnTo>
                  <a:lnTo>
                    <a:pt x="13" y="985"/>
                  </a:lnTo>
                  <a:lnTo>
                    <a:pt x="1" y="974"/>
                  </a:lnTo>
                  <a:lnTo>
                    <a:pt x="0" y="949"/>
                  </a:lnTo>
                  <a:lnTo>
                    <a:pt x="24" y="932"/>
                  </a:lnTo>
                  <a:lnTo>
                    <a:pt x="43" y="912"/>
                  </a:lnTo>
                  <a:lnTo>
                    <a:pt x="53" y="897"/>
                  </a:lnTo>
                  <a:lnTo>
                    <a:pt x="79" y="897"/>
                  </a:lnTo>
                  <a:lnTo>
                    <a:pt x="79" y="852"/>
                  </a:lnTo>
                  <a:lnTo>
                    <a:pt x="82" y="820"/>
                  </a:lnTo>
                  <a:lnTo>
                    <a:pt x="54" y="805"/>
                  </a:lnTo>
                  <a:lnTo>
                    <a:pt x="45" y="789"/>
                  </a:lnTo>
                  <a:lnTo>
                    <a:pt x="40" y="796"/>
                  </a:lnTo>
                  <a:lnTo>
                    <a:pt x="32" y="778"/>
                  </a:lnTo>
                  <a:lnTo>
                    <a:pt x="50" y="761"/>
                  </a:lnTo>
                  <a:lnTo>
                    <a:pt x="74" y="757"/>
                  </a:lnTo>
                  <a:lnTo>
                    <a:pt x="72" y="743"/>
                  </a:lnTo>
                  <a:lnTo>
                    <a:pt x="84" y="731"/>
                  </a:lnTo>
                  <a:lnTo>
                    <a:pt x="80" y="714"/>
                  </a:lnTo>
                  <a:lnTo>
                    <a:pt x="61" y="704"/>
                  </a:lnTo>
                  <a:lnTo>
                    <a:pt x="45" y="701"/>
                  </a:lnTo>
                  <a:lnTo>
                    <a:pt x="34" y="690"/>
                  </a:lnTo>
                  <a:lnTo>
                    <a:pt x="29" y="675"/>
                  </a:lnTo>
                  <a:lnTo>
                    <a:pt x="16" y="675"/>
                  </a:lnTo>
                  <a:lnTo>
                    <a:pt x="15" y="660"/>
                  </a:lnTo>
                  <a:lnTo>
                    <a:pt x="41" y="665"/>
                  </a:lnTo>
                  <a:lnTo>
                    <a:pt x="63" y="662"/>
                  </a:lnTo>
                  <a:lnTo>
                    <a:pt x="80" y="679"/>
                  </a:lnTo>
                  <a:lnTo>
                    <a:pt x="114" y="697"/>
                  </a:lnTo>
                  <a:lnTo>
                    <a:pt x="105" y="723"/>
                  </a:lnTo>
                  <a:lnTo>
                    <a:pt x="114" y="732"/>
                  </a:lnTo>
                  <a:lnTo>
                    <a:pt x="136" y="755"/>
                  </a:lnTo>
                  <a:lnTo>
                    <a:pt x="171" y="755"/>
                  </a:lnTo>
                  <a:lnTo>
                    <a:pt x="177" y="734"/>
                  </a:lnTo>
                  <a:lnTo>
                    <a:pt x="162" y="714"/>
                  </a:lnTo>
                  <a:lnTo>
                    <a:pt x="164" y="696"/>
                  </a:lnTo>
                  <a:lnTo>
                    <a:pt x="139" y="687"/>
                  </a:lnTo>
                  <a:lnTo>
                    <a:pt x="121" y="657"/>
                  </a:lnTo>
                  <a:lnTo>
                    <a:pt x="110" y="647"/>
                  </a:lnTo>
                  <a:lnTo>
                    <a:pt x="118" y="615"/>
                  </a:lnTo>
                  <a:lnTo>
                    <a:pt x="130" y="589"/>
                  </a:lnTo>
                  <a:lnTo>
                    <a:pt x="119" y="579"/>
                  </a:lnTo>
                  <a:lnTo>
                    <a:pt x="113" y="546"/>
                  </a:lnTo>
                  <a:lnTo>
                    <a:pt x="139" y="523"/>
                  </a:lnTo>
                  <a:lnTo>
                    <a:pt x="200" y="523"/>
                  </a:lnTo>
                  <a:lnTo>
                    <a:pt x="231" y="534"/>
                  </a:lnTo>
                  <a:lnTo>
                    <a:pt x="231" y="527"/>
                  </a:lnTo>
                  <a:lnTo>
                    <a:pt x="282" y="527"/>
                  </a:lnTo>
                  <a:lnTo>
                    <a:pt x="316" y="512"/>
                  </a:lnTo>
                  <a:lnTo>
                    <a:pt x="341" y="512"/>
                  </a:lnTo>
                  <a:lnTo>
                    <a:pt x="354" y="499"/>
                  </a:lnTo>
                  <a:lnTo>
                    <a:pt x="341" y="480"/>
                  </a:lnTo>
                  <a:lnTo>
                    <a:pt x="325" y="475"/>
                  </a:lnTo>
                  <a:lnTo>
                    <a:pt x="312" y="462"/>
                  </a:lnTo>
                  <a:lnTo>
                    <a:pt x="327" y="447"/>
                  </a:lnTo>
                  <a:cubicBezTo>
                    <a:pt x="337" y="437"/>
                    <a:pt x="337" y="456"/>
                    <a:pt x="337" y="456"/>
                  </a:cubicBezTo>
                  <a:lnTo>
                    <a:pt x="353" y="452"/>
                  </a:lnTo>
                  <a:lnTo>
                    <a:pt x="342" y="441"/>
                  </a:lnTo>
                  <a:lnTo>
                    <a:pt x="349" y="424"/>
                  </a:lnTo>
                  <a:lnTo>
                    <a:pt x="338" y="413"/>
                  </a:lnTo>
                  <a:lnTo>
                    <a:pt x="351" y="395"/>
                  </a:lnTo>
                  <a:lnTo>
                    <a:pt x="370" y="381"/>
                  </a:lnTo>
                  <a:lnTo>
                    <a:pt x="351" y="379"/>
                  </a:lnTo>
                  <a:lnTo>
                    <a:pt x="350" y="360"/>
                  </a:lnTo>
                  <a:lnTo>
                    <a:pt x="386" y="361"/>
                  </a:lnTo>
                  <a:lnTo>
                    <a:pt x="401" y="331"/>
                  </a:lnTo>
                  <a:lnTo>
                    <a:pt x="437" y="318"/>
                  </a:lnTo>
                  <a:lnTo>
                    <a:pt x="450" y="304"/>
                  </a:lnTo>
                  <a:lnTo>
                    <a:pt x="499" y="297"/>
                  </a:lnTo>
                  <a:lnTo>
                    <a:pt x="512" y="284"/>
                  </a:lnTo>
                  <a:lnTo>
                    <a:pt x="547" y="274"/>
                  </a:lnTo>
                  <a:lnTo>
                    <a:pt x="555" y="265"/>
                  </a:lnTo>
                  <a:lnTo>
                    <a:pt x="531" y="257"/>
                  </a:lnTo>
                  <a:lnTo>
                    <a:pt x="544" y="244"/>
                  </a:lnTo>
                  <a:lnTo>
                    <a:pt x="578" y="236"/>
                  </a:lnTo>
                  <a:lnTo>
                    <a:pt x="607" y="232"/>
                  </a:lnTo>
                  <a:lnTo>
                    <a:pt x="613" y="218"/>
                  </a:lnTo>
                  <a:lnTo>
                    <a:pt x="637" y="214"/>
                  </a:lnTo>
                  <a:lnTo>
                    <a:pt x="624" y="237"/>
                  </a:lnTo>
                  <a:lnTo>
                    <a:pt x="624" y="256"/>
                  </a:lnTo>
                  <a:lnTo>
                    <a:pt x="640" y="240"/>
                  </a:lnTo>
                  <a:lnTo>
                    <a:pt x="681" y="241"/>
                  </a:lnTo>
                  <a:lnTo>
                    <a:pt x="685" y="221"/>
                  </a:lnTo>
                  <a:lnTo>
                    <a:pt x="711" y="215"/>
                  </a:lnTo>
                  <a:lnTo>
                    <a:pt x="737" y="221"/>
                  </a:lnTo>
                  <a:lnTo>
                    <a:pt x="725" y="205"/>
                  </a:lnTo>
                  <a:lnTo>
                    <a:pt x="710" y="193"/>
                  </a:lnTo>
                  <a:lnTo>
                    <a:pt x="702" y="179"/>
                  </a:lnTo>
                  <a:lnTo>
                    <a:pt x="730" y="179"/>
                  </a:lnTo>
                  <a:lnTo>
                    <a:pt x="760" y="170"/>
                  </a:lnTo>
                  <a:lnTo>
                    <a:pt x="769" y="170"/>
                  </a:lnTo>
                  <a:lnTo>
                    <a:pt x="767" y="148"/>
                  </a:lnTo>
                  <a:lnTo>
                    <a:pt x="756" y="140"/>
                  </a:lnTo>
                  <a:lnTo>
                    <a:pt x="756" y="108"/>
                  </a:lnTo>
                  <a:lnTo>
                    <a:pt x="763" y="88"/>
                  </a:lnTo>
                  <a:lnTo>
                    <a:pt x="783" y="39"/>
                  </a:lnTo>
                  <a:lnTo>
                    <a:pt x="806" y="22"/>
                  </a:lnTo>
                  <a:lnTo>
                    <a:pt x="827" y="0"/>
                  </a:lnTo>
                  <a:lnTo>
                    <a:pt x="853" y="16"/>
                  </a:lnTo>
                  <a:lnTo>
                    <a:pt x="872" y="13"/>
                  </a:lnTo>
                  <a:lnTo>
                    <a:pt x="878" y="40"/>
                  </a:lnTo>
                  <a:lnTo>
                    <a:pt x="858" y="60"/>
                  </a:lnTo>
                  <a:lnTo>
                    <a:pt x="841" y="82"/>
                  </a:lnTo>
                  <a:lnTo>
                    <a:pt x="882" y="85"/>
                  </a:lnTo>
                  <a:lnTo>
                    <a:pt x="891" y="77"/>
                  </a:lnTo>
                  <a:lnTo>
                    <a:pt x="916" y="77"/>
                  </a:lnTo>
                  <a:lnTo>
                    <a:pt x="935" y="95"/>
                  </a:lnTo>
                  <a:lnTo>
                    <a:pt x="918" y="112"/>
                  </a:lnTo>
                  <a:cubicBezTo>
                    <a:pt x="918" y="112"/>
                    <a:pt x="917" y="129"/>
                    <a:pt x="925" y="129"/>
                  </a:cubicBezTo>
                  <a:cubicBezTo>
                    <a:pt x="932" y="129"/>
                    <a:pt x="953" y="138"/>
                    <a:pt x="953" y="138"/>
                  </a:cubicBezTo>
                  <a:lnTo>
                    <a:pt x="960" y="116"/>
                  </a:lnTo>
                  <a:lnTo>
                    <a:pt x="948" y="105"/>
                  </a:lnTo>
                  <a:lnTo>
                    <a:pt x="977" y="89"/>
                  </a:lnTo>
                  <a:lnTo>
                    <a:pt x="1003" y="89"/>
                  </a:lnTo>
                  <a:lnTo>
                    <a:pt x="1029" y="70"/>
                  </a:lnTo>
                  <a:lnTo>
                    <a:pt x="1044" y="85"/>
                  </a:lnTo>
                  <a:lnTo>
                    <a:pt x="1065" y="75"/>
                  </a:lnTo>
                  <a:lnTo>
                    <a:pt x="1080" y="90"/>
                  </a:lnTo>
                  <a:lnTo>
                    <a:pt x="1093" y="116"/>
                  </a:lnTo>
                  <a:lnTo>
                    <a:pt x="1108" y="129"/>
                  </a:lnTo>
                  <a:lnTo>
                    <a:pt x="1117" y="119"/>
                  </a:lnTo>
                  <a:lnTo>
                    <a:pt x="1131" y="133"/>
                  </a:lnTo>
                  <a:lnTo>
                    <a:pt x="1149" y="150"/>
                  </a:lnTo>
                  <a:lnTo>
                    <a:pt x="1146" y="178"/>
                  </a:lnTo>
                  <a:lnTo>
                    <a:pt x="1120" y="172"/>
                  </a:lnTo>
                  <a:lnTo>
                    <a:pt x="1130" y="183"/>
                  </a:lnTo>
                  <a:lnTo>
                    <a:pt x="1156" y="197"/>
                  </a:lnTo>
                  <a:lnTo>
                    <a:pt x="1173" y="225"/>
                  </a:lnTo>
                  <a:lnTo>
                    <a:pt x="1158" y="240"/>
                  </a:lnTo>
                  <a:lnTo>
                    <a:pt x="1158" y="266"/>
                  </a:lnTo>
                  <a:lnTo>
                    <a:pt x="1145" y="284"/>
                  </a:lnTo>
                  <a:lnTo>
                    <a:pt x="1132" y="310"/>
                  </a:lnTo>
                  <a:lnTo>
                    <a:pt x="1117" y="325"/>
                  </a:lnTo>
                  <a:lnTo>
                    <a:pt x="1091" y="356"/>
                  </a:lnTo>
                  <a:lnTo>
                    <a:pt x="1091" y="369"/>
                  </a:lnTo>
                  <a:lnTo>
                    <a:pt x="1083" y="406"/>
                  </a:lnTo>
                  <a:lnTo>
                    <a:pt x="1064" y="425"/>
                  </a:lnTo>
                  <a:lnTo>
                    <a:pt x="1056" y="465"/>
                  </a:lnTo>
                  <a:lnTo>
                    <a:pt x="1025" y="473"/>
                  </a:lnTo>
                  <a:lnTo>
                    <a:pt x="1015" y="503"/>
                  </a:lnTo>
                  <a:lnTo>
                    <a:pt x="994" y="524"/>
                  </a:lnTo>
                  <a:lnTo>
                    <a:pt x="988" y="558"/>
                  </a:lnTo>
                  <a:lnTo>
                    <a:pt x="982" y="581"/>
                  </a:lnTo>
                  <a:lnTo>
                    <a:pt x="1005" y="571"/>
                  </a:lnTo>
                  <a:lnTo>
                    <a:pt x="1000" y="545"/>
                  </a:lnTo>
                  <a:lnTo>
                    <a:pt x="1024" y="531"/>
                  </a:lnTo>
                  <a:cubicBezTo>
                    <a:pt x="1024" y="531"/>
                    <a:pt x="1044" y="524"/>
                    <a:pt x="1056" y="524"/>
                  </a:cubicBezTo>
                  <a:cubicBezTo>
                    <a:pt x="1068" y="524"/>
                    <a:pt x="1072" y="501"/>
                    <a:pt x="1072" y="501"/>
                  </a:cubicBezTo>
                  <a:lnTo>
                    <a:pt x="1094" y="482"/>
                  </a:lnTo>
                  <a:lnTo>
                    <a:pt x="1115" y="475"/>
                  </a:lnTo>
                  <a:lnTo>
                    <a:pt x="1127" y="450"/>
                  </a:lnTo>
                  <a:lnTo>
                    <a:pt x="1117" y="441"/>
                  </a:lnTo>
                  <a:lnTo>
                    <a:pt x="1102" y="439"/>
                  </a:lnTo>
                  <a:lnTo>
                    <a:pt x="1103" y="429"/>
                  </a:lnTo>
                  <a:lnTo>
                    <a:pt x="1102" y="408"/>
                  </a:lnTo>
                  <a:lnTo>
                    <a:pt x="1121" y="407"/>
                  </a:lnTo>
                  <a:lnTo>
                    <a:pt x="1137" y="407"/>
                  </a:lnTo>
                  <a:lnTo>
                    <a:pt x="1140" y="430"/>
                  </a:lnTo>
                  <a:lnTo>
                    <a:pt x="1151" y="438"/>
                  </a:lnTo>
                  <a:lnTo>
                    <a:pt x="1148" y="450"/>
                  </a:lnTo>
                  <a:lnTo>
                    <a:pt x="1139" y="460"/>
                  </a:lnTo>
                  <a:lnTo>
                    <a:pt x="1145" y="475"/>
                  </a:lnTo>
                  <a:lnTo>
                    <a:pt x="1157" y="492"/>
                  </a:lnTo>
                  <a:lnTo>
                    <a:pt x="1168" y="504"/>
                  </a:lnTo>
                  <a:lnTo>
                    <a:pt x="1163" y="530"/>
                  </a:lnTo>
                  <a:lnTo>
                    <a:pt x="1172" y="549"/>
                  </a:lnTo>
                  <a:lnTo>
                    <a:pt x="1199" y="559"/>
                  </a:lnTo>
                  <a:lnTo>
                    <a:pt x="1199" y="573"/>
                  </a:lnTo>
                  <a:lnTo>
                    <a:pt x="1234" y="598"/>
                  </a:lnTo>
                  <a:lnTo>
                    <a:pt x="1251" y="615"/>
                  </a:lnTo>
                  <a:lnTo>
                    <a:pt x="1251" y="647"/>
                  </a:lnTo>
                  <a:lnTo>
                    <a:pt x="1269" y="682"/>
                  </a:lnTo>
                  <a:lnTo>
                    <a:pt x="1290" y="682"/>
                  </a:lnTo>
                  <a:lnTo>
                    <a:pt x="1292" y="708"/>
                  </a:lnTo>
                  <a:lnTo>
                    <a:pt x="1281" y="708"/>
                  </a:lnTo>
                  <a:lnTo>
                    <a:pt x="1275" y="726"/>
                  </a:lnTo>
                  <a:lnTo>
                    <a:pt x="1251" y="751"/>
                  </a:lnTo>
                  <a:lnTo>
                    <a:pt x="1229" y="766"/>
                  </a:lnTo>
                  <a:lnTo>
                    <a:pt x="1230" y="792"/>
                  </a:lnTo>
                  <a:lnTo>
                    <a:pt x="1230" y="813"/>
                  </a:lnTo>
                  <a:lnTo>
                    <a:pt x="1210" y="820"/>
                  </a:lnTo>
                  <a:lnTo>
                    <a:pt x="1204" y="845"/>
                  </a:lnTo>
                  <a:lnTo>
                    <a:pt x="1218" y="860"/>
                  </a:lnTo>
                  <a:lnTo>
                    <a:pt x="1218" y="881"/>
                  </a:lnTo>
                  <a:lnTo>
                    <a:pt x="1210" y="899"/>
                  </a:lnTo>
                  <a:lnTo>
                    <a:pt x="1184" y="891"/>
                  </a:lnTo>
                  <a:lnTo>
                    <a:pt x="1165" y="897"/>
                  </a:lnTo>
                  <a:lnTo>
                    <a:pt x="1136" y="937"/>
                  </a:lnTo>
                  <a:lnTo>
                    <a:pt x="1109" y="948"/>
                  </a:lnTo>
                  <a:lnTo>
                    <a:pt x="1109" y="959"/>
                  </a:lnTo>
                  <a:moveTo>
                    <a:pt x="1109" y="959"/>
                  </a:moveTo>
                  <a:close/>
                </a:path>
              </a:pathLst>
            </a:custGeom>
            <a:gradFill flip="none" rotWithShape="1">
              <a:gsLst>
                <a:gs pos="0">
                  <a:srgbClr val="00923F">
                    <a:tint val="66000"/>
                    <a:satMod val="160000"/>
                  </a:srgbClr>
                </a:gs>
                <a:gs pos="50000">
                  <a:srgbClr val="00923F">
                    <a:tint val="44500"/>
                    <a:satMod val="160000"/>
                  </a:srgbClr>
                </a:gs>
                <a:gs pos="100000">
                  <a:srgbClr val="00923F">
                    <a:tint val="23500"/>
                    <a:satMod val="160000"/>
                  </a:srgbClr>
                </a:gs>
              </a:gsLst>
              <a:lin ang="5400000" scaled="1"/>
              <a:tileRect/>
            </a:gradFill>
            <a:ln>
              <a:solidFill>
                <a:schemeClr val="accent1"/>
              </a:solidFill>
            </a:ln>
          </p:spPr>
          <p:txBody>
            <a:bodyPr vert="horz" wrap="square" lIns="91440" tIns="45720" rIns="91440" bIns="45720" numCol="1" anchor="t" anchorCtr="0" compatLnSpc="1">
              <a:prstTxWarp prst="textNoShape">
                <a:avLst/>
              </a:prstTxWarp>
            </a:bodyPr>
            <a:lstStyle/>
            <a:p>
              <a:endParaRPr lang="ru-RU" dirty="0"/>
            </a:p>
          </p:txBody>
        </p:sp>
        <p:sp>
          <p:nvSpPr>
            <p:cNvPr id="151" name="Freeform 141">
              <a:extLst>
                <a:ext uri="{FF2B5EF4-FFF2-40B4-BE49-F238E27FC236}">
                  <a16:creationId xmlns:a16="http://schemas.microsoft.com/office/drawing/2014/main" id="{CDBCD668-693C-48D6-8F81-C7CE23749DFC}"/>
                </a:ext>
              </a:extLst>
            </p:cNvPr>
            <p:cNvSpPr>
              <a:spLocks noEditPoints="1"/>
            </p:cNvSpPr>
            <p:nvPr/>
          </p:nvSpPr>
          <p:spPr bwMode="auto">
            <a:xfrm>
              <a:off x="3207" y="1180"/>
              <a:ext cx="1236" cy="2774"/>
            </a:xfrm>
            <a:custGeom>
              <a:avLst/>
              <a:gdLst>
                <a:gd name="T0" fmla="*/ 1179 w 1357"/>
                <a:gd name="T1" fmla="*/ 1149 h 3044"/>
                <a:gd name="T2" fmla="*/ 1181 w 1357"/>
                <a:gd name="T3" fmla="*/ 1284 h 3044"/>
                <a:gd name="T4" fmla="*/ 1214 w 1357"/>
                <a:gd name="T5" fmla="*/ 1448 h 3044"/>
                <a:gd name="T6" fmla="*/ 1270 w 1357"/>
                <a:gd name="T7" fmla="*/ 1515 h 3044"/>
                <a:gd name="T8" fmla="*/ 1339 w 1357"/>
                <a:gd name="T9" fmla="*/ 1556 h 3044"/>
                <a:gd name="T10" fmla="*/ 1280 w 1357"/>
                <a:gd name="T11" fmla="*/ 1689 h 3044"/>
                <a:gd name="T12" fmla="*/ 1290 w 1357"/>
                <a:gd name="T13" fmla="*/ 1836 h 3044"/>
                <a:gd name="T14" fmla="*/ 1259 w 1357"/>
                <a:gd name="T15" fmla="*/ 1979 h 3044"/>
                <a:gd name="T16" fmla="*/ 1286 w 1357"/>
                <a:gd name="T17" fmla="*/ 2072 h 3044"/>
                <a:gd name="T18" fmla="*/ 1298 w 1357"/>
                <a:gd name="T19" fmla="*/ 2187 h 3044"/>
                <a:gd name="T20" fmla="*/ 1168 w 1357"/>
                <a:gd name="T21" fmla="*/ 2144 h 3044"/>
                <a:gd name="T22" fmla="*/ 1110 w 1357"/>
                <a:gd name="T23" fmla="*/ 2349 h 3044"/>
                <a:gd name="T24" fmla="*/ 945 w 1357"/>
                <a:gd name="T25" fmla="*/ 2339 h 3044"/>
                <a:gd name="T26" fmla="*/ 913 w 1357"/>
                <a:gd name="T27" fmla="*/ 2512 h 3044"/>
                <a:gd name="T28" fmla="*/ 875 w 1357"/>
                <a:gd name="T29" fmla="*/ 2660 h 3044"/>
                <a:gd name="T30" fmla="*/ 838 w 1357"/>
                <a:gd name="T31" fmla="*/ 2762 h 3044"/>
                <a:gd name="T32" fmla="*/ 773 w 1357"/>
                <a:gd name="T33" fmla="*/ 2849 h 3044"/>
                <a:gd name="T34" fmla="*/ 637 w 1357"/>
                <a:gd name="T35" fmla="*/ 3032 h 3044"/>
                <a:gd name="T36" fmla="*/ 502 w 1357"/>
                <a:gd name="T37" fmla="*/ 2955 h 3044"/>
                <a:gd name="T38" fmla="*/ 538 w 1357"/>
                <a:gd name="T39" fmla="*/ 2774 h 3044"/>
                <a:gd name="T40" fmla="*/ 404 w 1357"/>
                <a:gd name="T41" fmla="*/ 2677 h 3044"/>
                <a:gd name="T42" fmla="*/ 359 w 1357"/>
                <a:gd name="T43" fmla="*/ 2516 h 3044"/>
                <a:gd name="T44" fmla="*/ 346 w 1357"/>
                <a:gd name="T45" fmla="*/ 2343 h 3044"/>
                <a:gd name="T46" fmla="*/ 291 w 1357"/>
                <a:gd name="T47" fmla="*/ 2147 h 3044"/>
                <a:gd name="T48" fmla="*/ 129 w 1357"/>
                <a:gd name="T49" fmla="*/ 2014 h 3044"/>
                <a:gd name="T50" fmla="*/ 196 w 1357"/>
                <a:gd name="T51" fmla="*/ 1813 h 3044"/>
                <a:gd name="T52" fmla="*/ 238 w 1357"/>
                <a:gd name="T53" fmla="*/ 1617 h 3044"/>
                <a:gd name="T54" fmla="*/ 182 w 1357"/>
                <a:gd name="T55" fmla="*/ 1482 h 3044"/>
                <a:gd name="T56" fmla="*/ 127 w 1357"/>
                <a:gd name="T57" fmla="*/ 1355 h 3044"/>
                <a:gd name="T58" fmla="*/ 87 w 1357"/>
                <a:gd name="T59" fmla="*/ 1213 h 3044"/>
                <a:gd name="T60" fmla="*/ 140 w 1357"/>
                <a:gd name="T61" fmla="*/ 1103 h 3044"/>
                <a:gd name="T62" fmla="*/ 61 w 1357"/>
                <a:gd name="T63" fmla="*/ 1036 h 3044"/>
                <a:gd name="T64" fmla="*/ 43 w 1357"/>
                <a:gd name="T65" fmla="*/ 912 h 3044"/>
                <a:gd name="T66" fmla="*/ 32 w 1357"/>
                <a:gd name="T67" fmla="*/ 778 h 3044"/>
                <a:gd name="T68" fmla="*/ 34 w 1357"/>
                <a:gd name="T69" fmla="*/ 690 h 3044"/>
                <a:gd name="T70" fmla="*/ 105 w 1357"/>
                <a:gd name="T71" fmla="*/ 723 h 3044"/>
                <a:gd name="T72" fmla="*/ 121 w 1357"/>
                <a:gd name="T73" fmla="*/ 657 h 3044"/>
                <a:gd name="T74" fmla="*/ 231 w 1357"/>
                <a:gd name="T75" fmla="*/ 534 h 3044"/>
                <a:gd name="T76" fmla="*/ 312 w 1357"/>
                <a:gd name="T77" fmla="*/ 462 h 3044"/>
                <a:gd name="T78" fmla="*/ 370 w 1357"/>
                <a:gd name="T79" fmla="*/ 381 h 3044"/>
                <a:gd name="T80" fmla="*/ 512 w 1357"/>
                <a:gd name="T81" fmla="*/ 284 h 3044"/>
                <a:gd name="T82" fmla="*/ 637 w 1357"/>
                <a:gd name="T83" fmla="*/ 214 h 3044"/>
                <a:gd name="T84" fmla="*/ 725 w 1357"/>
                <a:gd name="T85" fmla="*/ 205 h 3044"/>
                <a:gd name="T86" fmla="*/ 756 w 1357"/>
                <a:gd name="T87" fmla="*/ 108 h 3044"/>
                <a:gd name="T88" fmla="*/ 858 w 1357"/>
                <a:gd name="T89" fmla="*/ 60 h 3044"/>
                <a:gd name="T90" fmla="*/ 953 w 1357"/>
                <a:gd name="T91" fmla="*/ 138 h 3044"/>
                <a:gd name="T92" fmla="*/ 1080 w 1357"/>
                <a:gd name="T93" fmla="*/ 90 h 3044"/>
                <a:gd name="T94" fmla="*/ 1130 w 1357"/>
                <a:gd name="T95" fmla="*/ 183 h 3044"/>
                <a:gd name="T96" fmla="*/ 1091 w 1357"/>
                <a:gd name="T97" fmla="*/ 356 h 3044"/>
                <a:gd name="T98" fmla="*/ 988 w 1357"/>
                <a:gd name="T99" fmla="*/ 558 h 3044"/>
                <a:gd name="T100" fmla="*/ 1115 w 1357"/>
                <a:gd name="T101" fmla="*/ 475 h 3044"/>
                <a:gd name="T102" fmla="*/ 1140 w 1357"/>
                <a:gd name="T103" fmla="*/ 430 h 3044"/>
                <a:gd name="T104" fmla="*/ 1172 w 1357"/>
                <a:gd name="T105" fmla="*/ 549 h 3044"/>
                <a:gd name="T106" fmla="*/ 1292 w 1357"/>
                <a:gd name="T107" fmla="*/ 708 h 3044"/>
                <a:gd name="T108" fmla="*/ 1204 w 1357"/>
                <a:gd name="T109" fmla="*/ 845 h 3044"/>
                <a:gd name="T110" fmla="*/ 1109 w 1357"/>
                <a:gd name="T111" fmla="*/ 959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7" h="3044">
                  <a:moveTo>
                    <a:pt x="1109" y="959"/>
                  </a:moveTo>
                  <a:lnTo>
                    <a:pt x="1116" y="976"/>
                  </a:lnTo>
                  <a:lnTo>
                    <a:pt x="1126" y="999"/>
                  </a:lnTo>
                  <a:lnTo>
                    <a:pt x="1148" y="1014"/>
                  </a:lnTo>
                  <a:lnTo>
                    <a:pt x="1151" y="1057"/>
                  </a:lnTo>
                  <a:lnTo>
                    <a:pt x="1174" y="1099"/>
                  </a:lnTo>
                  <a:lnTo>
                    <a:pt x="1174" y="1116"/>
                  </a:lnTo>
                  <a:lnTo>
                    <a:pt x="1179" y="1149"/>
                  </a:lnTo>
                  <a:lnTo>
                    <a:pt x="1187" y="1199"/>
                  </a:lnTo>
                  <a:lnTo>
                    <a:pt x="1167" y="1205"/>
                  </a:lnTo>
                  <a:lnTo>
                    <a:pt x="1154" y="1226"/>
                  </a:lnTo>
                  <a:lnTo>
                    <a:pt x="1142" y="1238"/>
                  </a:lnTo>
                  <a:lnTo>
                    <a:pt x="1149" y="1260"/>
                  </a:lnTo>
                  <a:lnTo>
                    <a:pt x="1157" y="1253"/>
                  </a:lnTo>
                  <a:lnTo>
                    <a:pt x="1181" y="1263"/>
                  </a:lnTo>
                  <a:lnTo>
                    <a:pt x="1181" y="1284"/>
                  </a:lnTo>
                  <a:lnTo>
                    <a:pt x="1190" y="1293"/>
                  </a:lnTo>
                  <a:lnTo>
                    <a:pt x="1181" y="1301"/>
                  </a:lnTo>
                  <a:lnTo>
                    <a:pt x="1181" y="1324"/>
                  </a:lnTo>
                  <a:lnTo>
                    <a:pt x="1204" y="1336"/>
                  </a:lnTo>
                  <a:lnTo>
                    <a:pt x="1211" y="1372"/>
                  </a:lnTo>
                  <a:lnTo>
                    <a:pt x="1238" y="1398"/>
                  </a:lnTo>
                  <a:lnTo>
                    <a:pt x="1229" y="1424"/>
                  </a:lnTo>
                  <a:lnTo>
                    <a:pt x="1214" y="1448"/>
                  </a:lnTo>
                  <a:lnTo>
                    <a:pt x="1220" y="1468"/>
                  </a:lnTo>
                  <a:lnTo>
                    <a:pt x="1220" y="1485"/>
                  </a:lnTo>
                  <a:lnTo>
                    <a:pt x="1212" y="1493"/>
                  </a:lnTo>
                  <a:lnTo>
                    <a:pt x="1212" y="1519"/>
                  </a:lnTo>
                  <a:lnTo>
                    <a:pt x="1226" y="1525"/>
                  </a:lnTo>
                  <a:lnTo>
                    <a:pt x="1247" y="1525"/>
                  </a:lnTo>
                  <a:lnTo>
                    <a:pt x="1258" y="1515"/>
                  </a:lnTo>
                  <a:lnTo>
                    <a:pt x="1270" y="1515"/>
                  </a:lnTo>
                  <a:lnTo>
                    <a:pt x="1281" y="1529"/>
                  </a:lnTo>
                  <a:lnTo>
                    <a:pt x="1305" y="1520"/>
                  </a:lnTo>
                  <a:lnTo>
                    <a:pt x="1323" y="1528"/>
                  </a:lnTo>
                  <a:lnTo>
                    <a:pt x="1337" y="1514"/>
                  </a:lnTo>
                  <a:lnTo>
                    <a:pt x="1356" y="1515"/>
                  </a:lnTo>
                  <a:lnTo>
                    <a:pt x="1357" y="1530"/>
                  </a:lnTo>
                  <a:lnTo>
                    <a:pt x="1350" y="1545"/>
                  </a:lnTo>
                  <a:lnTo>
                    <a:pt x="1339" y="1556"/>
                  </a:lnTo>
                  <a:lnTo>
                    <a:pt x="1324" y="1552"/>
                  </a:lnTo>
                  <a:lnTo>
                    <a:pt x="1306" y="1570"/>
                  </a:lnTo>
                  <a:lnTo>
                    <a:pt x="1289" y="1576"/>
                  </a:lnTo>
                  <a:lnTo>
                    <a:pt x="1278" y="1600"/>
                  </a:lnTo>
                  <a:lnTo>
                    <a:pt x="1278" y="1624"/>
                  </a:lnTo>
                  <a:lnTo>
                    <a:pt x="1287" y="1649"/>
                  </a:lnTo>
                  <a:lnTo>
                    <a:pt x="1280" y="1671"/>
                  </a:lnTo>
                  <a:lnTo>
                    <a:pt x="1280" y="1689"/>
                  </a:lnTo>
                  <a:lnTo>
                    <a:pt x="1303" y="1712"/>
                  </a:lnTo>
                  <a:lnTo>
                    <a:pt x="1317" y="1726"/>
                  </a:lnTo>
                  <a:lnTo>
                    <a:pt x="1310" y="1745"/>
                  </a:lnTo>
                  <a:lnTo>
                    <a:pt x="1301" y="1760"/>
                  </a:lnTo>
                  <a:lnTo>
                    <a:pt x="1318" y="1777"/>
                  </a:lnTo>
                  <a:lnTo>
                    <a:pt x="1302" y="1793"/>
                  </a:lnTo>
                  <a:lnTo>
                    <a:pt x="1290" y="1801"/>
                  </a:lnTo>
                  <a:lnTo>
                    <a:pt x="1290" y="1836"/>
                  </a:lnTo>
                  <a:lnTo>
                    <a:pt x="1276" y="1844"/>
                  </a:lnTo>
                  <a:lnTo>
                    <a:pt x="1271" y="1868"/>
                  </a:lnTo>
                  <a:lnTo>
                    <a:pt x="1248" y="1877"/>
                  </a:lnTo>
                  <a:lnTo>
                    <a:pt x="1254" y="1908"/>
                  </a:lnTo>
                  <a:lnTo>
                    <a:pt x="1244" y="1918"/>
                  </a:lnTo>
                  <a:lnTo>
                    <a:pt x="1240" y="1947"/>
                  </a:lnTo>
                  <a:lnTo>
                    <a:pt x="1246" y="1973"/>
                  </a:lnTo>
                  <a:lnTo>
                    <a:pt x="1259" y="1979"/>
                  </a:lnTo>
                  <a:lnTo>
                    <a:pt x="1281" y="2000"/>
                  </a:lnTo>
                  <a:lnTo>
                    <a:pt x="1290" y="1992"/>
                  </a:lnTo>
                  <a:lnTo>
                    <a:pt x="1311" y="2000"/>
                  </a:lnTo>
                  <a:lnTo>
                    <a:pt x="1311" y="2022"/>
                  </a:lnTo>
                  <a:lnTo>
                    <a:pt x="1318" y="2042"/>
                  </a:lnTo>
                  <a:lnTo>
                    <a:pt x="1304" y="2040"/>
                  </a:lnTo>
                  <a:lnTo>
                    <a:pt x="1294" y="2058"/>
                  </a:lnTo>
                  <a:lnTo>
                    <a:pt x="1286" y="2072"/>
                  </a:lnTo>
                  <a:lnTo>
                    <a:pt x="1291" y="2085"/>
                  </a:lnTo>
                  <a:lnTo>
                    <a:pt x="1311" y="2085"/>
                  </a:lnTo>
                  <a:lnTo>
                    <a:pt x="1321" y="2106"/>
                  </a:lnTo>
                  <a:lnTo>
                    <a:pt x="1328" y="2125"/>
                  </a:lnTo>
                  <a:lnTo>
                    <a:pt x="1317" y="2136"/>
                  </a:lnTo>
                  <a:lnTo>
                    <a:pt x="1304" y="2156"/>
                  </a:lnTo>
                  <a:lnTo>
                    <a:pt x="1304" y="2173"/>
                  </a:lnTo>
                  <a:lnTo>
                    <a:pt x="1298" y="2187"/>
                  </a:lnTo>
                  <a:lnTo>
                    <a:pt x="1279" y="2187"/>
                  </a:lnTo>
                  <a:lnTo>
                    <a:pt x="1263" y="2171"/>
                  </a:lnTo>
                  <a:lnTo>
                    <a:pt x="1240" y="2171"/>
                  </a:lnTo>
                  <a:lnTo>
                    <a:pt x="1232" y="2157"/>
                  </a:lnTo>
                  <a:lnTo>
                    <a:pt x="1212" y="2147"/>
                  </a:lnTo>
                  <a:lnTo>
                    <a:pt x="1207" y="2134"/>
                  </a:lnTo>
                  <a:lnTo>
                    <a:pt x="1190" y="2130"/>
                  </a:lnTo>
                  <a:lnTo>
                    <a:pt x="1168" y="2144"/>
                  </a:lnTo>
                  <a:lnTo>
                    <a:pt x="1162" y="2170"/>
                  </a:lnTo>
                  <a:lnTo>
                    <a:pt x="1174" y="2197"/>
                  </a:lnTo>
                  <a:lnTo>
                    <a:pt x="1156" y="2223"/>
                  </a:lnTo>
                  <a:lnTo>
                    <a:pt x="1128" y="2251"/>
                  </a:lnTo>
                  <a:lnTo>
                    <a:pt x="1108" y="2278"/>
                  </a:lnTo>
                  <a:lnTo>
                    <a:pt x="1102" y="2306"/>
                  </a:lnTo>
                  <a:lnTo>
                    <a:pt x="1092" y="2330"/>
                  </a:lnTo>
                  <a:lnTo>
                    <a:pt x="1110" y="2349"/>
                  </a:lnTo>
                  <a:lnTo>
                    <a:pt x="1092" y="2361"/>
                  </a:lnTo>
                  <a:lnTo>
                    <a:pt x="1067" y="2344"/>
                  </a:lnTo>
                  <a:lnTo>
                    <a:pt x="1054" y="2315"/>
                  </a:lnTo>
                  <a:lnTo>
                    <a:pt x="1033" y="2293"/>
                  </a:lnTo>
                  <a:lnTo>
                    <a:pt x="1013" y="2303"/>
                  </a:lnTo>
                  <a:lnTo>
                    <a:pt x="1004" y="2332"/>
                  </a:lnTo>
                  <a:lnTo>
                    <a:pt x="971" y="2343"/>
                  </a:lnTo>
                  <a:lnTo>
                    <a:pt x="945" y="2339"/>
                  </a:lnTo>
                  <a:lnTo>
                    <a:pt x="918" y="2346"/>
                  </a:lnTo>
                  <a:lnTo>
                    <a:pt x="917" y="2384"/>
                  </a:lnTo>
                  <a:lnTo>
                    <a:pt x="902" y="2400"/>
                  </a:lnTo>
                  <a:lnTo>
                    <a:pt x="902" y="2437"/>
                  </a:lnTo>
                  <a:lnTo>
                    <a:pt x="920" y="2455"/>
                  </a:lnTo>
                  <a:lnTo>
                    <a:pt x="933" y="2484"/>
                  </a:lnTo>
                  <a:lnTo>
                    <a:pt x="933" y="2501"/>
                  </a:lnTo>
                  <a:lnTo>
                    <a:pt x="913" y="2512"/>
                  </a:lnTo>
                  <a:lnTo>
                    <a:pt x="903" y="2536"/>
                  </a:lnTo>
                  <a:lnTo>
                    <a:pt x="884" y="2536"/>
                  </a:lnTo>
                  <a:lnTo>
                    <a:pt x="879" y="2560"/>
                  </a:lnTo>
                  <a:lnTo>
                    <a:pt x="870" y="2581"/>
                  </a:lnTo>
                  <a:lnTo>
                    <a:pt x="884" y="2602"/>
                  </a:lnTo>
                  <a:lnTo>
                    <a:pt x="885" y="2622"/>
                  </a:lnTo>
                  <a:lnTo>
                    <a:pt x="875" y="2630"/>
                  </a:lnTo>
                  <a:lnTo>
                    <a:pt x="875" y="2660"/>
                  </a:lnTo>
                  <a:lnTo>
                    <a:pt x="880" y="2677"/>
                  </a:lnTo>
                  <a:lnTo>
                    <a:pt x="871" y="2693"/>
                  </a:lnTo>
                  <a:lnTo>
                    <a:pt x="874" y="2714"/>
                  </a:lnTo>
                  <a:lnTo>
                    <a:pt x="836" y="2716"/>
                  </a:lnTo>
                  <a:lnTo>
                    <a:pt x="836" y="2733"/>
                  </a:lnTo>
                  <a:lnTo>
                    <a:pt x="820" y="2730"/>
                  </a:lnTo>
                  <a:lnTo>
                    <a:pt x="814" y="2746"/>
                  </a:lnTo>
                  <a:lnTo>
                    <a:pt x="838" y="2762"/>
                  </a:lnTo>
                  <a:lnTo>
                    <a:pt x="875" y="2799"/>
                  </a:lnTo>
                  <a:lnTo>
                    <a:pt x="893" y="2809"/>
                  </a:lnTo>
                  <a:lnTo>
                    <a:pt x="886" y="2826"/>
                  </a:lnTo>
                  <a:lnTo>
                    <a:pt x="872" y="2820"/>
                  </a:lnTo>
                  <a:lnTo>
                    <a:pt x="861" y="2832"/>
                  </a:lnTo>
                  <a:lnTo>
                    <a:pt x="832" y="2830"/>
                  </a:lnTo>
                  <a:lnTo>
                    <a:pt x="807" y="2855"/>
                  </a:lnTo>
                  <a:lnTo>
                    <a:pt x="773" y="2849"/>
                  </a:lnTo>
                  <a:lnTo>
                    <a:pt x="760" y="2862"/>
                  </a:lnTo>
                  <a:lnTo>
                    <a:pt x="752" y="2909"/>
                  </a:lnTo>
                  <a:lnTo>
                    <a:pt x="722" y="2917"/>
                  </a:lnTo>
                  <a:lnTo>
                    <a:pt x="722" y="2938"/>
                  </a:lnTo>
                  <a:lnTo>
                    <a:pt x="702" y="2958"/>
                  </a:lnTo>
                  <a:lnTo>
                    <a:pt x="702" y="2991"/>
                  </a:lnTo>
                  <a:lnTo>
                    <a:pt x="675" y="2999"/>
                  </a:lnTo>
                  <a:lnTo>
                    <a:pt x="637" y="3032"/>
                  </a:lnTo>
                  <a:lnTo>
                    <a:pt x="610" y="3044"/>
                  </a:lnTo>
                  <a:lnTo>
                    <a:pt x="589" y="3044"/>
                  </a:lnTo>
                  <a:lnTo>
                    <a:pt x="563" y="3030"/>
                  </a:lnTo>
                  <a:lnTo>
                    <a:pt x="533" y="3030"/>
                  </a:lnTo>
                  <a:lnTo>
                    <a:pt x="503" y="3019"/>
                  </a:lnTo>
                  <a:lnTo>
                    <a:pt x="481" y="2997"/>
                  </a:lnTo>
                  <a:lnTo>
                    <a:pt x="490" y="2984"/>
                  </a:lnTo>
                  <a:lnTo>
                    <a:pt x="502" y="2955"/>
                  </a:lnTo>
                  <a:lnTo>
                    <a:pt x="525" y="2944"/>
                  </a:lnTo>
                  <a:lnTo>
                    <a:pt x="547" y="2923"/>
                  </a:lnTo>
                  <a:lnTo>
                    <a:pt x="544" y="2896"/>
                  </a:lnTo>
                  <a:lnTo>
                    <a:pt x="565" y="2875"/>
                  </a:lnTo>
                  <a:lnTo>
                    <a:pt x="573" y="2848"/>
                  </a:lnTo>
                  <a:lnTo>
                    <a:pt x="565" y="2827"/>
                  </a:lnTo>
                  <a:lnTo>
                    <a:pt x="565" y="2801"/>
                  </a:lnTo>
                  <a:lnTo>
                    <a:pt x="538" y="2774"/>
                  </a:lnTo>
                  <a:lnTo>
                    <a:pt x="530" y="2743"/>
                  </a:lnTo>
                  <a:lnTo>
                    <a:pt x="503" y="2717"/>
                  </a:lnTo>
                  <a:lnTo>
                    <a:pt x="512" y="2682"/>
                  </a:lnTo>
                  <a:lnTo>
                    <a:pt x="504" y="2666"/>
                  </a:lnTo>
                  <a:lnTo>
                    <a:pt x="479" y="2675"/>
                  </a:lnTo>
                  <a:lnTo>
                    <a:pt x="441" y="2671"/>
                  </a:lnTo>
                  <a:lnTo>
                    <a:pt x="429" y="2683"/>
                  </a:lnTo>
                  <a:lnTo>
                    <a:pt x="404" y="2677"/>
                  </a:lnTo>
                  <a:lnTo>
                    <a:pt x="379" y="2651"/>
                  </a:lnTo>
                  <a:lnTo>
                    <a:pt x="364" y="2625"/>
                  </a:lnTo>
                  <a:lnTo>
                    <a:pt x="388" y="2602"/>
                  </a:lnTo>
                  <a:lnTo>
                    <a:pt x="403" y="2596"/>
                  </a:lnTo>
                  <a:lnTo>
                    <a:pt x="402" y="2558"/>
                  </a:lnTo>
                  <a:lnTo>
                    <a:pt x="388" y="2532"/>
                  </a:lnTo>
                  <a:lnTo>
                    <a:pt x="370" y="2525"/>
                  </a:lnTo>
                  <a:lnTo>
                    <a:pt x="359" y="2516"/>
                  </a:lnTo>
                  <a:lnTo>
                    <a:pt x="355" y="2495"/>
                  </a:lnTo>
                  <a:lnTo>
                    <a:pt x="362" y="2468"/>
                  </a:lnTo>
                  <a:lnTo>
                    <a:pt x="362" y="2429"/>
                  </a:lnTo>
                  <a:lnTo>
                    <a:pt x="379" y="2399"/>
                  </a:lnTo>
                  <a:lnTo>
                    <a:pt x="407" y="2384"/>
                  </a:lnTo>
                  <a:lnTo>
                    <a:pt x="403" y="2354"/>
                  </a:lnTo>
                  <a:lnTo>
                    <a:pt x="368" y="2343"/>
                  </a:lnTo>
                  <a:lnTo>
                    <a:pt x="346" y="2343"/>
                  </a:lnTo>
                  <a:lnTo>
                    <a:pt x="340" y="2322"/>
                  </a:lnTo>
                  <a:lnTo>
                    <a:pt x="320" y="2291"/>
                  </a:lnTo>
                  <a:lnTo>
                    <a:pt x="332" y="2257"/>
                  </a:lnTo>
                  <a:lnTo>
                    <a:pt x="375" y="2212"/>
                  </a:lnTo>
                  <a:lnTo>
                    <a:pt x="362" y="2199"/>
                  </a:lnTo>
                  <a:lnTo>
                    <a:pt x="324" y="2202"/>
                  </a:lnTo>
                  <a:lnTo>
                    <a:pt x="316" y="2172"/>
                  </a:lnTo>
                  <a:lnTo>
                    <a:pt x="291" y="2147"/>
                  </a:lnTo>
                  <a:lnTo>
                    <a:pt x="276" y="2124"/>
                  </a:lnTo>
                  <a:lnTo>
                    <a:pt x="244" y="2116"/>
                  </a:lnTo>
                  <a:lnTo>
                    <a:pt x="203" y="2116"/>
                  </a:lnTo>
                  <a:lnTo>
                    <a:pt x="168" y="2125"/>
                  </a:lnTo>
                  <a:lnTo>
                    <a:pt x="139" y="2116"/>
                  </a:lnTo>
                  <a:lnTo>
                    <a:pt x="131" y="2090"/>
                  </a:lnTo>
                  <a:lnTo>
                    <a:pt x="155" y="2067"/>
                  </a:lnTo>
                  <a:lnTo>
                    <a:pt x="129" y="2014"/>
                  </a:lnTo>
                  <a:lnTo>
                    <a:pt x="159" y="1984"/>
                  </a:lnTo>
                  <a:lnTo>
                    <a:pt x="206" y="1964"/>
                  </a:lnTo>
                  <a:lnTo>
                    <a:pt x="225" y="1932"/>
                  </a:lnTo>
                  <a:lnTo>
                    <a:pt x="188" y="1916"/>
                  </a:lnTo>
                  <a:lnTo>
                    <a:pt x="155" y="1894"/>
                  </a:lnTo>
                  <a:lnTo>
                    <a:pt x="155" y="1854"/>
                  </a:lnTo>
                  <a:lnTo>
                    <a:pt x="185" y="1824"/>
                  </a:lnTo>
                  <a:lnTo>
                    <a:pt x="196" y="1813"/>
                  </a:lnTo>
                  <a:lnTo>
                    <a:pt x="198" y="1783"/>
                  </a:lnTo>
                  <a:lnTo>
                    <a:pt x="217" y="1764"/>
                  </a:lnTo>
                  <a:lnTo>
                    <a:pt x="217" y="1732"/>
                  </a:lnTo>
                  <a:lnTo>
                    <a:pt x="198" y="1704"/>
                  </a:lnTo>
                  <a:lnTo>
                    <a:pt x="211" y="1680"/>
                  </a:lnTo>
                  <a:lnTo>
                    <a:pt x="229" y="1656"/>
                  </a:lnTo>
                  <a:lnTo>
                    <a:pt x="247" y="1638"/>
                  </a:lnTo>
                  <a:lnTo>
                    <a:pt x="238" y="1617"/>
                  </a:lnTo>
                  <a:lnTo>
                    <a:pt x="243" y="1590"/>
                  </a:lnTo>
                  <a:lnTo>
                    <a:pt x="238" y="1558"/>
                  </a:lnTo>
                  <a:lnTo>
                    <a:pt x="223" y="1573"/>
                  </a:lnTo>
                  <a:lnTo>
                    <a:pt x="208" y="1558"/>
                  </a:lnTo>
                  <a:lnTo>
                    <a:pt x="178" y="1552"/>
                  </a:lnTo>
                  <a:lnTo>
                    <a:pt x="171" y="1525"/>
                  </a:lnTo>
                  <a:lnTo>
                    <a:pt x="185" y="1512"/>
                  </a:lnTo>
                  <a:lnTo>
                    <a:pt x="182" y="1482"/>
                  </a:lnTo>
                  <a:lnTo>
                    <a:pt x="170" y="1458"/>
                  </a:lnTo>
                  <a:lnTo>
                    <a:pt x="155" y="1443"/>
                  </a:lnTo>
                  <a:lnTo>
                    <a:pt x="139" y="1443"/>
                  </a:lnTo>
                  <a:lnTo>
                    <a:pt x="125" y="1416"/>
                  </a:lnTo>
                  <a:lnTo>
                    <a:pt x="136" y="1407"/>
                  </a:lnTo>
                  <a:lnTo>
                    <a:pt x="136" y="1384"/>
                  </a:lnTo>
                  <a:lnTo>
                    <a:pt x="127" y="1368"/>
                  </a:lnTo>
                  <a:lnTo>
                    <a:pt x="127" y="1355"/>
                  </a:lnTo>
                  <a:lnTo>
                    <a:pt x="145" y="1339"/>
                  </a:lnTo>
                  <a:lnTo>
                    <a:pt x="134" y="1316"/>
                  </a:lnTo>
                  <a:lnTo>
                    <a:pt x="105" y="1299"/>
                  </a:lnTo>
                  <a:lnTo>
                    <a:pt x="105" y="1281"/>
                  </a:lnTo>
                  <a:lnTo>
                    <a:pt x="93" y="1269"/>
                  </a:lnTo>
                  <a:lnTo>
                    <a:pt x="104" y="1250"/>
                  </a:lnTo>
                  <a:lnTo>
                    <a:pt x="100" y="1226"/>
                  </a:lnTo>
                  <a:lnTo>
                    <a:pt x="87" y="1213"/>
                  </a:lnTo>
                  <a:lnTo>
                    <a:pt x="88" y="1192"/>
                  </a:lnTo>
                  <a:lnTo>
                    <a:pt x="106" y="1196"/>
                  </a:lnTo>
                  <a:lnTo>
                    <a:pt x="111" y="1180"/>
                  </a:lnTo>
                  <a:lnTo>
                    <a:pt x="125" y="1166"/>
                  </a:lnTo>
                  <a:lnTo>
                    <a:pt x="134" y="1142"/>
                  </a:lnTo>
                  <a:lnTo>
                    <a:pt x="123" y="1122"/>
                  </a:lnTo>
                  <a:lnTo>
                    <a:pt x="133" y="1122"/>
                  </a:lnTo>
                  <a:lnTo>
                    <a:pt x="140" y="1103"/>
                  </a:lnTo>
                  <a:lnTo>
                    <a:pt x="128" y="1073"/>
                  </a:lnTo>
                  <a:lnTo>
                    <a:pt x="128" y="1053"/>
                  </a:lnTo>
                  <a:lnTo>
                    <a:pt x="108" y="1049"/>
                  </a:lnTo>
                  <a:lnTo>
                    <a:pt x="108" y="1024"/>
                  </a:lnTo>
                  <a:cubicBezTo>
                    <a:pt x="108" y="1024"/>
                    <a:pt x="95" y="1037"/>
                    <a:pt x="93" y="1039"/>
                  </a:cubicBezTo>
                  <a:cubicBezTo>
                    <a:pt x="91" y="1041"/>
                    <a:pt x="85" y="1031"/>
                    <a:pt x="85" y="1031"/>
                  </a:cubicBezTo>
                  <a:lnTo>
                    <a:pt x="69" y="1045"/>
                  </a:lnTo>
                  <a:lnTo>
                    <a:pt x="61" y="1036"/>
                  </a:lnTo>
                  <a:lnTo>
                    <a:pt x="58" y="1019"/>
                  </a:lnTo>
                  <a:lnTo>
                    <a:pt x="33" y="1015"/>
                  </a:lnTo>
                  <a:lnTo>
                    <a:pt x="16" y="999"/>
                  </a:lnTo>
                  <a:lnTo>
                    <a:pt x="13" y="985"/>
                  </a:lnTo>
                  <a:lnTo>
                    <a:pt x="1" y="974"/>
                  </a:lnTo>
                  <a:lnTo>
                    <a:pt x="0" y="949"/>
                  </a:lnTo>
                  <a:lnTo>
                    <a:pt x="24" y="932"/>
                  </a:lnTo>
                  <a:lnTo>
                    <a:pt x="43" y="912"/>
                  </a:lnTo>
                  <a:lnTo>
                    <a:pt x="53" y="897"/>
                  </a:lnTo>
                  <a:lnTo>
                    <a:pt x="79" y="897"/>
                  </a:lnTo>
                  <a:lnTo>
                    <a:pt x="79" y="852"/>
                  </a:lnTo>
                  <a:lnTo>
                    <a:pt x="82" y="820"/>
                  </a:lnTo>
                  <a:lnTo>
                    <a:pt x="54" y="805"/>
                  </a:lnTo>
                  <a:lnTo>
                    <a:pt x="45" y="789"/>
                  </a:lnTo>
                  <a:lnTo>
                    <a:pt x="40" y="796"/>
                  </a:lnTo>
                  <a:lnTo>
                    <a:pt x="32" y="778"/>
                  </a:lnTo>
                  <a:lnTo>
                    <a:pt x="50" y="761"/>
                  </a:lnTo>
                  <a:lnTo>
                    <a:pt x="74" y="757"/>
                  </a:lnTo>
                  <a:lnTo>
                    <a:pt x="72" y="743"/>
                  </a:lnTo>
                  <a:lnTo>
                    <a:pt x="84" y="731"/>
                  </a:lnTo>
                  <a:lnTo>
                    <a:pt x="80" y="714"/>
                  </a:lnTo>
                  <a:lnTo>
                    <a:pt x="61" y="704"/>
                  </a:lnTo>
                  <a:lnTo>
                    <a:pt x="45" y="701"/>
                  </a:lnTo>
                  <a:lnTo>
                    <a:pt x="34" y="690"/>
                  </a:lnTo>
                  <a:lnTo>
                    <a:pt x="29" y="675"/>
                  </a:lnTo>
                  <a:lnTo>
                    <a:pt x="16" y="675"/>
                  </a:lnTo>
                  <a:lnTo>
                    <a:pt x="15" y="660"/>
                  </a:lnTo>
                  <a:lnTo>
                    <a:pt x="41" y="665"/>
                  </a:lnTo>
                  <a:lnTo>
                    <a:pt x="63" y="662"/>
                  </a:lnTo>
                  <a:lnTo>
                    <a:pt x="80" y="679"/>
                  </a:lnTo>
                  <a:lnTo>
                    <a:pt x="114" y="697"/>
                  </a:lnTo>
                  <a:lnTo>
                    <a:pt x="105" y="723"/>
                  </a:lnTo>
                  <a:lnTo>
                    <a:pt x="114" y="732"/>
                  </a:lnTo>
                  <a:lnTo>
                    <a:pt x="136" y="755"/>
                  </a:lnTo>
                  <a:lnTo>
                    <a:pt x="171" y="755"/>
                  </a:lnTo>
                  <a:lnTo>
                    <a:pt x="177" y="734"/>
                  </a:lnTo>
                  <a:lnTo>
                    <a:pt x="162" y="714"/>
                  </a:lnTo>
                  <a:lnTo>
                    <a:pt x="164" y="696"/>
                  </a:lnTo>
                  <a:lnTo>
                    <a:pt x="139" y="687"/>
                  </a:lnTo>
                  <a:lnTo>
                    <a:pt x="121" y="657"/>
                  </a:lnTo>
                  <a:lnTo>
                    <a:pt x="110" y="647"/>
                  </a:lnTo>
                  <a:lnTo>
                    <a:pt x="118" y="615"/>
                  </a:lnTo>
                  <a:lnTo>
                    <a:pt x="130" y="589"/>
                  </a:lnTo>
                  <a:lnTo>
                    <a:pt x="119" y="579"/>
                  </a:lnTo>
                  <a:lnTo>
                    <a:pt x="113" y="546"/>
                  </a:lnTo>
                  <a:lnTo>
                    <a:pt x="139" y="523"/>
                  </a:lnTo>
                  <a:lnTo>
                    <a:pt x="200" y="523"/>
                  </a:lnTo>
                  <a:lnTo>
                    <a:pt x="231" y="534"/>
                  </a:lnTo>
                  <a:lnTo>
                    <a:pt x="231" y="527"/>
                  </a:lnTo>
                  <a:lnTo>
                    <a:pt x="282" y="527"/>
                  </a:lnTo>
                  <a:lnTo>
                    <a:pt x="316" y="512"/>
                  </a:lnTo>
                  <a:lnTo>
                    <a:pt x="341" y="512"/>
                  </a:lnTo>
                  <a:lnTo>
                    <a:pt x="354" y="499"/>
                  </a:lnTo>
                  <a:lnTo>
                    <a:pt x="341" y="480"/>
                  </a:lnTo>
                  <a:lnTo>
                    <a:pt x="325" y="475"/>
                  </a:lnTo>
                  <a:lnTo>
                    <a:pt x="312" y="462"/>
                  </a:lnTo>
                  <a:lnTo>
                    <a:pt x="327" y="447"/>
                  </a:lnTo>
                  <a:cubicBezTo>
                    <a:pt x="337" y="437"/>
                    <a:pt x="337" y="456"/>
                    <a:pt x="337" y="456"/>
                  </a:cubicBezTo>
                  <a:lnTo>
                    <a:pt x="353" y="452"/>
                  </a:lnTo>
                  <a:lnTo>
                    <a:pt x="342" y="441"/>
                  </a:lnTo>
                  <a:lnTo>
                    <a:pt x="349" y="424"/>
                  </a:lnTo>
                  <a:lnTo>
                    <a:pt x="338" y="413"/>
                  </a:lnTo>
                  <a:lnTo>
                    <a:pt x="351" y="395"/>
                  </a:lnTo>
                  <a:lnTo>
                    <a:pt x="370" y="381"/>
                  </a:lnTo>
                  <a:lnTo>
                    <a:pt x="351" y="379"/>
                  </a:lnTo>
                  <a:lnTo>
                    <a:pt x="350" y="360"/>
                  </a:lnTo>
                  <a:lnTo>
                    <a:pt x="386" y="361"/>
                  </a:lnTo>
                  <a:lnTo>
                    <a:pt x="401" y="331"/>
                  </a:lnTo>
                  <a:lnTo>
                    <a:pt x="437" y="318"/>
                  </a:lnTo>
                  <a:lnTo>
                    <a:pt x="450" y="304"/>
                  </a:lnTo>
                  <a:lnTo>
                    <a:pt x="499" y="297"/>
                  </a:lnTo>
                  <a:lnTo>
                    <a:pt x="512" y="284"/>
                  </a:lnTo>
                  <a:lnTo>
                    <a:pt x="547" y="274"/>
                  </a:lnTo>
                  <a:lnTo>
                    <a:pt x="555" y="265"/>
                  </a:lnTo>
                  <a:lnTo>
                    <a:pt x="531" y="257"/>
                  </a:lnTo>
                  <a:lnTo>
                    <a:pt x="544" y="244"/>
                  </a:lnTo>
                  <a:lnTo>
                    <a:pt x="578" y="236"/>
                  </a:lnTo>
                  <a:lnTo>
                    <a:pt x="607" y="232"/>
                  </a:lnTo>
                  <a:lnTo>
                    <a:pt x="613" y="218"/>
                  </a:lnTo>
                  <a:lnTo>
                    <a:pt x="637" y="214"/>
                  </a:lnTo>
                  <a:lnTo>
                    <a:pt x="624" y="237"/>
                  </a:lnTo>
                  <a:lnTo>
                    <a:pt x="624" y="256"/>
                  </a:lnTo>
                  <a:lnTo>
                    <a:pt x="640" y="240"/>
                  </a:lnTo>
                  <a:lnTo>
                    <a:pt x="681" y="241"/>
                  </a:lnTo>
                  <a:lnTo>
                    <a:pt x="685" y="221"/>
                  </a:lnTo>
                  <a:lnTo>
                    <a:pt x="711" y="215"/>
                  </a:lnTo>
                  <a:lnTo>
                    <a:pt x="737" y="221"/>
                  </a:lnTo>
                  <a:lnTo>
                    <a:pt x="725" y="205"/>
                  </a:lnTo>
                  <a:lnTo>
                    <a:pt x="710" y="193"/>
                  </a:lnTo>
                  <a:lnTo>
                    <a:pt x="702" y="179"/>
                  </a:lnTo>
                  <a:lnTo>
                    <a:pt x="730" y="179"/>
                  </a:lnTo>
                  <a:lnTo>
                    <a:pt x="760" y="170"/>
                  </a:lnTo>
                  <a:lnTo>
                    <a:pt x="769" y="170"/>
                  </a:lnTo>
                  <a:lnTo>
                    <a:pt x="767" y="148"/>
                  </a:lnTo>
                  <a:lnTo>
                    <a:pt x="756" y="140"/>
                  </a:lnTo>
                  <a:lnTo>
                    <a:pt x="756" y="108"/>
                  </a:lnTo>
                  <a:lnTo>
                    <a:pt x="763" y="88"/>
                  </a:lnTo>
                  <a:lnTo>
                    <a:pt x="783" y="39"/>
                  </a:lnTo>
                  <a:lnTo>
                    <a:pt x="806" y="22"/>
                  </a:lnTo>
                  <a:lnTo>
                    <a:pt x="827" y="0"/>
                  </a:lnTo>
                  <a:lnTo>
                    <a:pt x="853" y="16"/>
                  </a:lnTo>
                  <a:lnTo>
                    <a:pt x="872" y="13"/>
                  </a:lnTo>
                  <a:lnTo>
                    <a:pt x="878" y="40"/>
                  </a:lnTo>
                  <a:lnTo>
                    <a:pt x="858" y="60"/>
                  </a:lnTo>
                  <a:lnTo>
                    <a:pt x="841" y="82"/>
                  </a:lnTo>
                  <a:lnTo>
                    <a:pt x="882" y="85"/>
                  </a:lnTo>
                  <a:lnTo>
                    <a:pt x="891" y="77"/>
                  </a:lnTo>
                  <a:lnTo>
                    <a:pt x="916" y="77"/>
                  </a:lnTo>
                  <a:lnTo>
                    <a:pt x="935" y="95"/>
                  </a:lnTo>
                  <a:lnTo>
                    <a:pt x="918" y="112"/>
                  </a:lnTo>
                  <a:cubicBezTo>
                    <a:pt x="918" y="112"/>
                    <a:pt x="917" y="129"/>
                    <a:pt x="925" y="129"/>
                  </a:cubicBezTo>
                  <a:cubicBezTo>
                    <a:pt x="932" y="129"/>
                    <a:pt x="953" y="138"/>
                    <a:pt x="953" y="138"/>
                  </a:cubicBezTo>
                  <a:lnTo>
                    <a:pt x="960" y="116"/>
                  </a:lnTo>
                  <a:lnTo>
                    <a:pt x="948" y="105"/>
                  </a:lnTo>
                  <a:lnTo>
                    <a:pt x="977" y="89"/>
                  </a:lnTo>
                  <a:lnTo>
                    <a:pt x="1003" y="89"/>
                  </a:lnTo>
                  <a:lnTo>
                    <a:pt x="1029" y="70"/>
                  </a:lnTo>
                  <a:lnTo>
                    <a:pt x="1044" y="85"/>
                  </a:lnTo>
                  <a:lnTo>
                    <a:pt x="1065" y="75"/>
                  </a:lnTo>
                  <a:lnTo>
                    <a:pt x="1080" y="90"/>
                  </a:lnTo>
                  <a:lnTo>
                    <a:pt x="1093" y="116"/>
                  </a:lnTo>
                  <a:lnTo>
                    <a:pt x="1108" y="129"/>
                  </a:lnTo>
                  <a:lnTo>
                    <a:pt x="1117" y="119"/>
                  </a:lnTo>
                  <a:lnTo>
                    <a:pt x="1131" y="133"/>
                  </a:lnTo>
                  <a:lnTo>
                    <a:pt x="1149" y="150"/>
                  </a:lnTo>
                  <a:lnTo>
                    <a:pt x="1146" y="178"/>
                  </a:lnTo>
                  <a:lnTo>
                    <a:pt x="1120" y="172"/>
                  </a:lnTo>
                  <a:lnTo>
                    <a:pt x="1130" y="183"/>
                  </a:lnTo>
                  <a:lnTo>
                    <a:pt x="1156" y="197"/>
                  </a:lnTo>
                  <a:lnTo>
                    <a:pt x="1173" y="225"/>
                  </a:lnTo>
                  <a:lnTo>
                    <a:pt x="1158" y="240"/>
                  </a:lnTo>
                  <a:lnTo>
                    <a:pt x="1158" y="266"/>
                  </a:lnTo>
                  <a:lnTo>
                    <a:pt x="1145" y="284"/>
                  </a:lnTo>
                  <a:lnTo>
                    <a:pt x="1132" y="310"/>
                  </a:lnTo>
                  <a:lnTo>
                    <a:pt x="1117" y="325"/>
                  </a:lnTo>
                  <a:lnTo>
                    <a:pt x="1091" y="356"/>
                  </a:lnTo>
                  <a:lnTo>
                    <a:pt x="1091" y="369"/>
                  </a:lnTo>
                  <a:lnTo>
                    <a:pt x="1083" y="406"/>
                  </a:lnTo>
                  <a:lnTo>
                    <a:pt x="1064" y="425"/>
                  </a:lnTo>
                  <a:lnTo>
                    <a:pt x="1056" y="465"/>
                  </a:lnTo>
                  <a:lnTo>
                    <a:pt x="1025" y="473"/>
                  </a:lnTo>
                  <a:lnTo>
                    <a:pt x="1015" y="503"/>
                  </a:lnTo>
                  <a:lnTo>
                    <a:pt x="994" y="524"/>
                  </a:lnTo>
                  <a:lnTo>
                    <a:pt x="988" y="558"/>
                  </a:lnTo>
                  <a:lnTo>
                    <a:pt x="982" y="581"/>
                  </a:lnTo>
                  <a:lnTo>
                    <a:pt x="1005" y="571"/>
                  </a:lnTo>
                  <a:lnTo>
                    <a:pt x="1000" y="545"/>
                  </a:lnTo>
                  <a:lnTo>
                    <a:pt x="1024" y="531"/>
                  </a:lnTo>
                  <a:cubicBezTo>
                    <a:pt x="1024" y="531"/>
                    <a:pt x="1044" y="524"/>
                    <a:pt x="1056" y="524"/>
                  </a:cubicBezTo>
                  <a:cubicBezTo>
                    <a:pt x="1068" y="524"/>
                    <a:pt x="1072" y="501"/>
                    <a:pt x="1072" y="501"/>
                  </a:cubicBezTo>
                  <a:lnTo>
                    <a:pt x="1094" y="482"/>
                  </a:lnTo>
                  <a:lnTo>
                    <a:pt x="1115" y="475"/>
                  </a:lnTo>
                  <a:lnTo>
                    <a:pt x="1127" y="450"/>
                  </a:lnTo>
                  <a:lnTo>
                    <a:pt x="1117" y="441"/>
                  </a:lnTo>
                  <a:lnTo>
                    <a:pt x="1102" y="439"/>
                  </a:lnTo>
                  <a:lnTo>
                    <a:pt x="1103" y="429"/>
                  </a:lnTo>
                  <a:lnTo>
                    <a:pt x="1102" y="408"/>
                  </a:lnTo>
                  <a:lnTo>
                    <a:pt x="1121" y="407"/>
                  </a:lnTo>
                  <a:lnTo>
                    <a:pt x="1137" y="407"/>
                  </a:lnTo>
                  <a:lnTo>
                    <a:pt x="1140" y="430"/>
                  </a:lnTo>
                  <a:lnTo>
                    <a:pt x="1151" y="438"/>
                  </a:lnTo>
                  <a:lnTo>
                    <a:pt x="1148" y="450"/>
                  </a:lnTo>
                  <a:lnTo>
                    <a:pt x="1139" y="460"/>
                  </a:lnTo>
                  <a:lnTo>
                    <a:pt x="1145" y="475"/>
                  </a:lnTo>
                  <a:lnTo>
                    <a:pt x="1157" y="492"/>
                  </a:lnTo>
                  <a:lnTo>
                    <a:pt x="1168" y="504"/>
                  </a:lnTo>
                  <a:lnTo>
                    <a:pt x="1163" y="530"/>
                  </a:lnTo>
                  <a:lnTo>
                    <a:pt x="1172" y="549"/>
                  </a:lnTo>
                  <a:lnTo>
                    <a:pt x="1199" y="559"/>
                  </a:lnTo>
                  <a:lnTo>
                    <a:pt x="1199" y="573"/>
                  </a:lnTo>
                  <a:lnTo>
                    <a:pt x="1234" y="598"/>
                  </a:lnTo>
                  <a:lnTo>
                    <a:pt x="1251" y="615"/>
                  </a:lnTo>
                  <a:lnTo>
                    <a:pt x="1251" y="647"/>
                  </a:lnTo>
                  <a:lnTo>
                    <a:pt x="1269" y="682"/>
                  </a:lnTo>
                  <a:lnTo>
                    <a:pt x="1290" y="682"/>
                  </a:lnTo>
                  <a:lnTo>
                    <a:pt x="1292" y="708"/>
                  </a:lnTo>
                  <a:lnTo>
                    <a:pt x="1281" y="708"/>
                  </a:lnTo>
                  <a:lnTo>
                    <a:pt x="1275" y="726"/>
                  </a:lnTo>
                  <a:lnTo>
                    <a:pt x="1251" y="751"/>
                  </a:lnTo>
                  <a:lnTo>
                    <a:pt x="1229" y="766"/>
                  </a:lnTo>
                  <a:lnTo>
                    <a:pt x="1230" y="792"/>
                  </a:lnTo>
                  <a:lnTo>
                    <a:pt x="1230" y="813"/>
                  </a:lnTo>
                  <a:lnTo>
                    <a:pt x="1210" y="820"/>
                  </a:lnTo>
                  <a:lnTo>
                    <a:pt x="1204" y="845"/>
                  </a:lnTo>
                  <a:lnTo>
                    <a:pt x="1218" y="860"/>
                  </a:lnTo>
                  <a:lnTo>
                    <a:pt x="1218" y="881"/>
                  </a:lnTo>
                  <a:lnTo>
                    <a:pt x="1210" y="899"/>
                  </a:lnTo>
                  <a:lnTo>
                    <a:pt x="1184" y="891"/>
                  </a:lnTo>
                  <a:lnTo>
                    <a:pt x="1165" y="897"/>
                  </a:lnTo>
                  <a:lnTo>
                    <a:pt x="1136" y="937"/>
                  </a:lnTo>
                  <a:lnTo>
                    <a:pt x="1109" y="948"/>
                  </a:lnTo>
                  <a:lnTo>
                    <a:pt x="1109" y="959"/>
                  </a:lnTo>
                  <a:moveTo>
                    <a:pt x="1109" y="959"/>
                  </a:move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52" name="Freeform 142">
              <a:extLst>
                <a:ext uri="{FF2B5EF4-FFF2-40B4-BE49-F238E27FC236}">
                  <a16:creationId xmlns:a16="http://schemas.microsoft.com/office/drawing/2014/main" id="{410960CA-4057-4423-A947-C1189016161D}"/>
                </a:ext>
              </a:extLst>
            </p:cNvPr>
            <p:cNvSpPr>
              <a:spLocks/>
            </p:cNvSpPr>
            <p:nvPr/>
          </p:nvSpPr>
          <p:spPr bwMode="auto">
            <a:xfrm>
              <a:off x="2814" y="2973"/>
              <a:ext cx="764" cy="561"/>
            </a:xfrm>
            <a:custGeom>
              <a:avLst/>
              <a:gdLst>
                <a:gd name="T0" fmla="*/ 575 w 838"/>
                <a:gd name="T1" fmla="*/ 76 h 615"/>
                <a:gd name="T2" fmla="*/ 562 w 838"/>
                <a:gd name="T3" fmla="*/ 122 h 615"/>
                <a:gd name="T4" fmla="*/ 599 w 838"/>
                <a:gd name="T5" fmla="*/ 157 h 615"/>
                <a:gd name="T6" fmla="*/ 675 w 838"/>
                <a:gd name="T7" fmla="*/ 148 h 615"/>
                <a:gd name="T8" fmla="*/ 722 w 838"/>
                <a:gd name="T9" fmla="*/ 179 h 615"/>
                <a:gd name="T10" fmla="*/ 755 w 838"/>
                <a:gd name="T11" fmla="*/ 234 h 615"/>
                <a:gd name="T12" fmla="*/ 806 w 838"/>
                <a:gd name="T13" fmla="*/ 245 h 615"/>
                <a:gd name="T14" fmla="*/ 763 w 838"/>
                <a:gd name="T15" fmla="*/ 289 h 615"/>
                <a:gd name="T16" fmla="*/ 771 w 838"/>
                <a:gd name="T17" fmla="*/ 354 h 615"/>
                <a:gd name="T18" fmla="*/ 799 w 838"/>
                <a:gd name="T19" fmla="*/ 375 h 615"/>
                <a:gd name="T20" fmla="*/ 838 w 838"/>
                <a:gd name="T21" fmla="*/ 416 h 615"/>
                <a:gd name="T22" fmla="*/ 793 w 838"/>
                <a:gd name="T23" fmla="*/ 461 h 615"/>
                <a:gd name="T24" fmla="*/ 768 w 838"/>
                <a:gd name="T25" fmla="*/ 510 h 615"/>
                <a:gd name="T26" fmla="*/ 726 w 838"/>
                <a:gd name="T27" fmla="*/ 523 h 615"/>
                <a:gd name="T28" fmla="*/ 674 w 838"/>
                <a:gd name="T29" fmla="*/ 529 h 615"/>
                <a:gd name="T30" fmla="*/ 602 w 838"/>
                <a:gd name="T31" fmla="*/ 568 h 615"/>
                <a:gd name="T32" fmla="*/ 531 w 838"/>
                <a:gd name="T33" fmla="*/ 581 h 615"/>
                <a:gd name="T34" fmla="*/ 464 w 838"/>
                <a:gd name="T35" fmla="*/ 615 h 615"/>
                <a:gd name="T36" fmla="*/ 462 w 838"/>
                <a:gd name="T37" fmla="*/ 589 h 615"/>
                <a:gd name="T38" fmla="*/ 451 w 838"/>
                <a:gd name="T39" fmla="*/ 554 h 615"/>
                <a:gd name="T40" fmla="*/ 430 w 838"/>
                <a:gd name="T41" fmla="*/ 513 h 615"/>
                <a:gd name="T42" fmla="*/ 380 w 838"/>
                <a:gd name="T43" fmla="*/ 539 h 615"/>
                <a:gd name="T44" fmla="*/ 331 w 838"/>
                <a:gd name="T45" fmla="*/ 508 h 615"/>
                <a:gd name="T46" fmla="*/ 249 w 838"/>
                <a:gd name="T47" fmla="*/ 472 h 615"/>
                <a:gd name="T48" fmla="*/ 209 w 838"/>
                <a:gd name="T49" fmla="*/ 433 h 615"/>
                <a:gd name="T50" fmla="*/ 145 w 838"/>
                <a:gd name="T51" fmla="*/ 402 h 615"/>
                <a:gd name="T52" fmla="*/ 77 w 838"/>
                <a:gd name="T53" fmla="*/ 398 h 615"/>
                <a:gd name="T54" fmla="*/ 33 w 838"/>
                <a:gd name="T55" fmla="*/ 375 h 615"/>
                <a:gd name="T56" fmla="*/ 11 w 838"/>
                <a:gd name="T57" fmla="*/ 323 h 615"/>
                <a:gd name="T58" fmla="*/ 0 w 838"/>
                <a:gd name="T59" fmla="*/ 275 h 615"/>
                <a:gd name="T60" fmla="*/ 15 w 838"/>
                <a:gd name="T61" fmla="*/ 215 h 615"/>
                <a:gd name="T62" fmla="*/ 48 w 838"/>
                <a:gd name="T63" fmla="*/ 181 h 615"/>
                <a:gd name="T64" fmla="*/ 87 w 838"/>
                <a:gd name="T65" fmla="*/ 128 h 615"/>
                <a:gd name="T66" fmla="*/ 128 w 838"/>
                <a:gd name="T67" fmla="*/ 75 h 615"/>
                <a:gd name="T68" fmla="*/ 200 w 838"/>
                <a:gd name="T69" fmla="*/ 0 h 615"/>
                <a:gd name="T70" fmla="*/ 276 w 838"/>
                <a:gd name="T71" fmla="*/ 14 h 615"/>
                <a:gd name="T72" fmla="*/ 329 w 838"/>
                <a:gd name="T73" fmla="*/ 35 h 615"/>
                <a:gd name="T74" fmla="*/ 392 w 838"/>
                <a:gd name="T75" fmla="*/ 53 h 615"/>
                <a:gd name="T76" fmla="*/ 451 w 838"/>
                <a:gd name="T77" fmla="*/ 64 h 615"/>
                <a:gd name="T78" fmla="*/ 512 w 838"/>
                <a:gd name="T79" fmla="*/ 1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8" h="615">
                  <a:moveTo>
                    <a:pt x="560" y="46"/>
                  </a:moveTo>
                  <a:lnTo>
                    <a:pt x="575" y="76"/>
                  </a:lnTo>
                  <a:lnTo>
                    <a:pt x="586" y="99"/>
                  </a:lnTo>
                  <a:lnTo>
                    <a:pt x="562" y="122"/>
                  </a:lnTo>
                  <a:lnTo>
                    <a:pt x="570" y="148"/>
                  </a:lnTo>
                  <a:lnTo>
                    <a:pt x="599" y="157"/>
                  </a:lnTo>
                  <a:lnTo>
                    <a:pt x="634" y="148"/>
                  </a:lnTo>
                  <a:lnTo>
                    <a:pt x="675" y="148"/>
                  </a:lnTo>
                  <a:lnTo>
                    <a:pt x="707" y="156"/>
                  </a:lnTo>
                  <a:lnTo>
                    <a:pt x="722" y="179"/>
                  </a:lnTo>
                  <a:lnTo>
                    <a:pt x="747" y="204"/>
                  </a:lnTo>
                  <a:lnTo>
                    <a:pt x="755" y="234"/>
                  </a:lnTo>
                  <a:lnTo>
                    <a:pt x="793" y="231"/>
                  </a:lnTo>
                  <a:lnTo>
                    <a:pt x="806" y="245"/>
                  </a:lnTo>
                  <a:lnTo>
                    <a:pt x="784" y="269"/>
                  </a:lnTo>
                  <a:lnTo>
                    <a:pt x="763" y="289"/>
                  </a:lnTo>
                  <a:lnTo>
                    <a:pt x="751" y="323"/>
                  </a:lnTo>
                  <a:lnTo>
                    <a:pt x="771" y="354"/>
                  </a:lnTo>
                  <a:lnTo>
                    <a:pt x="777" y="375"/>
                  </a:lnTo>
                  <a:lnTo>
                    <a:pt x="799" y="375"/>
                  </a:lnTo>
                  <a:lnTo>
                    <a:pt x="834" y="386"/>
                  </a:lnTo>
                  <a:lnTo>
                    <a:pt x="838" y="416"/>
                  </a:lnTo>
                  <a:lnTo>
                    <a:pt x="810" y="431"/>
                  </a:lnTo>
                  <a:lnTo>
                    <a:pt x="793" y="461"/>
                  </a:lnTo>
                  <a:lnTo>
                    <a:pt x="793" y="500"/>
                  </a:lnTo>
                  <a:lnTo>
                    <a:pt x="768" y="510"/>
                  </a:lnTo>
                  <a:lnTo>
                    <a:pt x="741" y="538"/>
                  </a:lnTo>
                  <a:lnTo>
                    <a:pt x="726" y="523"/>
                  </a:lnTo>
                  <a:lnTo>
                    <a:pt x="698" y="539"/>
                  </a:lnTo>
                  <a:lnTo>
                    <a:pt x="674" y="529"/>
                  </a:lnTo>
                  <a:lnTo>
                    <a:pt x="647" y="529"/>
                  </a:lnTo>
                  <a:lnTo>
                    <a:pt x="602" y="568"/>
                  </a:lnTo>
                  <a:lnTo>
                    <a:pt x="557" y="568"/>
                  </a:lnTo>
                  <a:lnTo>
                    <a:pt x="531" y="581"/>
                  </a:lnTo>
                  <a:lnTo>
                    <a:pt x="497" y="579"/>
                  </a:lnTo>
                  <a:lnTo>
                    <a:pt x="464" y="615"/>
                  </a:lnTo>
                  <a:lnTo>
                    <a:pt x="449" y="601"/>
                  </a:lnTo>
                  <a:lnTo>
                    <a:pt x="462" y="589"/>
                  </a:lnTo>
                  <a:lnTo>
                    <a:pt x="451" y="578"/>
                  </a:lnTo>
                  <a:lnTo>
                    <a:pt x="451" y="554"/>
                  </a:lnTo>
                  <a:lnTo>
                    <a:pt x="446" y="521"/>
                  </a:lnTo>
                  <a:lnTo>
                    <a:pt x="430" y="513"/>
                  </a:lnTo>
                  <a:lnTo>
                    <a:pt x="411" y="531"/>
                  </a:lnTo>
                  <a:lnTo>
                    <a:pt x="380" y="539"/>
                  </a:lnTo>
                  <a:lnTo>
                    <a:pt x="354" y="539"/>
                  </a:lnTo>
                  <a:lnTo>
                    <a:pt x="331" y="508"/>
                  </a:lnTo>
                  <a:lnTo>
                    <a:pt x="275" y="508"/>
                  </a:lnTo>
                  <a:lnTo>
                    <a:pt x="249" y="472"/>
                  </a:lnTo>
                  <a:lnTo>
                    <a:pt x="231" y="455"/>
                  </a:lnTo>
                  <a:lnTo>
                    <a:pt x="209" y="433"/>
                  </a:lnTo>
                  <a:lnTo>
                    <a:pt x="174" y="418"/>
                  </a:lnTo>
                  <a:lnTo>
                    <a:pt x="145" y="402"/>
                  </a:lnTo>
                  <a:lnTo>
                    <a:pt x="109" y="398"/>
                  </a:lnTo>
                  <a:lnTo>
                    <a:pt x="77" y="398"/>
                  </a:lnTo>
                  <a:lnTo>
                    <a:pt x="62" y="382"/>
                  </a:lnTo>
                  <a:lnTo>
                    <a:pt x="33" y="375"/>
                  </a:lnTo>
                  <a:lnTo>
                    <a:pt x="25" y="353"/>
                  </a:lnTo>
                  <a:lnTo>
                    <a:pt x="11" y="323"/>
                  </a:lnTo>
                  <a:lnTo>
                    <a:pt x="15" y="291"/>
                  </a:lnTo>
                  <a:lnTo>
                    <a:pt x="0" y="275"/>
                  </a:lnTo>
                  <a:lnTo>
                    <a:pt x="0" y="249"/>
                  </a:lnTo>
                  <a:lnTo>
                    <a:pt x="15" y="215"/>
                  </a:lnTo>
                  <a:lnTo>
                    <a:pt x="11" y="202"/>
                  </a:lnTo>
                  <a:lnTo>
                    <a:pt x="48" y="181"/>
                  </a:lnTo>
                  <a:lnTo>
                    <a:pt x="52" y="153"/>
                  </a:lnTo>
                  <a:lnTo>
                    <a:pt x="87" y="128"/>
                  </a:lnTo>
                  <a:lnTo>
                    <a:pt x="130" y="116"/>
                  </a:lnTo>
                  <a:lnTo>
                    <a:pt x="128" y="75"/>
                  </a:lnTo>
                  <a:lnTo>
                    <a:pt x="158" y="6"/>
                  </a:lnTo>
                  <a:lnTo>
                    <a:pt x="200" y="0"/>
                  </a:lnTo>
                  <a:lnTo>
                    <a:pt x="231" y="14"/>
                  </a:lnTo>
                  <a:lnTo>
                    <a:pt x="276" y="14"/>
                  </a:lnTo>
                  <a:lnTo>
                    <a:pt x="288" y="31"/>
                  </a:lnTo>
                  <a:lnTo>
                    <a:pt x="329" y="35"/>
                  </a:lnTo>
                  <a:lnTo>
                    <a:pt x="362" y="23"/>
                  </a:lnTo>
                  <a:lnTo>
                    <a:pt x="392" y="53"/>
                  </a:lnTo>
                  <a:lnTo>
                    <a:pt x="417" y="47"/>
                  </a:lnTo>
                  <a:lnTo>
                    <a:pt x="451" y="64"/>
                  </a:lnTo>
                  <a:lnTo>
                    <a:pt x="461" y="32"/>
                  </a:lnTo>
                  <a:lnTo>
                    <a:pt x="512" y="10"/>
                  </a:lnTo>
                  <a:lnTo>
                    <a:pt x="560" y="46"/>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53" name="Freeform 143">
              <a:extLst>
                <a:ext uri="{FF2B5EF4-FFF2-40B4-BE49-F238E27FC236}">
                  <a16:creationId xmlns:a16="http://schemas.microsoft.com/office/drawing/2014/main" id="{716408DC-E882-4CE4-AF43-3828D955DCF4}"/>
                </a:ext>
              </a:extLst>
            </p:cNvPr>
            <p:cNvSpPr>
              <a:spLocks/>
            </p:cNvSpPr>
            <p:nvPr/>
          </p:nvSpPr>
          <p:spPr bwMode="auto">
            <a:xfrm>
              <a:off x="3298" y="3429"/>
              <a:ext cx="276" cy="480"/>
            </a:xfrm>
            <a:custGeom>
              <a:avLst/>
              <a:gdLst>
                <a:gd name="T0" fmla="*/ 255 w 303"/>
                <a:gd name="T1" fmla="*/ 27 h 527"/>
                <a:gd name="T2" fmla="*/ 237 w 303"/>
                <a:gd name="T3" fmla="*/ 10 h 527"/>
                <a:gd name="T4" fmla="*/ 195 w 303"/>
                <a:gd name="T5" fmla="*/ 23 h 527"/>
                <a:gd name="T6" fmla="*/ 143 w 303"/>
                <a:gd name="T7" fmla="*/ 29 h 527"/>
                <a:gd name="T8" fmla="*/ 71 w 303"/>
                <a:gd name="T9" fmla="*/ 68 h 527"/>
                <a:gd name="T10" fmla="*/ 0 w 303"/>
                <a:gd name="T11" fmla="*/ 81 h 527"/>
                <a:gd name="T12" fmla="*/ 12 w 303"/>
                <a:gd name="T13" fmla="*/ 143 h 527"/>
                <a:gd name="T14" fmla="*/ 14 w 303"/>
                <a:gd name="T15" fmla="*/ 238 h 527"/>
                <a:gd name="T16" fmla="*/ 46 w 303"/>
                <a:gd name="T17" fmla="*/ 292 h 527"/>
                <a:gd name="T18" fmla="*/ 86 w 303"/>
                <a:gd name="T19" fmla="*/ 325 h 527"/>
                <a:gd name="T20" fmla="*/ 106 w 303"/>
                <a:gd name="T21" fmla="*/ 364 h 527"/>
                <a:gd name="T22" fmla="*/ 146 w 303"/>
                <a:gd name="T23" fmla="*/ 376 h 527"/>
                <a:gd name="T24" fmla="*/ 128 w 303"/>
                <a:gd name="T25" fmla="*/ 403 h 527"/>
                <a:gd name="T26" fmla="*/ 141 w 303"/>
                <a:gd name="T27" fmla="*/ 448 h 527"/>
                <a:gd name="T28" fmla="*/ 174 w 303"/>
                <a:gd name="T29" fmla="*/ 492 h 527"/>
                <a:gd name="T30" fmla="*/ 222 w 303"/>
                <a:gd name="T31" fmla="*/ 503 h 527"/>
                <a:gd name="T32" fmla="*/ 236 w 303"/>
                <a:gd name="T33" fmla="*/ 527 h 527"/>
                <a:gd name="T34" fmla="*/ 254 w 303"/>
                <a:gd name="T35" fmla="*/ 505 h 527"/>
                <a:gd name="T36" fmla="*/ 295 w 303"/>
                <a:gd name="T37" fmla="*/ 464 h 527"/>
                <a:gd name="T38" fmla="*/ 275 w 303"/>
                <a:gd name="T39" fmla="*/ 436 h 527"/>
                <a:gd name="T40" fmla="*/ 287 w 303"/>
                <a:gd name="T41" fmla="*/ 412 h 527"/>
                <a:gd name="T42" fmla="*/ 262 w 303"/>
                <a:gd name="T43" fmla="*/ 383 h 527"/>
                <a:gd name="T44" fmla="*/ 285 w 303"/>
                <a:gd name="T45" fmla="*/ 320 h 527"/>
                <a:gd name="T46" fmla="*/ 294 w 303"/>
                <a:gd name="T47" fmla="*/ 301 h 527"/>
                <a:gd name="T48" fmla="*/ 271 w 303"/>
                <a:gd name="T49" fmla="*/ 281 h 527"/>
                <a:gd name="T50" fmla="*/ 238 w 303"/>
                <a:gd name="T51" fmla="*/ 278 h 527"/>
                <a:gd name="T52" fmla="*/ 261 w 303"/>
                <a:gd name="T53" fmla="*/ 247 h 527"/>
                <a:gd name="T54" fmla="*/ 254 w 303"/>
                <a:gd name="T55" fmla="*/ 200 h 527"/>
                <a:gd name="T56" fmla="*/ 264 w 303"/>
                <a:gd name="T57" fmla="*/ 157 h 527"/>
                <a:gd name="T58" fmla="*/ 303 w 303"/>
                <a:gd name="T59" fmla="*/ 128 h 527"/>
                <a:gd name="T60" fmla="*/ 288 w 303"/>
                <a:gd name="T61" fmla="*/ 64 h 527"/>
                <a:gd name="T62" fmla="*/ 259 w 303"/>
                <a:gd name="T63" fmla="*/ 48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3" h="527">
                  <a:moveTo>
                    <a:pt x="259" y="48"/>
                  </a:moveTo>
                  <a:lnTo>
                    <a:pt x="255" y="27"/>
                  </a:lnTo>
                  <a:lnTo>
                    <a:pt x="262" y="0"/>
                  </a:lnTo>
                  <a:lnTo>
                    <a:pt x="237" y="10"/>
                  </a:lnTo>
                  <a:lnTo>
                    <a:pt x="210" y="38"/>
                  </a:lnTo>
                  <a:lnTo>
                    <a:pt x="195" y="23"/>
                  </a:lnTo>
                  <a:lnTo>
                    <a:pt x="167" y="39"/>
                  </a:lnTo>
                  <a:lnTo>
                    <a:pt x="143" y="29"/>
                  </a:lnTo>
                  <a:lnTo>
                    <a:pt x="116" y="29"/>
                  </a:lnTo>
                  <a:lnTo>
                    <a:pt x="71" y="68"/>
                  </a:lnTo>
                  <a:lnTo>
                    <a:pt x="26" y="68"/>
                  </a:lnTo>
                  <a:lnTo>
                    <a:pt x="0" y="81"/>
                  </a:lnTo>
                  <a:lnTo>
                    <a:pt x="3" y="124"/>
                  </a:lnTo>
                  <a:lnTo>
                    <a:pt x="12" y="143"/>
                  </a:lnTo>
                  <a:lnTo>
                    <a:pt x="19" y="182"/>
                  </a:lnTo>
                  <a:lnTo>
                    <a:pt x="14" y="238"/>
                  </a:lnTo>
                  <a:lnTo>
                    <a:pt x="31" y="262"/>
                  </a:lnTo>
                  <a:lnTo>
                    <a:pt x="46" y="292"/>
                  </a:lnTo>
                  <a:lnTo>
                    <a:pt x="70" y="292"/>
                  </a:lnTo>
                  <a:lnTo>
                    <a:pt x="86" y="325"/>
                  </a:lnTo>
                  <a:lnTo>
                    <a:pt x="101" y="339"/>
                  </a:lnTo>
                  <a:lnTo>
                    <a:pt x="106" y="364"/>
                  </a:lnTo>
                  <a:lnTo>
                    <a:pt x="127" y="376"/>
                  </a:lnTo>
                  <a:lnTo>
                    <a:pt x="146" y="376"/>
                  </a:lnTo>
                  <a:lnTo>
                    <a:pt x="147" y="394"/>
                  </a:lnTo>
                  <a:lnTo>
                    <a:pt x="128" y="403"/>
                  </a:lnTo>
                  <a:lnTo>
                    <a:pt x="138" y="422"/>
                  </a:lnTo>
                  <a:lnTo>
                    <a:pt x="141" y="448"/>
                  </a:lnTo>
                  <a:lnTo>
                    <a:pt x="149" y="469"/>
                  </a:lnTo>
                  <a:lnTo>
                    <a:pt x="174" y="492"/>
                  </a:lnTo>
                  <a:lnTo>
                    <a:pt x="200" y="492"/>
                  </a:lnTo>
                  <a:lnTo>
                    <a:pt x="222" y="503"/>
                  </a:lnTo>
                  <a:lnTo>
                    <a:pt x="235" y="503"/>
                  </a:lnTo>
                  <a:lnTo>
                    <a:pt x="236" y="527"/>
                  </a:lnTo>
                  <a:lnTo>
                    <a:pt x="254" y="527"/>
                  </a:lnTo>
                  <a:lnTo>
                    <a:pt x="254" y="505"/>
                  </a:lnTo>
                  <a:lnTo>
                    <a:pt x="272" y="487"/>
                  </a:lnTo>
                  <a:lnTo>
                    <a:pt x="295" y="464"/>
                  </a:lnTo>
                  <a:lnTo>
                    <a:pt x="283" y="453"/>
                  </a:lnTo>
                  <a:lnTo>
                    <a:pt x="275" y="436"/>
                  </a:lnTo>
                  <a:lnTo>
                    <a:pt x="277" y="422"/>
                  </a:lnTo>
                  <a:lnTo>
                    <a:pt x="287" y="412"/>
                  </a:lnTo>
                  <a:lnTo>
                    <a:pt x="275" y="396"/>
                  </a:lnTo>
                  <a:lnTo>
                    <a:pt x="262" y="383"/>
                  </a:lnTo>
                  <a:lnTo>
                    <a:pt x="285" y="348"/>
                  </a:lnTo>
                  <a:lnTo>
                    <a:pt x="285" y="320"/>
                  </a:lnTo>
                  <a:lnTo>
                    <a:pt x="285" y="310"/>
                  </a:lnTo>
                  <a:lnTo>
                    <a:pt x="294" y="301"/>
                  </a:lnTo>
                  <a:lnTo>
                    <a:pt x="294" y="285"/>
                  </a:lnTo>
                  <a:lnTo>
                    <a:pt x="271" y="281"/>
                  </a:lnTo>
                  <a:lnTo>
                    <a:pt x="256" y="296"/>
                  </a:lnTo>
                  <a:lnTo>
                    <a:pt x="238" y="278"/>
                  </a:lnTo>
                  <a:lnTo>
                    <a:pt x="261" y="271"/>
                  </a:lnTo>
                  <a:lnTo>
                    <a:pt x="261" y="247"/>
                  </a:lnTo>
                  <a:lnTo>
                    <a:pt x="267" y="227"/>
                  </a:lnTo>
                  <a:lnTo>
                    <a:pt x="254" y="200"/>
                  </a:lnTo>
                  <a:lnTo>
                    <a:pt x="245" y="174"/>
                  </a:lnTo>
                  <a:lnTo>
                    <a:pt x="264" y="157"/>
                  </a:lnTo>
                  <a:lnTo>
                    <a:pt x="288" y="134"/>
                  </a:lnTo>
                  <a:lnTo>
                    <a:pt x="303" y="128"/>
                  </a:lnTo>
                  <a:lnTo>
                    <a:pt x="303" y="94"/>
                  </a:lnTo>
                  <a:lnTo>
                    <a:pt x="288" y="64"/>
                  </a:lnTo>
                  <a:lnTo>
                    <a:pt x="270" y="57"/>
                  </a:lnTo>
                  <a:lnTo>
                    <a:pt x="259" y="48"/>
                  </a:lnTo>
                  <a:close/>
                </a:path>
              </a:pathLst>
            </a:custGeom>
            <a:solidFill>
              <a:schemeClr val="accent1">
                <a:lumMod val="60000"/>
                <a:lumOff val="4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54" name="Freeform 144">
              <a:extLst>
                <a:ext uri="{FF2B5EF4-FFF2-40B4-BE49-F238E27FC236}">
                  <a16:creationId xmlns:a16="http://schemas.microsoft.com/office/drawing/2014/main" id="{D4847A78-2291-4849-8A99-35E6B01AEA95}"/>
                </a:ext>
              </a:extLst>
            </p:cNvPr>
            <p:cNvSpPr>
              <a:spLocks/>
            </p:cNvSpPr>
            <p:nvPr/>
          </p:nvSpPr>
          <p:spPr bwMode="auto">
            <a:xfrm>
              <a:off x="3475" y="3572"/>
              <a:ext cx="254" cy="428"/>
            </a:xfrm>
            <a:custGeom>
              <a:avLst/>
              <a:gdLst>
                <a:gd name="T0" fmla="*/ 70 w 279"/>
                <a:gd name="T1" fmla="*/ 0 h 470"/>
                <a:gd name="T2" fmla="*/ 85 w 279"/>
                <a:gd name="T3" fmla="*/ 26 h 470"/>
                <a:gd name="T4" fmla="*/ 110 w 279"/>
                <a:gd name="T5" fmla="*/ 52 h 470"/>
                <a:gd name="T6" fmla="*/ 135 w 279"/>
                <a:gd name="T7" fmla="*/ 58 h 470"/>
                <a:gd name="T8" fmla="*/ 147 w 279"/>
                <a:gd name="T9" fmla="*/ 46 h 470"/>
                <a:gd name="T10" fmla="*/ 185 w 279"/>
                <a:gd name="T11" fmla="*/ 50 h 470"/>
                <a:gd name="T12" fmla="*/ 210 w 279"/>
                <a:gd name="T13" fmla="*/ 41 h 470"/>
                <a:gd name="T14" fmla="*/ 218 w 279"/>
                <a:gd name="T15" fmla="*/ 57 h 470"/>
                <a:gd name="T16" fmla="*/ 209 w 279"/>
                <a:gd name="T17" fmla="*/ 92 h 470"/>
                <a:gd name="T18" fmla="*/ 236 w 279"/>
                <a:gd name="T19" fmla="*/ 118 h 470"/>
                <a:gd name="T20" fmla="*/ 244 w 279"/>
                <a:gd name="T21" fmla="*/ 149 h 470"/>
                <a:gd name="T22" fmla="*/ 271 w 279"/>
                <a:gd name="T23" fmla="*/ 176 h 470"/>
                <a:gd name="T24" fmla="*/ 271 w 279"/>
                <a:gd name="T25" fmla="*/ 202 h 470"/>
                <a:gd name="T26" fmla="*/ 279 w 279"/>
                <a:gd name="T27" fmla="*/ 223 h 470"/>
                <a:gd name="T28" fmla="*/ 271 w 279"/>
                <a:gd name="T29" fmla="*/ 250 h 470"/>
                <a:gd name="T30" fmla="*/ 250 w 279"/>
                <a:gd name="T31" fmla="*/ 271 h 470"/>
                <a:gd name="T32" fmla="*/ 253 w 279"/>
                <a:gd name="T33" fmla="*/ 298 h 470"/>
                <a:gd name="T34" fmla="*/ 231 w 279"/>
                <a:gd name="T35" fmla="*/ 319 h 470"/>
                <a:gd name="T36" fmla="*/ 208 w 279"/>
                <a:gd name="T37" fmla="*/ 330 h 470"/>
                <a:gd name="T38" fmla="*/ 196 w 279"/>
                <a:gd name="T39" fmla="*/ 359 h 470"/>
                <a:gd name="T40" fmla="*/ 187 w 279"/>
                <a:gd name="T41" fmla="*/ 372 h 470"/>
                <a:gd name="T42" fmla="*/ 159 w 279"/>
                <a:gd name="T43" fmla="*/ 386 h 470"/>
                <a:gd name="T44" fmla="*/ 159 w 279"/>
                <a:gd name="T45" fmla="*/ 415 h 470"/>
                <a:gd name="T46" fmla="*/ 134 w 279"/>
                <a:gd name="T47" fmla="*/ 440 h 470"/>
                <a:gd name="T48" fmla="*/ 86 w 279"/>
                <a:gd name="T49" fmla="*/ 432 h 470"/>
                <a:gd name="T50" fmla="*/ 74 w 279"/>
                <a:gd name="T51" fmla="*/ 444 h 470"/>
                <a:gd name="T52" fmla="*/ 61 w 279"/>
                <a:gd name="T53" fmla="*/ 444 h 470"/>
                <a:gd name="T54" fmla="*/ 48 w 279"/>
                <a:gd name="T55" fmla="*/ 470 h 470"/>
                <a:gd name="T56" fmla="*/ 27 w 279"/>
                <a:gd name="T57" fmla="*/ 470 h 470"/>
                <a:gd name="T58" fmla="*/ 0 w 279"/>
                <a:gd name="T59" fmla="*/ 443 h 470"/>
                <a:gd name="T60" fmla="*/ 13 w 279"/>
                <a:gd name="T61" fmla="*/ 430 h 470"/>
                <a:gd name="T62" fmla="*/ 7 w 279"/>
                <a:gd name="T63" fmla="*/ 405 h 470"/>
                <a:gd name="T64" fmla="*/ 42 w 279"/>
                <a:gd name="T65" fmla="*/ 370 h 470"/>
                <a:gd name="T66" fmla="*/ 60 w 279"/>
                <a:gd name="T67" fmla="*/ 370 h 470"/>
                <a:gd name="T68" fmla="*/ 60 w 279"/>
                <a:gd name="T69" fmla="*/ 348 h 470"/>
                <a:gd name="T70" fmla="*/ 101 w 279"/>
                <a:gd name="T71" fmla="*/ 307 h 470"/>
                <a:gd name="T72" fmla="*/ 89 w 279"/>
                <a:gd name="T73" fmla="*/ 296 h 470"/>
                <a:gd name="T74" fmla="*/ 81 w 279"/>
                <a:gd name="T75" fmla="*/ 279 h 470"/>
                <a:gd name="T76" fmla="*/ 83 w 279"/>
                <a:gd name="T77" fmla="*/ 265 h 470"/>
                <a:gd name="T78" fmla="*/ 93 w 279"/>
                <a:gd name="T79" fmla="*/ 255 h 470"/>
                <a:gd name="T80" fmla="*/ 81 w 279"/>
                <a:gd name="T81" fmla="*/ 239 h 470"/>
                <a:gd name="T82" fmla="*/ 68 w 279"/>
                <a:gd name="T83" fmla="*/ 226 h 470"/>
                <a:gd name="T84" fmla="*/ 89 w 279"/>
                <a:gd name="T85" fmla="*/ 194 h 470"/>
                <a:gd name="T86" fmla="*/ 91 w 279"/>
                <a:gd name="T87" fmla="*/ 153 h 470"/>
                <a:gd name="T88" fmla="*/ 100 w 279"/>
                <a:gd name="T89" fmla="*/ 144 h 470"/>
                <a:gd name="T90" fmla="*/ 100 w 279"/>
                <a:gd name="T91" fmla="*/ 128 h 470"/>
                <a:gd name="T92" fmla="*/ 77 w 279"/>
                <a:gd name="T93" fmla="*/ 124 h 470"/>
                <a:gd name="T94" fmla="*/ 62 w 279"/>
                <a:gd name="T95" fmla="*/ 139 h 470"/>
                <a:gd name="T96" fmla="*/ 44 w 279"/>
                <a:gd name="T97" fmla="*/ 121 h 470"/>
                <a:gd name="T98" fmla="*/ 67 w 279"/>
                <a:gd name="T99" fmla="*/ 111 h 470"/>
                <a:gd name="T100" fmla="*/ 67 w 279"/>
                <a:gd name="T101" fmla="*/ 90 h 470"/>
                <a:gd name="T102" fmla="*/ 73 w 279"/>
                <a:gd name="T103" fmla="*/ 70 h 470"/>
                <a:gd name="T104" fmla="*/ 60 w 279"/>
                <a:gd name="T105" fmla="*/ 43 h 470"/>
                <a:gd name="T106" fmla="*/ 51 w 279"/>
                <a:gd name="T107" fmla="*/ 17 h 470"/>
                <a:gd name="T108" fmla="*/ 70 w 279"/>
                <a:gd name="T109"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470">
                  <a:moveTo>
                    <a:pt x="70" y="0"/>
                  </a:moveTo>
                  <a:lnTo>
                    <a:pt x="85" y="26"/>
                  </a:lnTo>
                  <a:lnTo>
                    <a:pt x="110" y="52"/>
                  </a:lnTo>
                  <a:lnTo>
                    <a:pt x="135" y="58"/>
                  </a:lnTo>
                  <a:lnTo>
                    <a:pt x="147" y="46"/>
                  </a:lnTo>
                  <a:lnTo>
                    <a:pt x="185" y="50"/>
                  </a:lnTo>
                  <a:lnTo>
                    <a:pt x="210" y="41"/>
                  </a:lnTo>
                  <a:lnTo>
                    <a:pt x="218" y="57"/>
                  </a:lnTo>
                  <a:lnTo>
                    <a:pt x="209" y="92"/>
                  </a:lnTo>
                  <a:lnTo>
                    <a:pt x="236" y="118"/>
                  </a:lnTo>
                  <a:lnTo>
                    <a:pt x="244" y="149"/>
                  </a:lnTo>
                  <a:lnTo>
                    <a:pt x="271" y="176"/>
                  </a:lnTo>
                  <a:lnTo>
                    <a:pt x="271" y="202"/>
                  </a:lnTo>
                  <a:lnTo>
                    <a:pt x="279" y="223"/>
                  </a:lnTo>
                  <a:lnTo>
                    <a:pt x="271" y="250"/>
                  </a:lnTo>
                  <a:lnTo>
                    <a:pt x="250" y="271"/>
                  </a:lnTo>
                  <a:lnTo>
                    <a:pt x="253" y="298"/>
                  </a:lnTo>
                  <a:lnTo>
                    <a:pt x="231" y="319"/>
                  </a:lnTo>
                  <a:lnTo>
                    <a:pt x="208" y="330"/>
                  </a:lnTo>
                  <a:lnTo>
                    <a:pt x="196" y="359"/>
                  </a:lnTo>
                  <a:lnTo>
                    <a:pt x="187" y="372"/>
                  </a:lnTo>
                  <a:lnTo>
                    <a:pt x="159" y="386"/>
                  </a:lnTo>
                  <a:lnTo>
                    <a:pt x="159" y="415"/>
                  </a:lnTo>
                  <a:lnTo>
                    <a:pt x="134" y="440"/>
                  </a:lnTo>
                  <a:lnTo>
                    <a:pt x="86" y="432"/>
                  </a:lnTo>
                  <a:lnTo>
                    <a:pt x="74" y="444"/>
                  </a:lnTo>
                  <a:lnTo>
                    <a:pt x="61" y="444"/>
                  </a:lnTo>
                  <a:lnTo>
                    <a:pt x="48" y="470"/>
                  </a:lnTo>
                  <a:lnTo>
                    <a:pt x="27" y="470"/>
                  </a:lnTo>
                  <a:lnTo>
                    <a:pt x="0" y="443"/>
                  </a:lnTo>
                  <a:lnTo>
                    <a:pt x="13" y="430"/>
                  </a:lnTo>
                  <a:lnTo>
                    <a:pt x="7" y="405"/>
                  </a:lnTo>
                  <a:lnTo>
                    <a:pt x="42" y="370"/>
                  </a:lnTo>
                  <a:lnTo>
                    <a:pt x="60" y="370"/>
                  </a:lnTo>
                  <a:lnTo>
                    <a:pt x="60" y="348"/>
                  </a:lnTo>
                  <a:lnTo>
                    <a:pt x="101" y="307"/>
                  </a:lnTo>
                  <a:lnTo>
                    <a:pt x="89" y="296"/>
                  </a:lnTo>
                  <a:lnTo>
                    <a:pt x="81" y="279"/>
                  </a:lnTo>
                  <a:lnTo>
                    <a:pt x="83" y="265"/>
                  </a:lnTo>
                  <a:lnTo>
                    <a:pt x="93" y="255"/>
                  </a:lnTo>
                  <a:lnTo>
                    <a:pt x="81" y="239"/>
                  </a:lnTo>
                  <a:lnTo>
                    <a:pt x="68" y="226"/>
                  </a:lnTo>
                  <a:lnTo>
                    <a:pt x="89" y="194"/>
                  </a:lnTo>
                  <a:lnTo>
                    <a:pt x="91" y="153"/>
                  </a:lnTo>
                  <a:lnTo>
                    <a:pt x="100" y="144"/>
                  </a:lnTo>
                  <a:lnTo>
                    <a:pt x="100" y="128"/>
                  </a:lnTo>
                  <a:lnTo>
                    <a:pt x="77" y="124"/>
                  </a:lnTo>
                  <a:lnTo>
                    <a:pt x="62" y="139"/>
                  </a:lnTo>
                  <a:lnTo>
                    <a:pt x="44" y="121"/>
                  </a:lnTo>
                  <a:lnTo>
                    <a:pt x="67" y="111"/>
                  </a:lnTo>
                  <a:lnTo>
                    <a:pt x="67" y="90"/>
                  </a:lnTo>
                  <a:lnTo>
                    <a:pt x="73" y="70"/>
                  </a:lnTo>
                  <a:lnTo>
                    <a:pt x="60" y="43"/>
                  </a:lnTo>
                  <a:lnTo>
                    <a:pt x="51" y="17"/>
                  </a:lnTo>
                  <a:lnTo>
                    <a:pt x="70" y="0"/>
                  </a:lnTo>
                  <a:close/>
                </a:path>
              </a:pathLst>
            </a:custGeom>
            <a:solidFill>
              <a:srgbClr val="BCD621"/>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r>
                <a:rPr lang="ru-RU" dirty="0"/>
                <a:t>                                                                                                                                                                   </a:t>
              </a:r>
            </a:p>
          </p:txBody>
        </p:sp>
        <p:sp>
          <p:nvSpPr>
            <p:cNvPr id="155" name="Freeform 145">
              <a:extLst>
                <a:ext uri="{FF2B5EF4-FFF2-40B4-BE49-F238E27FC236}">
                  <a16:creationId xmlns:a16="http://schemas.microsoft.com/office/drawing/2014/main" id="{A6AFBA2C-76D4-43DB-A49C-E360988DBA78}"/>
                </a:ext>
              </a:extLst>
            </p:cNvPr>
            <p:cNvSpPr>
              <a:spLocks/>
            </p:cNvSpPr>
            <p:nvPr/>
          </p:nvSpPr>
          <p:spPr bwMode="auto">
            <a:xfrm>
              <a:off x="145" y="3336"/>
              <a:ext cx="109" cy="173"/>
            </a:xfrm>
            <a:custGeom>
              <a:avLst/>
              <a:gdLst>
                <a:gd name="T0" fmla="*/ 48 w 120"/>
                <a:gd name="T1" fmla="*/ 27 h 190"/>
                <a:gd name="T2" fmla="*/ 41 w 120"/>
                <a:gd name="T3" fmla="*/ 15 h 190"/>
                <a:gd name="T4" fmla="*/ 26 w 120"/>
                <a:gd name="T5" fmla="*/ 0 h 190"/>
                <a:gd name="T6" fmla="*/ 18 w 120"/>
                <a:gd name="T7" fmla="*/ 3 h 190"/>
                <a:gd name="T8" fmla="*/ 18 w 120"/>
                <a:gd name="T9" fmla="*/ 16 h 190"/>
                <a:gd name="T10" fmla="*/ 25 w 120"/>
                <a:gd name="T11" fmla="*/ 28 h 190"/>
                <a:gd name="T12" fmla="*/ 52 w 120"/>
                <a:gd name="T13" fmla="*/ 56 h 190"/>
                <a:gd name="T14" fmla="*/ 65 w 120"/>
                <a:gd name="T15" fmla="*/ 56 h 190"/>
                <a:gd name="T16" fmla="*/ 69 w 120"/>
                <a:gd name="T17" fmla="*/ 51 h 190"/>
                <a:gd name="T18" fmla="*/ 83 w 120"/>
                <a:gd name="T19" fmla="*/ 60 h 190"/>
                <a:gd name="T20" fmla="*/ 91 w 120"/>
                <a:gd name="T21" fmla="*/ 78 h 190"/>
                <a:gd name="T22" fmla="*/ 82 w 120"/>
                <a:gd name="T23" fmla="*/ 87 h 190"/>
                <a:gd name="T24" fmla="*/ 68 w 120"/>
                <a:gd name="T25" fmla="*/ 86 h 190"/>
                <a:gd name="T26" fmla="*/ 60 w 120"/>
                <a:gd name="T27" fmla="*/ 101 h 190"/>
                <a:gd name="T28" fmla="*/ 48 w 120"/>
                <a:gd name="T29" fmla="*/ 101 h 190"/>
                <a:gd name="T30" fmla="*/ 48 w 120"/>
                <a:gd name="T31" fmla="*/ 122 h 190"/>
                <a:gd name="T32" fmla="*/ 53 w 120"/>
                <a:gd name="T33" fmla="*/ 135 h 190"/>
                <a:gd name="T34" fmla="*/ 49 w 120"/>
                <a:gd name="T35" fmla="*/ 145 h 190"/>
                <a:gd name="T36" fmla="*/ 21 w 120"/>
                <a:gd name="T37" fmla="*/ 145 h 190"/>
                <a:gd name="T38" fmla="*/ 11 w 120"/>
                <a:gd name="T39" fmla="*/ 141 h 190"/>
                <a:gd name="T40" fmla="*/ 0 w 120"/>
                <a:gd name="T41" fmla="*/ 152 h 190"/>
                <a:gd name="T42" fmla="*/ 20 w 120"/>
                <a:gd name="T43" fmla="*/ 176 h 190"/>
                <a:gd name="T44" fmla="*/ 27 w 120"/>
                <a:gd name="T45" fmla="*/ 190 h 190"/>
                <a:gd name="T46" fmla="*/ 33 w 120"/>
                <a:gd name="T47" fmla="*/ 184 h 190"/>
                <a:gd name="T48" fmla="*/ 47 w 120"/>
                <a:gd name="T49" fmla="*/ 182 h 190"/>
                <a:gd name="T50" fmla="*/ 47 w 120"/>
                <a:gd name="T51" fmla="*/ 172 h 190"/>
                <a:gd name="T52" fmla="*/ 56 w 120"/>
                <a:gd name="T53" fmla="*/ 164 h 190"/>
                <a:gd name="T54" fmla="*/ 70 w 120"/>
                <a:gd name="T55" fmla="*/ 150 h 190"/>
                <a:gd name="T56" fmla="*/ 84 w 120"/>
                <a:gd name="T57" fmla="*/ 130 h 190"/>
                <a:gd name="T58" fmla="*/ 96 w 120"/>
                <a:gd name="T59" fmla="*/ 118 h 190"/>
                <a:gd name="T60" fmla="*/ 108 w 120"/>
                <a:gd name="T61" fmla="*/ 113 h 190"/>
                <a:gd name="T62" fmla="*/ 113 w 120"/>
                <a:gd name="T63" fmla="*/ 130 h 190"/>
                <a:gd name="T64" fmla="*/ 120 w 120"/>
                <a:gd name="T65" fmla="*/ 116 h 190"/>
                <a:gd name="T66" fmla="*/ 120 w 120"/>
                <a:gd name="T67" fmla="*/ 87 h 190"/>
                <a:gd name="T68" fmla="*/ 120 w 120"/>
                <a:gd name="T69" fmla="*/ 68 h 190"/>
                <a:gd name="T70" fmla="*/ 112 w 120"/>
                <a:gd name="T71" fmla="*/ 63 h 190"/>
                <a:gd name="T72" fmla="*/ 104 w 120"/>
                <a:gd name="T73" fmla="*/ 55 h 190"/>
                <a:gd name="T74" fmla="*/ 92 w 120"/>
                <a:gd name="T75" fmla="*/ 48 h 190"/>
                <a:gd name="T76" fmla="*/ 88 w 120"/>
                <a:gd name="T77" fmla="*/ 34 h 190"/>
                <a:gd name="T78" fmla="*/ 71 w 120"/>
                <a:gd name="T79" fmla="*/ 29 h 190"/>
                <a:gd name="T80" fmla="*/ 65 w 120"/>
                <a:gd name="T81" fmla="*/ 32 h 190"/>
                <a:gd name="T82" fmla="*/ 48 w 120"/>
                <a:gd name="T83" fmla="*/ 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90">
                  <a:moveTo>
                    <a:pt x="48" y="27"/>
                  </a:moveTo>
                  <a:lnTo>
                    <a:pt x="41" y="15"/>
                  </a:lnTo>
                  <a:lnTo>
                    <a:pt x="26" y="0"/>
                  </a:lnTo>
                  <a:lnTo>
                    <a:pt x="18" y="3"/>
                  </a:lnTo>
                  <a:lnTo>
                    <a:pt x="18" y="16"/>
                  </a:lnTo>
                  <a:lnTo>
                    <a:pt x="25" y="28"/>
                  </a:lnTo>
                  <a:lnTo>
                    <a:pt x="52" y="56"/>
                  </a:lnTo>
                  <a:lnTo>
                    <a:pt x="65" y="56"/>
                  </a:lnTo>
                  <a:lnTo>
                    <a:pt x="69" y="51"/>
                  </a:lnTo>
                  <a:lnTo>
                    <a:pt x="83" y="60"/>
                  </a:lnTo>
                  <a:lnTo>
                    <a:pt x="91" y="78"/>
                  </a:lnTo>
                  <a:lnTo>
                    <a:pt x="82" y="87"/>
                  </a:lnTo>
                  <a:lnTo>
                    <a:pt x="68" y="86"/>
                  </a:lnTo>
                  <a:lnTo>
                    <a:pt x="60" y="101"/>
                  </a:lnTo>
                  <a:lnTo>
                    <a:pt x="48" y="101"/>
                  </a:lnTo>
                  <a:lnTo>
                    <a:pt x="48" y="122"/>
                  </a:lnTo>
                  <a:lnTo>
                    <a:pt x="53" y="135"/>
                  </a:lnTo>
                  <a:lnTo>
                    <a:pt x="49" y="145"/>
                  </a:lnTo>
                  <a:lnTo>
                    <a:pt x="21" y="145"/>
                  </a:lnTo>
                  <a:lnTo>
                    <a:pt x="11" y="141"/>
                  </a:lnTo>
                  <a:lnTo>
                    <a:pt x="0" y="152"/>
                  </a:lnTo>
                  <a:lnTo>
                    <a:pt x="20" y="176"/>
                  </a:lnTo>
                  <a:lnTo>
                    <a:pt x="27" y="190"/>
                  </a:lnTo>
                  <a:lnTo>
                    <a:pt x="33" y="184"/>
                  </a:lnTo>
                  <a:lnTo>
                    <a:pt x="47" y="182"/>
                  </a:lnTo>
                  <a:lnTo>
                    <a:pt x="47" y="172"/>
                  </a:lnTo>
                  <a:lnTo>
                    <a:pt x="56" y="164"/>
                  </a:lnTo>
                  <a:lnTo>
                    <a:pt x="70" y="150"/>
                  </a:lnTo>
                  <a:lnTo>
                    <a:pt x="84" y="130"/>
                  </a:lnTo>
                  <a:lnTo>
                    <a:pt x="96" y="118"/>
                  </a:lnTo>
                  <a:lnTo>
                    <a:pt x="108" y="113"/>
                  </a:lnTo>
                  <a:lnTo>
                    <a:pt x="113" y="130"/>
                  </a:lnTo>
                  <a:lnTo>
                    <a:pt x="120" y="116"/>
                  </a:lnTo>
                  <a:lnTo>
                    <a:pt x="120" y="87"/>
                  </a:lnTo>
                  <a:lnTo>
                    <a:pt x="120" y="68"/>
                  </a:lnTo>
                  <a:lnTo>
                    <a:pt x="112" y="63"/>
                  </a:lnTo>
                  <a:lnTo>
                    <a:pt x="104" y="55"/>
                  </a:lnTo>
                  <a:lnTo>
                    <a:pt x="92" y="48"/>
                  </a:lnTo>
                  <a:lnTo>
                    <a:pt x="88" y="34"/>
                  </a:lnTo>
                  <a:lnTo>
                    <a:pt x="71" y="29"/>
                  </a:lnTo>
                  <a:lnTo>
                    <a:pt x="65" y="32"/>
                  </a:lnTo>
                  <a:lnTo>
                    <a:pt x="48" y="27"/>
                  </a:lnTo>
                  <a:close/>
                </a:path>
              </a:pathLst>
            </a:custGeom>
            <a:solidFill>
              <a:srgbClr val="C00000"/>
            </a:solidFill>
            <a:ln w="31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56" name="Freeform 146">
              <a:extLst>
                <a:ext uri="{FF2B5EF4-FFF2-40B4-BE49-F238E27FC236}">
                  <a16:creationId xmlns:a16="http://schemas.microsoft.com/office/drawing/2014/main" id="{8C1E60F7-C9A9-4E8A-A16A-18819C7FE11A}"/>
                </a:ext>
              </a:extLst>
            </p:cNvPr>
            <p:cNvSpPr>
              <a:spLocks/>
            </p:cNvSpPr>
            <p:nvPr/>
          </p:nvSpPr>
          <p:spPr bwMode="auto">
            <a:xfrm>
              <a:off x="5026" y="807"/>
              <a:ext cx="135" cy="96"/>
            </a:xfrm>
            <a:custGeom>
              <a:avLst/>
              <a:gdLst>
                <a:gd name="T0" fmla="*/ 2 w 148"/>
                <a:gd name="T1" fmla="*/ 70 h 106"/>
                <a:gd name="T2" fmla="*/ 0 w 148"/>
                <a:gd name="T3" fmla="*/ 60 h 106"/>
                <a:gd name="T4" fmla="*/ 18 w 148"/>
                <a:gd name="T5" fmla="*/ 69 h 106"/>
                <a:gd name="T6" fmla="*/ 27 w 148"/>
                <a:gd name="T7" fmla="*/ 60 h 106"/>
                <a:gd name="T8" fmla="*/ 39 w 148"/>
                <a:gd name="T9" fmla="*/ 47 h 106"/>
                <a:gd name="T10" fmla="*/ 57 w 148"/>
                <a:gd name="T11" fmla="*/ 29 h 106"/>
                <a:gd name="T12" fmla="*/ 69 w 148"/>
                <a:gd name="T13" fmla="*/ 43 h 106"/>
                <a:gd name="T14" fmla="*/ 74 w 148"/>
                <a:gd name="T15" fmla="*/ 43 h 106"/>
                <a:gd name="T16" fmla="*/ 89 w 148"/>
                <a:gd name="T17" fmla="*/ 28 h 106"/>
                <a:gd name="T18" fmla="*/ 103 w 148"/>
                <a:gd name="T19" fmla="*/ 12 h 106"/>
                <a:gd name="T20" fmla="*/ 129 w 148"/>
                <a:gd name="T21" fmla="*/ 0 h 106"/>
                <a:gd name="T22" fmla="*/ 148 w 148"/>
                <a:gd name="T23" fmla="*/ 14 h 106"/>
                <a:gd name="T24" fmla="*/ 137 w 148"/>
                <a:gd name="T25" fmla="*/ 44 h 106"/>
                <a:gd name="T26" fmla="*/ 137 w 148"/>
                <a:gd name="T27" fmla="*/ 60 h 106"/>
                <a:gd name="T28" fmla="*/ 125 w 148"/>
                <a:gd name="T29" fmla="*/ 73 h 106"/>
                <a:gd name="T30" fmla="*/ 105 w 148"/>
                <a:gd name="T31" fmla="*/ 82 h 106"/>
                <a:gd name="T32" fmla="*/ 84 w 148"/>
                <a:gd name="T33" fmla="*/ 90 h 106"/>
                <a:gd name="T34" fmla="*/ 63 w 148"/>
                <a:gd name="T35" fmla="*/ 90 h 106"/>
                <a:gd name="T36" fmla="*/ 47 w 148"/>
                <a:gd name="T37" fmla="*/ 106 h 106"/>
                <a:gd name="T38" fmla="*/ 21 w 148"/>
                <a:gd name="T39" fmla="*/ 97 h 106"/>
                <a:gd name="T40" fmla="*/ 8 w 148"/>
                <a:gd name="T41" fmla="*/ 78 h 106"/>
                <a:gd name="T42" fmla="*/ 2 w 148"/>
                <a:gd name="T43"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106">
                  <a:moveTo>
                    <a:pt x="2" y="70"/>
                  </a:moveTo>
                  <a:lnTo>
                    <a:pt x="0" y="60"/>
                  </a:lnTo>
                  <a:lnTo>
                    <a:pt x="18" y="69"/>
                  </a:lnTo>
                  <a:lnTo>
                    <a:pt x="27" y="60"/>
                  </a:lnTo>
                  <a:lnTo>
                    <a:pt x="39" y="47"/>
                  </a:lnTo>
                  <a:lnTo>
                    <a:pt x="57" y="29"/>
                  </a:lnTo>
                  <a:lnTo>
                    <a:pt x="69" y="43"/>
                  </a:lnTo>
                  <a:lnTo>
                    <a:pt x="74" y="43"/>
                  </a:lnTo>
                  <a:lnTo>
                    <a:pt x="89" y="28"/>
                  </a:lnTo>
                  <a:lnTo>
                    <a:pt x="103" y="12"/>
                  </a:lnTo>
                  <a:lnTo>
                    <a:pt x="129" y="0"/>
                  </a:lnTo>
                  <a:lnTo>
                    <a:pt x="148" y="14"/>
                  </a:lnTo>
                  <a:lnTo>
                    <a:pt x="137" y="44"/>
                  </a:lnTo>
                  <a:lnTo>
                    <a:pt x="137" y="60"/>
                  </a:lnTo>
                  <a:lnTo>
                    <a:pt x="125" y="73"/>
                  </a:lnTo>
                  <a:lnTo>
                    <a:pt x="105" y="82"/>
                  </a:lnTo>
                  <a:lnTo>
                    <a:pt x="84" y="90"/>
                  </a:lnTo>
                  <a:lnTo>
                    <a:pt x="63" y="90"/>
                  </a:lnTo>
                  <a:lnTo>
                    <a:pt x="47" y="106"/>
                  </a:lnTo>
                  <a:lnTo>
                    <a:pt x="21" y="97"/>
                  </a:lnTo>
                  <a:lnTo>
                    <a:pt x="8" y="78"/>
                  </a:lnTo>
                  <a:lnTo>
                    <a:pt x="2" y="70"/>
                  </a:lnTo>
                  <a:close/>
                </a:path>
              </a:pathLst>
            </a:custGeom>
            <a:gradFill flip="none" rotWithShape="1">
              <a:gsLst>
                <a:gs pos="0">
                  <a:srgbClr val="00923F">
                    <a:tint val="66000"/>
                    <a:satMod val="160000"/>
                  </a:srgbClr>
                </a:gs>
                <a:gs pos="50000">
                  <a:srgbClr val="00923F">
                    <a:tint val="44500"/>
                    <a:satMod val="160000"/>
                  </a:srgbClr>
                </a:gs>
                <a:gs pos="100000">
                  <a:srgbClr val="00923F">
                    <a:tint val="23500"/>
                    <a:satMod val="160000"/>
                  </a:srgbClr>
                </a:gs>
              </a:gsLst>
              <a:lin ang="13500000" scaled="1"/>
              <a:tileRect/>
            </a:gra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57" name="Freeform 147">
              <a:extLst>
                <a:ext uri="{FF2B5EF4-FFF2-40B4-BE49-F238E27FC236}">
                  <a16:creationId xmlns:a16="http://schemas.microsoft.com/office/drawing/2014/main" id="{7D00A7D1-9067-4264-9B6C-690A586C986C}"/>
                </a:ext>
              </a:extLst>
            </p:cNvPr>
            <p:cNvSpPr>
              <a:spLocks/>
            </p:cNvSpPr>
            <p:nvPr/>
          </p:nvSpPr>
          <p:spPr bwMode="auto">
            <a:xfrm>
              <a:off x="4811" y="889"/>
              <a:ext cx="210" cy="196"/>
            </a:xfrm>
            <a:custGeom>
              <a:avLst/>
              <a:gdLst>
                <a:gd name="T0" fmla="*/ 195 w 230"/>
                <a:gd name="T1" fmla="*/ 5 h 216"/>
                <a:gd name="T2" fmla="*/ 157 w 230"/>
                <a:gd name="T3" fmla="*/ 5 h 216"/>
                <a:gd name="T4" fmla="*/ 144 w 230"/>
                <a:gd name="T5" fmla="*/ 17 h 216"/>
                <a:gd name="T6" fmla="*/ 125 w 230"/>
                <a:gd name="T7" fmla="*/ 31 h 216"/>
                <a:gd name="T8" fmla="*/ 111 w 230"/>
                <a:gd name="T9" fmla="*/ 16 h 216"/>
                <a:gd name="T10" fmla="*/ 76 w 230"/>
                <a:gd name="T11" fmla="*/ 27 h 216"/>
                <a:gd name="T12" fmla="*/ 79 w 230"/>
                <a:gd name="T13" fmla="*/ 48 h 216"/>
                <a:gd name="T14" fmla="*/ 88 w 230"/>
                <a:gd name="T15" fmla="*/ 57 h 216"/>
                <a:gd name="T16" fmla="*/ 101 w 230"/>
                <a:gd name="T17" fmla="*/ 70 h 216"/>
                <a:gd name="T18" fmla="*/ 110 w 230"/>
                <a:gd name="T19" fmla="*/ 79 h 216"/>
                <a:gd name="T20" fmla="*/ 96 w 230"/>
                <a:gd name="T21" fmla="*/ 90 h 216"/>
                <a:gd name="T22" fmla="*/ 79 w 230"/>
                <a:gd name="T23" fmla="*/ 74 h 216"/>
                <a:gd name="T24" fmla="*/ 69 w 230"/>
                <a:gd name="T25" fmla="*/ 84 h 216"/>
                <a:gd name="T26" fmla="*/ 56 w 230"/>
                <a:gd name="T27" fmla="*/ 71 h 216"/>
                <a:gd name="T28" fmla="*/ 27 w 230"/>
                <a:gd name="T29" fmla="*/ 77 h 216"/>
                <a:gd name="T30" fmla="*/ 14 w 230"/>
                <a:gd name="T31" fmla="*/ 70 h 216"/>
                <a:gd name="T32" fmla="*/ 8 w 230"/>
                <a:gd name="T33" fmla="*/ 85 h 216"/>
                <a:gd name="T34" fmla="*/ 17 w 230"/>
                <a:gd name="T35" fmla="*/ 94 h 216"/>
                <a:gd name="T36" fmla="*/ 0 w 230"/>
                <a:gd name="T37" fmla="*/ 104 h 216"/>
                <a:gd name="T38" fmla="*/ 0 w 230"/>
                <a:gd name="T39" fmla="*/ 126 h 216"/>
                <a:gd name="T40" fmla="*/ 14 w 230"/>
                <a:gd name="T41" fmla="*/ 141 h 216"/>
                <a:gd name="T42" fmla="*/ 10 w 230"/>
                <a:gd name="T43" fmla="*/ 157 h 216"/>
                <a:gd name="T44" fmla="*/ 23 w 230"/>
                <a:gd name="T45" fmla="*/ 157 h 216"/>
                <a:gd name="T46" fmla="*/ 40 w 230"/>
                <a:gd name="T47" fmla="*/ 174 h 216"/>
                <a:gd name="T48" fmla="*/ 35 w 230"/>
                <a:gd name="T49" fmla="*/ 193 h 216"/>
                <a:gd name="T50" fmla="*/ 56 w 230"/>
                <a:gd name="T51" fmla="*/ 203 h 216"/>
                <a:gd name="T52" fmla="*/ 85 w 230"/>
                <a:gd name="T53" fmla="*/ 204 h 216"/>
                <a:gd name="T54" fmla="*/ 96 w 230"/>
                <a:gd name="T55" fmla="*/ 216 h 216"/>
                <a:gd name="T56" fmla="*/ 118 w 230"/>
                <a:gd name="T57" fmla="*/ 216 h 216"/>
                <a:gd name="T58" fmla="*/ 143 w 230"/>
                <a:gd name="T59" fmla="*/ 209 h 216"/>
                <a:gd name="T60" fmla="*/ 143 w 230"/>
                <a:gd name="T61" fmla="*/ 190 h 216"/>
                <a:gd name="T62" fmla="*/ 127 w 230"/>
                <a:gd name="T63" fmla="*/ 176 h 216"/>
                <a:gd name="T64" fmla="*/ 136 w 230"/>
                <a:gd name="T65" fmla="*/ 168 h 216"/>
                <a:gd name="T66" fmla="*/ 148 w 230"/>
                <a:gd name="T67" fmla="*/ 180 h 216"/>
                <a:gd name="T68" fmla="*/ 170 w 230"/>
                <a:gd name="T69" fmla="*/ 141 h 216"/>
                <a:gd name="T70" fmla="*/ 190 w 230"/>
                <a:gd name="T71" fmla="*/ 120 h 216"/>
                <a:gd name="T72" fmla="*/ 199 w 230"/>
                <a:gd name="T73" fmla="*/ 129 h 216"/>
                <a:gd name="T74" fmla="*/ 218 w 230"/>
                <a:gd name="T75" fmla="*/ 110 h 216"/>
                <a:gd name="T76" fmla="*/ 224 w 230"/>
                <a:gd name="T77" fmla="*/ 92 h 216"/>
                <a:gd name="T78" fmla="*/ 203 w 230"/>
                <a:gd name="T79" fmla="*/ 85 h 216"/>
                <a:gd name="T80" fmla="*/ 189 w 230"/>
                <a:gd name="T81" fmla="*/ 99 h 216"/>
                <a:gd name="T82" fmla="*/ 171 w 230"/>
                <a:gd name="T83" fmla="*/ 86 h 216"/>
                <a:gd name="T84" fmla="*/ 150 w 230"/>
                <a:gd name="T85" fmla="*/ 73 h 216"/>
                <a:gd name="T86" fmla="*/ 128 w 230"/>
                <a:gd name="T87" fmla="*/ 58 h 216"/>
                <a:gd name="T88" fmla="*/ 136 w 230"/>
                <a:gd name="T89" fmla="*/ 42 h 216"/>
                <a:gd name="T90" fmla="*/ 147 w 230"/>
                <a:gd name="T91" fmla="*/ 31 h 216"/>
                <a:gd name="T92" fmla="*/ 156 w 230"/>
                <a:gd name="T93" fmla="*/ 61 h 216"/>
                <a:gd name="T94" fmla="*/ 169 w 230"/>
                <a:gd name="T95" fmla="*/ 75 h 216"/>
                <a:gd name="T96" fmla="*/ 192 w 230"/>
                <a:gd name="T97" fmla="*/ 79 h 216"/>
                <a:gd name="T98" fmla="*/ 206 w 230"/>
                <a:gd name="T99" fmla="*/ 73 h 216"/>
                <a:gd name="T100" fmla="*/ 218 w 230"/>
                <a:gd name="T101" fmla="*/ 73 h 216"/>
                <a:gd name="T102" fmla="*/ 230 w 230"/>
                <a:gd name="T103" fmla="*/ 61 h 216"/>
                <a:gd name="T104" fmla="*/ 224 w 230"/>
                <a:gd name="T105" fmla="*/ 36 h 216"/>
                <a:gd name="T106" fmla="*/ 205 w 230"/>
                <a:gd name="T107" fmla="*/ 36 h 216"/>
                <a:gd name="T108" fmla="*/ 210 w 230"/>
                <a:gd name="T109" fmla="*/ 15 h 216"/>
                <a:gd name="T110" fmla="*/ 210 w 230"/>
                <a:gd name="T111" fmla="*/ 0 h 216"/>
                <a:gd name="T112" fmla="*/ 195 w 230"/>
                <a:gd name="T113" fmla="*/ 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0" h="216">
                  <a:moveTo>
                    <a:pt x="195" y="5"/>
                  </a:moveTo>
                  <a:lnTo>
                    <a:pt x="157" y="5"/>
                  </a:lnTo>
                  <a:lnTo>
                    <a:pt x="144" y="17"/>
                  </a:lnTo>
                  <a:lnTo>
                    <a:pt x="125" y="31"/>
                  </a:lnTo>
                  <a:lnTo>
                    <a:pt x="111" y="16"/>
                  </a:lnTo>
                  <a:lnTo>
                    <a:pt x="76" y="27"/>
                  </a:lnTo>
                  <a:lnTo>
                    <a:pt x="79" y="48"/>
                  </a:lnTo>
                  <a:lnTo>
                    <a:pt x="88" y="57"/>
                  </a:lnTo>
                  <a:lnTo>
                    <a:pt x="101" y="70"/>
                  </a:lnTo>
                  <a:lnTo>
                    <a:pt x="110" y="79"/>
                  </a:lnTo>
                  <a:lnTo>
                    <a:pt x="96" y="90"/>
                  </a:lnTo>
                  <a:lnTo>
                    <a:pt x="79" y="74"/>
                  </a:lnTo>
                  <a:lnTo>
                    <a:pt x="69" y="84"/>
                  </a:lnTo>
                  <a:lnTo>
                    <a:pt x="56" y="71"/>
                  </a:lnTo>
                  <a:lnTo>
                    <a:pt x="27" y="77"/>
                  </a:lnTo>
                  <a:lnTo>
                    <a:pt x="14" y="70"/>
                  </a:lnTo>
                  <a:lnTo>
                    <a:pt x="8" y="85"/>
                  </a:lnTo>
                  <a:lnTo>
                    <a:pt x="17" y="94"/>
                  </a:lnTo>
                  <a:lnTo>
                    <a:pt x="0" y="104"/>
                  </a:lnTo>
                  <a:lnTo>
                    <a:pt x="0" y="126"/>
                  </a:lnTo>
                  <a:lnTo>
                    <a:pt x="14" y="141"/>
                  </a:lnTo>
                  <a:lnTo>
                    <a:pt x="10" y="157"/>
                  </a:lnTo>
                  <a:lnTo>
                    <a:pt x="23" y="157"/>
                  </a:lnTo>
                  <a:lnTo>
                    <a:pt x="40" y="174"/>
                  </a:lnTo>
                  <a:lnTo>
                    <a:pt x="35" y="193"/>
                  </a:lnTo>
                  <a:lnTo>
                    <a:pt x="56" y="203"/>
                  </a:lnTo>
                  <a:lnTo>
                    <a:pt x="85" y="204"/>
                  </a:lnTo>
                  <a:lnTo>
                    <a:pt x="96" y="216"/>
                  </a:lnTo>
                  <a:lnTo>
                    <a:pt x="118" y="216"/>
                  </a:lnTo>
                  <a:lnTo>
                    <a:pt x="143" y="209"/>
                  </a:lnTo>
                  <a:lnTo>
                    <a:pt x="143" y="190"/>
                  </a:lnTo>
                  <a:lnTo>
                    <a:pt x="127" y="176"/>
                  </a:lnTo>
                  <a:lnTo>
                    <a:pt x="136" y="168"/>
                  </a:lnTo>
                  <a:lnTo>
                    <a:pt x="148" y="180"/>
                  </a:lnTo>
                  <a:lnTo>
                    <a:pt x="170" y="141"/>
                  </a:lnTo>
                  <a:lnTo>
                    <a:pt x="190" y="120"/>
                  </a:lnTo>
                  <a:lnTo>
                    <a:pt x="199" y="129"/>
                  </a:lnTo>
                  <a:lnTo>
                    <a:pt x="218" y="110"/>
                  </a:lnTo>
                  <a:lnTo>
                    <a:pt x="224" y="92"/>
                  </a:lnTo>
                  <a:lnTo>
                    <a:pt x="203" y="85"/>
                  </a:lnTo>
                  <a:lnTo>
                    <a:pt x="189" y="99"/>
                  </a:lnTo>
                  <a:lnTo>
                    <a:pt x="171" y="86"/>
                  </a:lnTo>
                  <a:lnTo>
                    <a:pt x="150" y="73"/>
                  </a:lnTo>
                  <a:lnTo>
                    <a:pt x="128" y="58"/>
                  </a:lnTo>
                  <a:lnTo>
                    <a:pt x="136" y="42"/>
                  </a:lnTo>
                  <a:lnTo>
                    <a:pt x="147" y="31"/>
                  </a:lnTo>
                  <a:lnTo>
                    <a:pt x="156" y="61"/>
                  </a:lnTo>
                  <a:lnTo>
                    <a:pt x="169" y="75"/>
                  </a:lnTo>
                  <a:lnTo>
                    <a:pt x="192" y="79"/>
                  </a:lnTo>
                  <a:lnTo>
                    <a:pt x="206" y="73"/>
                  </a:lnTo>
                  <a:lnTo>
                    <a:pt x="218" y="73"/>
                  </a:lnTo>
                  <a:lnTo>
                    <a:pt x="230" y="61"/>
                  </a:lnTo>
                  <a:lnTo>
                    <a:pt x="224" y="36"/>
                  </a:lnTo>
                  <a:lnTo>
                    <a:pt x="205" y="36"/>
                  </a:lnTo>
                  <a:lnTo>
                    <a:pt x="210" y="15"/>
                  </a:lnTo>
                  <a:lnTo>
                    <a:pt x="210" y="0"/>
                  </a:lnTo>
                  <a:lnTo>
                    <a:pt x="195" y="5"/>
                  </a:lnTo>
                  <a:close/>
                </a:path>
              </a:pathLst>
            </a:custGeom>
            <a:gradFill flip="none" rotWithShape="1">
              <a:gsLst>
                <a:gs pos="0">
                  <a:srgbClr val="00923F">
                    <a:tint val="66000"/>
                    <a:satMod val="160000"/>
                  </a:srgbClr>
                </a:gs>
                <a:gs pos="50000">
                  <a:srgbClr val="00923F">
                    <a:tint val="44500"/>
                    <a:satMod val="160000"/>
                  </a:srgbClr>
                </a:gs>
                <a:gs pos="100000">
                  <a:srgbClr val="00923F">
                    <a:tint val="23500"/>
                    <a:satMod val="160000"/>
                  </a:srgbClr>
                </a:gs>
              </a:gsLst>
              <a:lin ang="2700000" scaled="1"/>
              <a:tileRect/>
            </a:gra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58" name="Freeform 148">
              <a:extLst>
                <a:ext uri="{FF2B5EF4-FFF2-40B4-BE49-F238E27FC236}">
                  <a16:creationId xmlns:a16="http://schemas.microsoft.com/office/drawing/2014/main" id="{7495D775-6508-484D-B087-374633550DC3}"/>
                </a:ext>
              </a:extLst>
            </p:cNvPr>
            <p:cNvSpPr>
              <a:spLocks/>
            </p:cNvSpPr>
            <p:nvPr/>
          </p:nvSpPr>
          <p:spPr bwMode="auto">
            <a:xfrm>
              <a:off x="4997" y="1081"/>
              <a:ext cx="30" cy="44"/>
            </a:xfrm>
            <a:custGeom>
              <a:avLst/>
              <a:gdLst>
                <a:gd name="T0" fmla="*/ 11 w 33"/>
                <a:gd name="T1" fmla="*/ 2 h 48"/>
                <a:gd name="T2" fmla="*/ 0 w 33"/>
                <a:gd name="T3" fmla="*/ 11 h 48"/>
                <a:gd name="T4" fmla="*/ 8 w 33"/>
                <a:gd name="T5" fmla="*/ 35 h 48"/>
                <a:gd name="T6" fmla="*/ 22 w 33"/>
                <a:gd name="T7" fmla="*/ 48 h 48"/>
                <a:gd name="T8" fmla="*/ 33 w 33"/>
                <a:gd name="T9" fmla="*/ 26 h 48"/>
                <a:gd name="T10" fmla="*/ 33 w 33"/>
                <a:gd name="T11" fmla="*/ 9 h 48"/>
                <a:gd name="T12" fmla="*/ 25 w 33"/>
                <a:gd name="T13" fmla="*/ 0 h 48"/>
                <a:gd name="T14" fmla="*/ 11 w 33"/>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8">
                  <a:moveTo>
                    <a:pt x="11" y="2"/>
                  </a:moveTo>
                  <a:lnTo>
                    <a:pt x="0" y="11"/>
                  </a:lnTo>
                  <a:lnTo>
                    <a:pt x="8" y="35"/>
                  </a:lnTo>
                  <a:lnTo>
                    <a:pt x="22" y="48"/>
                  </a:lnTo>
                  <a:lnTo>
                    <a:pt x="33" y="26"/>
                  </a:lnTo>
                  <a:lnTo>
                    <a:pt x="33" y="9"/>
                  </a:lnTo>
                  <a:lnTo>
                    <a:pt x="25" y="0"/>
                  </a:lnTo>
                  <a:lnTo>
                    <a:pt x="11" y="2"/>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59" name="Freeform 149">
              <a:extLst>
                <a:ext uri="{FF2B5EF4-FFF2-40B4-BE49-F238E27FC236}">
                  <a16:creationId xmlns:a16="http://schemas.microsoft.com/office/drawing/2014/main" id="{C8911BEF-6860-4AFF-B12C-60F6F706512F}"/>
                </a:ext>
              </a:extLst>
            </p:cNvPr>
            <p:cNvSpPr>
              <a:spLocks/>
            </p:cNvSpPr>
            <p:nvPr/>
          </p:nvSpPr>
          <p:spPr bwMode="auto">
            <a:xfrm>
              <a:off x="5039" y="1077"/>
              <a:ext cx="102" cy="90"/>
            </a:xfrm>
            <a:custGeom>
              <a:avLst/>
              <a:gdLst>
                <a:gd name="T0" fmla="*/ 13 w 112"/>
                <a:gd name="T1" fmla="*/ 27 h 98"/>
                <a:gd name="T2" fmla="*/ 0 w 112"/>
                <a:gd name="T3" fmla="*/ 41 h 98"/>
                <a:gd name="T4" fmla="*/ 7 w 112"/>
                <a:gd name="T5" fmla="*/ 59 h 98"/>
                <a:gd name="T6" fmla="*/ 20 w 112"/>
                <a:gd name="T7" fmla="*/ 72 h 98"/>
                <a:gd name="T8" fmla="*/ 12 w 112"/>
                <a:gd name="T9" fmla="*/ 91 h 98"/>
                <a:gd name="T10" fmla="*/ 19 w 112"/>
                <a:gd name="T11" fmla="*/ 98 h 98"/>
                <a:gd name="T12" fmla="*/ 30 w 112"/>
                <a:gd name="T13" fmla="*/ 75 h 98"/>
                <a:gd name="T14" fmla="*/ 57 w 112"/>
                <a:gd name="T15" fmla="*/ 69 h 98"/>
                <a:gd name="T16" fmla="*/ 81 w 112"/>
                <a:gd name="T17" fmla="*/ 60 h 98"/>
                <a:gd name="T18" fmla="*/ 112 w 112"/>
                <a:gd name="T19" fmla="*/ 41 h 98"/>
                <a:gd name="T20" fmla="*/ 96 w 112"/>
                <a:gd name="T21" fmla="*/ 10 h 98"/>
                <a:gd name="T22" fmla="*/ 73 w 112"/>
                <a:gd name="T23" fmla="*/ 10 h 98"/>
                <a:gd name="T24" fmla="*/ 42 w 112"/>
                <a:gd name="T25" fmla="*/ 0 h 98"/>
                <a:gd name="T26" fmla="*/ 27 w 112"/>
                <a:gd name="T27" fmla="*/ 13 h 98"/>
                <a:gd name="T28" fmla="*/ 13 w 112"/>
                <a:gd name="T29" fmla="*/ 2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8">
                  <a:moveTo>
                    <a:pt x="13" y="27"/>
                  </a:moveTo>
                  <a:lnTo>
                    <a:pt x="0" y="41"/>
                  </a:lnTo>
                  <a:lnTo>
                    <a:pt x="7" y="59"/>
                  </a:lnTo>
                  <a:lnTo>
                    <a:pt x="20" y="72"/>
                  </a:lnTo>
                  <a:lnTo>
                    <a:pt x="12" y="91"/>
                  </a:lnTo>
                  <a:lnTo>
                    <a:pt x="19" y="98"/>
                  </a:lnTo>
                  <a:lnTo>
                    <a:pt x="30" y="75"/>
                  </a:lnTo>
                  <a:lnTo>
                    <a:pt x="57" y="69"/>
                  </a:lnTo>
                  <a:lnTo>
                    <a:pt x="81" y="60"/>
                  </a:lnTo>
                  <a:lnTo>
                    <a:pt x="112" y="41"/>
                  </a:lnTo>
                  <a:lnTo>
                    <a:pt x="96" y="10"/>
                  </a:lnTo>
                  <a:lnTo>
                    <a:pt x="73" y="10"/>
                  </a:lnTo>
                  <a:lnTo>
                    <a:pt x="42" y="0"/>
                  </a:lnTo>
                  <a:lnTo>
                    <a:pt x="27" y="13"/>
                  </a:lnTo>
                  <a:lnTo>
                    <a:pt x="13" y="27"/>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60" name="Freeform 150">
              <a:extLst>
                <a:ext uri="{FF2B5EF4-FFF2-40B4-BE49-F238E27FC236}">
                  <a16:creationId xmlns:a16="http://schemas.microsoft.com/office/drawing/2014/main" id="{C9C38C92-A525-48DA-9D30-916351511726}"/>
                </a:ext>
              </a:extLst>
            </p:cNvPr>
            <p:cNvSpPr>
              <a:spLocks/>
            </p:cNvSpPr>
            <p:nvPr/>
          </p:nvSpPr>
          <p:spPr bwMode="auto">
            <a:xfrm>
              <a:off x="4782" y="1044"/>
              <a:ext cx="32" cy="37"/>
            </a:xfrm>
            <a:custGeom>
              <a:avLst/>
              <a:gdLst>
                <a:gd name="T0" fmla="*/ 29 w 35"/>
                <a:gd name="T1" fmla="*/ 12 h 40"/>
                <a:gd name="T2" fmla="*/ 19 w 35"/>
                <a:gd name="T3" fmla="*/ 1 h 40"/>
                <a:gd name="T4" fmla="*/ 0 w 35"/>
                <a:gd name="T5" fmla="*/ 0 h 40"/>
                <a:gd name="T6" fmla="*/ 12 w 35"/>
                <a:gd name="T7" fmla="*/ 13 h 40"/>
                <a:gd name="T8" fmla="*/ 20 w 35"/>
                <a:gd name="T9" fmla="*/ 40 h 40"/>
                <a:gd name="T10" fmla="*/ 35 w 35"/>
                <a:gd name="T11" fmla="*/ 40 h 40"/>
                <a:gd name="T12" fmla="*/ 35 w 35"/>
                <a:gd name="T13" fmla="*/ 25 h 40"/>
                <a:gd name="T14" fmla="*/ 29 w 35"/>
                <a:gd name="T15" fmla="*/ 12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0">
                  <a:moveTo>
                    <a:pt x="29" y="12"/>
                  </a:moveTo>
                  <a:lnTo>
                    <a:pt x="19" y="1"/>
                  </a:lnTo>
                  <a:lnTo>
                    <a:pt x="0" y="0"/>
                  </a:lnTo>
                  <a:lnTo>
                    <a:pt x="12" y="13"/>
                  </a:lnTo>
                  <a:lnTo>
                    <a:pt x="20" y="40"/>
                  </a:lnTo>
                  <a:lnTo>
                    <a:pt x="35" y="40"/>
                  </a:lnTo>
                  <a:lnTo>
                    <a:pt x="35" y="25"/>
                  </a:lnTo>
                  <a:lnTo>
                    <a:pt x="29" y="12"/>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61" name="Freeform 151">
              <a:extLst>
                <a:ext uri="{FF2B5EF4-FFF2-40B4-BE49-F238E27FC236}">
                  <a16:creationId xmlns:a16="http://schemas.microsoft.com/office/drawing/2014/main" id="{49591565-FA99-4554-9BD7-CAC52FE64125}"/>
                </a:ext>
              </a:extLst>
            </p:cNvPr>
            <p:cNvSpPr>
              <a:spLocks/>
            </p:cNvSpPr>
            <p:nvPr/>
          </p:nvSpPr>
          <p:spPr bwMode="auto">
            <a:xfrm>
              <a:off x="4250" y="1473"/>
              <a:ext cx="52" cy="48"/>
            </a:xfrm>
            <a:custGeom>
              <a:avLst/>
              <a:gdLst>
                <a:gd name="T0" fmla="*/ 22 w 57"/>
                <a:gd name="T1" fmla="*/ 2 h 53"/>
                <a:gd name="T2" fmla="*/ 0 w 57"/>
                <a:gd name="T3" fmla="*/ 24 h 53"/>
                <a:gd name="T4" fmla="*/ 0 w 57"/>
                <a:gd name="T5" fmla="*/ 39 h 53"/>
                <a:gd name="T6" fmla="*/ 18 w 57"/>
                <a:gd name="T7" fmla="*/ 39 h 53"/>
                <a:gd name="T8" fmla="*/ 24 w 57"/>
                <a:gd name="T9" fmla="*/ 53 h 53"/>
                <a:gd name="T10" fmla="*/ 40 w 57"/>
                <a:gd name="T11" fmla="*/ 46 h 53"/>
                <a:gd name="T12" fmla="*/ 57 w 57"/>
                <a:gd name="T13" fmla="*/ 28 h 53"/>
                <a:gd name="T14" fmla="*/ 57 w 57"/>
                <a:gd name="T15" fmla="*/ 0 h 53"/>
                <a:gd name="T16" fmla="*/ 35 w 57"/>
                <a:gd name="T17" fmla="*/ 0 h 53"/>
                <a:gd name="T18" fmla="*/ 22 w 57"/>
                <a:gd name="T19"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3">
                  <a:moveTo>
                    <a:pt x="22" y="2"/>
                  </a:moveTo>
                  <a:lnTo>
                    <a:pt x="0" y="24"/>
                  </a:lnTo>
                  <a:lnTo>
                    <a:pt x="0" y="39"/>
                  </a:lnTo>
                  <a:lnTo>
                    <a:pt x="18" y="39"/>
                  </a:lnTo>
                  <a:lnTo>
                    <a:pt x="24" y="53"/>
                  </a:lnTo>
                  <a:lnTo>
                    <a:pt x="40" y="46"/>
                  </a:lnTo>
                  <a:lnTo>
                    <a:pt x="57" y="28"/>
                  </a:lnTo>
                  <a:lnTo>
                    <a:pt x="57" y="0"/>
                  </a:lnTo>
                  <a:lnTo>
                    <a:pt x="35" y="0"/>
                  </a:lnTo>
                  <a:lnTo>
                    <a:pt x="22" y="2"/>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62" name="Freeform 152">
              <a:extLst>
                <a:ext uri="{FF2B5EF4-FFF2-40B4-BE49-F238E27FC236}">
                  <a16:creationId xmlns:a16="http://schemas.microsoft.com/office/drawing/2014/main" id="{8ABE8E77-88BE-478D-AAB8-281F3AE8E14C}"/>
                </a:ext>
              </a:extLst>
            </p:cNvPr>
            <p:cNvSpPr>
              <a:spLocks/>
            </p:cNvSpPr>
            <p:nvPr/>
          </p:nvSpPr>
          <p:spPr bwMode="auto">
            <a:xfrm>
              <a:off x="4966" y="716"/>
              <a:ext cx="15" cy="19"/>
            </a:xfrm>
            <a:custGeom>
              <a:avLst/>
              <a:gdLst>
                <a:gd name="T0" fmla="*/ 7 w 16"/>
                <a:gd name="T1" fmla="*/ 0 h 20"/>
                <a:gd name="T2" fmla="*/ 0 w 16"/>
                <a:gd name="T3" fmla="*/ 13 h 20"/>
                <a:gd name="T4" fmla="*/ 7 w 16"/>
                <a:gd name="T5" fmla="*/ 20 h 20"/>
                <a:gd name="T6" fmla="*/ 16 w 16"/>
                <a:gd name="T7" fmla="*/ 13 h 20"/>
                <a:gd name="T8" fmla="*/ 7 w 16"/>
                <a:gd name="T9" fmla="*/ 0 h 20"/>
              </a:gdLst>
              <a:ahLst/>
              <a:cxnLst>
                <a:cxn ang="0">
                  <a:pos x="T0" y="T1"/>
                </a:cxn>
                <a:cxn ang="0">
                  <a:pos x="T2" y="T3"/>
                </a:cxn>
                <a:cxn ang="0">
                  <a:pos x="T4" y="T5"/>
                </a:cxn>
                <a:cxn ang="0">
                  <a:pos x="T6" y="T7"/>
                </a:cxn>
                <a:cxn ang="0">
                  <a:pos x="T8" y="T9"/>
                </a:cxn>
              </a:cxnLst>
              <a:rect l="0" t="0" r="r" b="b"/>
              <a:pathLst>
                <a:path w="16" h="20">
                  <a:moveTo>
                    <a:pt x="7" y="0"/>
                  </a:moveTo>
                  <a:lnTo>
                    <a:pt x="0" y="13"/>
                  </a:lnTo>
                  <a:lnTo>
                    <a:pt x="7" y="20"/>
                  </a:lnTo>
                  <a:lnTo>
                    <a:pt x="16" y="13"/>
                  </a:lnTo>
                  <a:lnTo>
                    <a:pt x="7" y="0"/>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63" name="Freeform 153">
              <a:extLst>
                <a:ext uri="{FF2B5EF4-FFF2-40B4-BE49-F238E27FC236}">
                  <a16:creationId xmlns:a16="http://schemas.microsoft.com/office/drawing/2014/main" id="{2C4ABB98-8303-460C-914E-44ED437DB49D}"/>
                </a:ext>
              </a:extLst>
            </p:cNvPr>
            <p:cNvSpPr>
              <a:spLocks/>
            </p:cNvSpPr>
            <p:nvPr/>
          </p:nvSpPr>
          <p:spPr bwMode="auto">
            <a:xfrm>
              <a:off x="4885" y="1183"/>
              <a:ext cx="34" cy="22"/>
            </a:xfrm>
            <a:custGeom>
              <a:avLst/>
              <a:gdLst>
                <a:gd name="T0" fmla="*/ 30 w 37"/>
                <a:gd name="T1" fmla="*/ 4 h 24"/>
                <a:gd name="T2" fmla="*/ 7 w 37"/>
                <a:gd name="T3" fmla="*/ 0 h 24"/>
                <a:gd name="T4" fmla="*/ 0 w 37"/>
                <a:gd name="T5" fmla="*/ 5 h 24"/>
                <a:gd name="T6" fmla="*/ 13 w 37"/>
                <a:gd name="T7" fmla="*/ 11 h 24"/>
                <a:gd name="T8" fmla="*/ 30 w 37"/>
                <a:gd name="T9" fmla="*/ 24 h 24"/>
                <a:gd name="T10" fmla="*/ 37 w 37"/>
                <a:gd name="T11" fmla="*/ 15 h 24"/>
                <a:gd name="T12" fmla="*/ 30 w 37"/>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37" h="24">
                  <a:moveTo>
                    <a:pt x="30" y="4"/>
                  </a:moveTo>
                  <a:lnTo>
                    <a:pt x="7" y="0"/>
                  </a:lnTo>
                  <a:lnTo>
                    <a:pt x="0" y="5"/>
                  </a:lnTo>
                  <a:lnTo>
                    <a:pt x="13" y="11"/>
                  </a:lnTo>
                  <a:lnTo>
                    <a:pt x="30" y="24"/>
                  </a:lnTo>
                  <a:lnTo>
                    <a:pt x="37" y="15"/>
                  </a:lnTo>
                  <a:lnTo>
                    <a:pt x="30" y="4"/>
                  </a:lnTo>
                  <a:close/>
                </a:path>
              </a:pathLst>
            </a:custGeom>
            <a:solidFill>
              <a:srgbClr val="00923F"/>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164" name="Freeform 154">
              <a:extLst>
                <a:ext uri="{FF2B5EF4-FFF2-40B4-BE49-F238E27FC236}">
                  <a16:creationId xmlns:a16="http://schemas.microsoft.com/office/drawing/2014/main" id="{9E466C0F-E79F-4222-929F-3211F0475AAB}"/>
                </a:ext>
              </a:extLst>
            </p:cNvPr>
            <p:cNvSpPr>
              <a:spLocks/>
            </p:cNvSpPr>
            <p:nvPr/>
          </p:nvSpPr>
          <p:spPr bwMode="auto">
            <a:xfrm>
              <a:off x="4217" y="839"/>
              <a:ext cx="1861" cy="2245"/>
            </a:xfrm>
            <a:custGeom>
              <a:avLst/>
              <a:gdLst>
                <a:gd name="T0" fmla="*/ 1679 w 2043"/>
                <a:gd name="T1" fmla="*/ 52 h 2464"/>
                <a:gd name="T2" fmla="*/ 1471 w 2043"/>
                <a:gd name="T3" fmla="*/ 219 h 2464"/>
                <a:gd name="T4" fmla="*/ 1292 w 2043"/>
                <a:gd name="T5" fmla="*/ 276 h 2464"/>
                <a:gd name="T6" fmla="*/ 1203 w 2043"/>
                <a:gd name="T7" fmla="*/ 344 h 2464"/>
                <a:gd name="T8" fmla="*/ 1155 w 2043"/>
                <a:gd name="T9" fmla="*/ 309 h 2464"/>
                <a:gd name="T10" fmla="*/ 1002 w 2043"/>
                <a:gd name="T11" fmla="*/ 413 h 2464"/>
                <a:gd name="T12" fmla="*/ 1038 w 2043"/>
                <a:gd name="T13" fmla="*/ 510 h 2464"/>
                <a:gd name="T14" fmla="*/ 1027 w 2043"/>
                <a:gd name="T15" fmla="*/ 612 h 2464"/>
                <a:gd name="T16" fmla="*/ 849 w 2043"/>
                <a:gd name="T17" fmla="*/ 671 h 2464"/>
                <a:gd name="T18" fmla="*/ 821 w 2043"/>
                <a:gd name="T19" fmla="*/ 797 h 2464"/>
                <a:gd name="T20" fmla="*/ 684 w 2043"/>
                <a:gd name="T21" fmla="*/ 747 h 2464"/>
                <a:gd name="T22" fmla="*/ 641 w 2043"/>
                <a:gd name="T23" fmla="*/ 647 h 2464"/>
                <a:gd name="T24" fmla="*/ 536 w 2043"/>
                <a:gd name="T25" fmla="*/ 636 h 2464"/>
                <a:gd name="T26" fmla="*/ 440 w 2043"/>
                <a:gd name="T27" fmla="*/ 627 h 2464"/>
                <a:gd name="T28" fmla="*/ 352 w 2043"/>
                <a:gd name="T29" fmla="*/ 751 h 2464"/>
                <a:gd name="T30" fmla="*/ 196 w 2043"/>
                <a:gd name="T31" fmla="*/ 751 h 2464"/>
                <a:gd name="T32" fmla="*/ 98 w 2043"/>
                <a:gd name="T33" fmla="*/ 759 h 2464"/>
                <a:gd name="T34" fmla="*/ 30 w 2043"/>
                <a:gd name="T35" fmla="*/ 835 h 2464"/>
                <a:gd name="T36" fmla="*/ 125 w 2043"/>
                <a:gd name="T37" fmla="*/ 973 h 2464"/>
                <a:gd name="T38" fmla="*/ 142 w 2043"/>
                <a:gd name="T39" fmla="*/ 1126 h 2464"/>
                <a:gd name="T40" fmla="*/ 75 w 2043"/>
                <a:gd name="T41" fmla="*/ 1266 h 2464"/>
                <a:gd name="T42" fmla="*/ 42 w 2043"/>
                <a:gd name="T43" fmla="*/ 1432 h 2464"/>
                <a:gd name="T44" fmla="*/ 40 w 2043"/>
                <a:gd name="T45" fmla="*/ 1635 h 2464"/>
                <a:gd name="T46" fmla="*/ 102 w 2043"/>
                <a:gd name="T47" fmla="*/ 1747 h 2464"/>
                <a:gd name="T48" fmla="*/ 117 w 2043"/>
                <a:gd name="T49" fmla="*/ 1900 h 2464"/>
                <a:gd name="T50" fmla="*/ 247 w 2043"/>
                <a:gd name="T51" fmla="*/ 1890 h 2464"/>
                <a:gd name="T52" fmla="*/ 311 w 2043"/>
                <a:gd name="T53" fmla="*/ 1976 h 2464"/>
                <a:gd name="T54" fmla="*/ 389 w 2043"/>
                <a:gd name="T55" fmla="*/ 2094 h 2464"/>
                <a:gd name="T56" fmla="*/ 440 w 2043"/>
                <a:gd name="T57" fmla="*/ 2209 h 2464"/>
                <a:gd name="T58" fmla="*/ 507 w 2043"/>
                <a:gd name="T59" fmla="*/ 2424 h 2464"/>
                <a:gd name="T60" fmla="*/ 630 w 2043"/>
                <a:gd name="T61" fmla="*/ 2415 h 2464"/>
                <a:gd name="T62" fmla="*/ 717 w 2043"/>
                <a:gd name="T63" fmla="*/ 2196 h 2464"/>
                <a:gd name="T64" fmla="*/ 855 w 2043"/>
                <a:gd name="T65" fmla="*/ 2248 h 2464"/>
                <a:gd name="T66" fmla="*/ 970 w 2043"/>
                <a:gd name="T67" fmla="*/ 2267 h 2464"/>
                <a:gd name="T68" fmla="*/ 1082 w 2043"/>
                <a:gd name="T69" fmla="*/ 2429 h 2464"/>
                <a:gd name="T70" fmla="*/ 1222 w 2043"/>
                <a:gd name="T71" fmla="*/ 2422 h 2464"/>
                <a:gd name="T72" fmla="*/ 1352 w 2043"/>
                <a:gd name="T73" fmla="*/ 2407 h 2464"/>
                <a:gd name="T74" fmla="*/ 1512 w 2043"/>
                <a:gd name="T75" fmla="*/ 2404 h 2464"/>
                <a:gd name="T76" fmla="*/ 1680 w 2043"/>
                <a:gd name="T77" fmla="*/ 2345 h 2464"/>
                <a:gd name="T78" fmla="*/ 1770 w 2043"/>
                <a:gd name="T79" fmla="*/ 2151 h 2464"/>
                <a:gd name="T80" fmla="*/ 1697 w 2043"/>
                <a:gd name="T81" fmla="*/ 2016 h 2464"/>
                <a:gd name="T82" fmla="*/ 1687 w 2043"/>
                <a:gd name="T83" fmla="*/ 1874 h 2464"/>
                <a:gd name="T84" fmla="*/ 1784 w 2043"/>
                <a:gd name="T85" fmla="*/ 1763 h 2464"/>
                <a:gd name="T86" fmla="*/ 1846 w 2043"/>
                <a:gd name="T87" fmla="*/ 1583 h 2464"/>
                <a:gd name="T88" fmla="*/ 1798 w 2043"/>
                <a:gd name="T89" fmla="*/ 1398 h 2464"/>
                <a:gd name="T90" fmla="*/ 1836 w 2043"/>
                <a:gd name="T91" fmla="*/ 1299 h 2464"/>
                <a:gd name="T92" fmla="*/ 1967 w 2043"/>
                <a:gd name="T93" fmla="*/ 1232 h 2464"/>
                <a:gd name="T94" fmla="*/ 1889 w 2043"/>
                <a:gd name="T95" fmla="*/ 1062 h 2464"/>
                <a:gd name="T96" fmla="*/ 1894 w 2043"/>
                <a:gd name="T97" fmla="*/ 928 h 2464"/>
                <a:gd name="T98" fmla="*/ 1918 w 2043"/>
                <a:gd name="T99" fmla="*/ 829 h 2464"/>
                <a:gd name="T100" fmla="*/ 2005 w 2043"/>
                <a:gd name="T101" fmla="*/ 746 h 2464"/>
                <a:gd name="T102" fmla="*/ 1976 w 2043"/>
                <a:gd name="T103" fmla="*/ 602 h 2464"/>
                <a:gd name="T104" fmla="*/ 1956 w 2043"/>
                <a:gd name="T105" fmla="*/ 493 h 2464"/>
                <a:gd name="T106" fmla="*/ 2043 w 2043"/>
                <a:gd name="T107" fmla="*/ 370 h 2464"/>
                <a:gd name="T108" fmla="*/ 1885 w 2043"/>
                <a:gd name="T109" fmla="*/ 296 h 2464"/>
                <a:gd name="T110" fmla="*/ 1900 w 2043"/>
                <a:gd name="T111" fmla="*/ 108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3" h="2464">
                  <a:moveTo>
                    <a:pt x="1809" y="0"/>
                  </a:moveTo>
                  <a:lnTo>
                    <a:pt x="1784" y="25"/>
                  </a:lnTo>
                  <a:lnTo>
                    <a:pt x="1784" y="43"/>
                  </a:lnTo>
                  <a:lnTo>
                    <a:pt x="1796" y="56"/>
                  </a:lnTo>
                  <a:lnTo>
                    <a:pt x="1771" y="56"/>
                  </a:lnTo>
                  <a:lnTo>
                    <a:pt x="1748" y="74"/>
                  </a:lnTo>
                  <a:lnTo>
                    <a:pt x="1715" y="89"/>
                  </a:lnTo>
                  <a:lnTo>
                    <a:pt x="1679" y="52"/>
                  </a:lnTo>
                  <a:lnTo>
                    <a:pt x="1661" y="35"/>
                  </a:lnTo>
                  <a:lnTo>
                    <a:pt x="1625" y="37"/>
                  </a:lnTo>
                  <a:lnTo>
                    <a:pt x="1582" y="43"/>
                  </a:lnTo>
                  <a:lnTo>
                    <a:pt x="1557" y="73"/>
                  </a:lnTo>
                  <a:lnTo>
                    <a:pt x="1530" y="100"/>
                  </a:lnTo>
                  <a:lnTo>
                    <a:pt x="1497" y="149"/>
                  </a:lnTo>
                  <a:lnTo>
                    <a:pt x="1497" y="186"/>
                  </a:lnTo>
                  <a:lnTo>
                    <a:pt x="1471" y="219"/>
                  </a:lnTo>
                  <a:lnTo>
                    <a:pt x="1447" y="244"/>
                  </a:lnTo>
                  <a:lnTo>
                    <a:pt x="1419" y="245"/>
                  </a:lnTo>
                  <a:lnTo>
                    <a:pt x="1395" y="232"/>
                  </a:lnTo>
                  <a:lnTo>
                    <a:pt x="1359" y="252"/>
                  </a:lnTo>
                  <a:cubicBezTo>
                    <a:pt x="1359" y="252"/>
                    <a:pt x="1367" y="285"/>
                    <a:pt x="1363" y="282"/>
                  </a:cubicBezTo>
                  <a:cubicBezTo>
                    <a:pt x="1359" y="278"/>
                    <a:pt x="1338" y="255"/>
                    <a:pt x="1338" y="255"/>
                  </a:cubicBezTo>
                  <a:lnTo>
                    <a:pt x="1320" y="276"/>
                  </a:lnTo>
                  <a:lnTo>
                    <a:pt x="1292" y="276"/>
                  </a:lnTo>
                  <a:cubicBezTo>
                    <a:pt x="1292" y="276"/>
                    <a:pt x="1274" y="270"/>
                    <a:pt x="1282" y="262"/>
                  </a:cubicBezTo>
                  <a:cubicBezTo>
                    <a:pt x="1291" y="254"/>
                    <a:pt x="1302" y="239"/>
                    <a:pt x="1302" y="239"/>
                  </a:cubicBezTo>
                  <a:lnTo>
                    <a:pt x="1279" y="222"/>
                  </a:lnTo>
                  <a:lnTo>
                    <a:pt x="1239" y="239"/>
                  </a:lnTo>
                  <a:lnTo>
                    <a:pt x="1212" y="252"/>
                  </a:lnTo>
                  <a:lnTo>
                    <a:pt x="1200" y="284"/>
                  </a:lnTo>
                  <a:lnTo>
                    <a:pt x="1195" y="302"/>
                  </a:lnTo>
                  <a:lnTo>
                    <a:pt x="1203" y="344"/>
                  </a:lnTo>
                  <a:lnTo>
                    <a:pt x="1203" y="369"/>
                  </a:lnTo>
                  <a:lnTo>
                    <a:pt x="1181" y="390"/>
                  </a:lnTo>
                  <a:lnTo>
                    <a:pt x="1187" y="339"/>
                  </a:lnTo>
                  <a:lnTo>
                    <a:pt x="1163" y="331"/>
                  </a:lnTo>
                  <a:lnTo>
                    <a:pt x="1143" y="351"/>
                  </a:lnTo>
                  <a:lnTo>
                    <a:pt x="1121" y="361"/>
                  </a:lnTo>
                  <a:lnTo>
                    <a:pt x="1130" y="326"/>
                  </a:lnTo>
                  <a:cubicBezTo>
                    <a:pt x="1130" y="326"/>
                    <a:pt x="1155" y="317"/>
                    <a:pt x="1155" y="309"/>
                  </a:cubicBezTo>
                  <a:cubicBezTo>
                    <a:pt x="1155" y="301"/>
                    <a:pt x="1150" y="296"/>
                    <a:pt x="1150" y="296"/>
                  </a:cubicBezTo>
                  <a:lnTo>
                    <a:pt x="1112" y="313"/>
                  </a:lnTo>
                  <a:lnTo>
                    <a:pt x="1064" y="331"/>
                  </a:lnTo>
                  <a:lnTo>
                    <a:pt x="1053" y="361"/>
                  </a:lnTo>
                  <a:lnTo>
                    <a:pt x="1017" y="379"/>
                  </a:lnTo>
                  <a:lnTo>
                    <a:pt x="992" y="379"/>
                  </a:lnTo>
                  <a:lnTo>
                    <a:pt x="975" y="396"/>
                  </a:lnTo>
                  <a:lnTo>
                    <a:pt x="1002" y="413"/>
                  </a:lnTo>
                  <a:lnTo>
                    <a:pt x="1006" y="431"/>
                  </a:lnTo>
                  <a:lnTo>
                    <a:pt x="978" y="457"/>
                  </a:lnTo>
                  <a:lnTo>
                    <a:pt x="978" y="485"/>
                  </a:lnTo>
                  <a:lnTo>
                    <a:pt x="993" y="495"/>
                  </a:lnTo>
                  <a:lnTo>
                    <a:pt x="1006" y="461"/>
                  </a:lnTo>
                  <a:lnTo>
                    <a:pt x="1015" y="469"/>
                  </a:lnTo>
                  <a:lnTo>
                    <a:pt x="1015" y="498"/>
                  </a:lnTo>
                  <a:lnTo>
                    <a:pt x="1038" y="510"/>
                  </a:lnTo>
                  <a:lnTo>
                    <a:pt x="1057" y="529"/>
                  </a:lnTo>
                  <a:lnTo>
                    <a:pt x="1066" y="534"/>
                  </a:lnTo>
                  <a:lnTo>
                    <a:pt x="1047" y="554"/>
                  </a:lnTo>
                  <a:lnTo>
                    <a:pt x="1022" y="553"/>
                  </a:lnTo>
                  <a:lnTo>
                    <a:pt x="1008" y="568"/>
                  </a:lnTo>
                  <a:lnTo>
                    <a:pt x="996" y="579"/>
                  </a:lnTo>
                  <a:lnTo>
                    <a:pt x="1027" y="593"/>
                  </a:lnTo>
                  <a:lnTo>
                    <a:pt x="1027" y="612"/>
                  </a:lnTo>
                  <a:lnTo>
                    <a:pt x="998" y="605"/>
                  </a:lnTo>
                  <a:lnTo>
                    <a:pt x="974" y="606"/>
                  </a:lnTo>
                  <a:lnTo>
                    <a:pt x="940" y="614"/>
                  </a:lnTo>
                  <a:lnTo>
                    <a:pt x="922" y="648"/>
                  </a:lnTo>
                  <a:lnTo>
                    <a:pt x="928" y="681"/>
                  </a:lnTo>
                  <a:lnTo>
                    <a:pt x="896" y="681"/>
                  </a:lnTo>
                  <a:lnTo>
                    <a:pt x="867" y="689"/>
                  </a:lnTo>
                  <a:lnTo>
                    <a:pt x="849" y="671"/>
                  </a:lnTo>
                  <a:lnTo>
                    <a:pt x="816" y="667"/>
                  </a:lnTo>
                  <a:lnTo>
                    <a:pt x="816" y="691"/>
                  </a:lnTo>
                  <a:lnTo>
                    <a:pt x="833" y="708"/>
                  </a:lnTo>
                  <a:lnTo>
                    <a:pt x="833" y="726"/>
                  </a:lnTo>
                  <a:lnTo>
                    <a:pt x="841" y="745"/>
                  </a:lnTo>
                  <a:lnTo>
                    <a:pt x="854" y="788"/>
                  </a:lnTo>
                  <a:lnTo>
                    <a:pt x="851" y="813"/>
                  </a:lnTo>
                  <a:lnTo>
                    <a:pt x="821" y="797"/>
                  </a:lnTo>
                  <a:lnTo>
                    <a:pt x="810" y="809"/>
                  </a:lnTo>
                  <a:lnTo>
                    <a:pt x="782" y="804"/>
                  </a:lnTo>
                  <a:lnTo>
                    <a:pt x="763" y="791"/>
                  </a:lnTo>
                  <a:lnTo>
                    <a:pt x="737" y="766"/>
                  </a:lnTo>
                  <a:lnTo>
                    <a:pt x="711" y="766"/>
                  </a:lnTo>
                  <a:lnTo>
                    <a:pt x="711" y="745"/>
                  </a:lnTo>
                  <a:cubicBezTo>
                    <a:pt x="711" y="745"/>
                    <a:pt x="699" y="727"/>
                    <a:pt x="699" y="734"/>
                  </a:cubicBezTo>
                  <a:cubicBezTo>
                    <a:pt x="699" y="740"/>
                    <a:pt x="684" y="747"/>
                    <a:pt x="684" y="747"/>
                  </a:cubicBezTo>
                  <a:lnTo>
                    <a:pt x="666" y="728"/>
                  </a:lnTo>
                  <a:lnTo>
                    <a:pt x="677" y="718"/>
                  </a:lnTo>
                  <a:lnTo>
                    <a:pt x="694" y="713"/>
                  </a:lnTo>
                  <a:lnTo>
                    <a:pt x="694" y="684"/>
                  </a:lnTo>
                  <a:lnTo>
                    <a:pt x="681" y="671"/>
                  </a:lnTo>
                  <a:lnTo>
                    <a:pt x="656" y="687"/>
                  </a:lnTo>
                  <a:lnTo>
                    <a:pt x="656" y="662"/>
                  </a:lnTo>
                  <a:lnTo>
                    <a:pt x="641" y="647"/>
                  </a:lnTo>
                  <a:lnTo>
                    <a:pt x="626" y="647"/>
                  </a:lnTo>
                  <a:lnTo>
                    <a:pt x="636" y="615"/>
                  </a:lnTo>
                  <a:lnTo>
                    <a:pt x="605" y="605"/>
                  </a:lnTo>
                  <a:lnTo>
                    <a:pt x="596" y="614"/>
                  </a:lnTo>
                  <a:lnTo>
                    <a:pt x="567" y="592"/>
                  </a:lnTo>
                  <a:cubicBezTo>
                    <a:pt x="567" y="592"/>
                    <a:pt x="565" y="604"/>
                    <a:pt x="555" y="604"/>
                  </a:cubicBezTo>
                  <a:cubicBezTo>
                    <a:pt x="545" y="604"/>
                    <a:pt x="546" y="628"/>
                    <a:pt x="546" y="628"/>
                  </a:cubicBezTo>
                  <a:lnTo>
                    <a:pt x="536" y="636"/>
                  </a:lnTo>
                  <a:lnTo>
                    <a:pt x="526" y="624"/>
                  </a:lnTo>
                  <a:lnTo>
                    <a:pt x="515" y="627"/>
                  </a:lnTo>
                  <a:lnTo>
                    <a:pt x="510" y="642"/>
                  </a:lnTo>
                  <a:lnTo>
                    <a:pt x="489" y="628"/>
                  </a:lnTo>
                  <a:lnTo>
                    <a:pt x="475" y="614"/>
                  </a:lnTo>
                  <a:lnTo>
                    <a:pt x="459" y="627"/>
                  </a:lnTo>
                  <a:lnTo>
                    <a:pt x="443" y="611"/>
                  </a:lnTo>
                  <a:lnTo>
                    <a:pt x="440" y="627"/>
                  </a:lnTo>
                  <a:lnTo>
                    <a:pt x="434" y="657"/>
                  </a:lnTo>
                  <a:lnTo>
                    <a:pt x="454" y="687"/>
                  </a:lnTo>
                  <a:lnTo>
                    <a:pt x="458" y="713"/>
                  </a:lnTo>
                  <a:cubicBezTo>
                    <a:pt x="458" y="713"/>
                    <a:pt x="464" y="736"/>
                    <a:pt x="458" y="736"/>
                  </a:cubicBezTo>
                  <a:cubicBezTo>
                    <a:pt x="451" y="736"/>
                    <a:pt x="423" y="741"/>
                    <a:pt x="423" y="741"/>
                  </a:cubicBezTo>
                  <a:lnTo>
                    <a:pt x="395" y="765"/>
                  </a:lnTo>
                  <a:lnTo>
                    <a:pt x="368" y="775"/>
                  </a:lnTo>
                  <a:lnTo>
                    <a:pt x="352" y="751"/>
                  </a:lnTo>
                  <a:lnTo>
                    <a:pt x="348" y="765"/>
                  </a:lnTo>
                  <a:lnTo>
                    <a:pt x="347" y="775"/>
                  </a:lnTo>
                  <a:lnTo>
                    <a:pt x="307" y="775"/>
                  </a:lnTo>
                  <a:lnTo>
                    <a:pt x="285" y="754"/>
                  </a:lnTo>
                  <a:lnTo>
                    <a:pt x="294" y="745"/>
                  </a:lnTo>
                  <a:lnTo>
                    <a:pt x="285" y="730"/>
                  </a:lnTo>
                  <a:lnTo>
                    <a:pt x="245" y="741"/>
                  </a:lnTo>
                  <a:lnTo>
                    <a:pt x="196" y="751"/>
                  </a:lnTo>
                  <a:lnTo>
                    <a:pt x="163" y="767"/>
                  </a:lnTo>
                  <a:lnTo>
                    <a:pt x="139" y="792"/>
                  </a:lnTo>
                  <a:lnTo>
                    <a:pt x="127" y="804"/>
                  </a:lnTo>
                  <a:lnTo>
                    <a:pt x="145" y="821"/>
                  </a:lnTo>
                  <a:lnTo>
                    <a:pt x="127" y="821"/>
                  </a:lnTo>
                  <a:lnTo>
                    <a:pt x="111" y="799"/>
                  </a:lnTo>
                  <a:lnTo>
                    <a:pt x="111" y="773"/>
                  </a:lnTo>
                  <a:lnTo>
                    <a:pt x="98" y="759"/>
                  </a:lnTo>
                  <a:lnTo>
                    <a:pt x="81" y="782"/>
                  </a:lnTo>
                  <a:lnTo>
                    <a:pt x="76" y="797"/>
                  </a:lnTo>
                  <a:lnTo>
                    <a:pt x="50" y="787"/>
                  </a:lnTo>
                  <a:lnTo>
                    <a:pt x="28" y="782"/>
                  </a:lnTo>
                  <a:lnTo>
                    <a:pt x="31" y="805"/>
                  </a:lnTo>
                  <a:lnTo>
                    <a:pt x="42" y="813"/>
                  </a:lnTo>
                  <a:lnTo>
                    <a:pt x="39" y="825"/>
                  </a:lnTo>
                  <a:lnTo>
                    <a:pt x="30" y="835"/>
                  </a:lnTo>
                  <a:lnTo>
                    <a:pt x="36" y="850"/>
                  </a:lnTo>
                  <a:lnTo>
                    <a:pt x="48" y="867"/>
                  </a:lnTo>
                  <a:lnTo>
                    <a:pt x="59" y="879"/>
                  </a:lnTo>
                  <a:lnTo>
                    <a:pt x="54" y="905"/>
                  </a:lnTo>
                  <a:lnTo>
                    <a:pt x="63" y="924"/>
                  </a:lnTo>
                  <a:lnTo>
                    <a:pt x="90" y="934"/>
                  </a:lnTo>
                  <a:lnTo>
                    <a:pt x="90" y="948"/>
                  </a:lnTo>
                  <a:lnTo>
                    <a:pt x="125" y="973"/>
                  </a:lnTo>
                  <a:lnTo>
                    <a:pt x="142" y="990"/>
                  </a:lnTo>
                  <a:lnTo>
                    <a:pt x="142" y="1022"/>
                  </a:lnTo>
                  <a:lnTo>
                    <a:pt x="160" y="1057"/>
                  </a:lnTo>
                  <a:lnTo>
                    <a:pt x="181" y="1057"/>
                  </a:lnTo>
                  <a:lnTo>
                    <a:pt x="183" y="1083"/>
                  </a:lnTo>
                  <a:lnTo>
                    <a:pt x="172" y="1083"/>
                  </a:lnTo>
                  <a:lnTo>
                    <a:pt x="166" y="1102"/>
                  </a:lnTo>
                  <a:lnTo>
                    <a:pt x="142" y="1126"/>
                  </a:lnTo>
                  <a:lnTo>
                    <a:pt x="120" y="1141"/>
                  </a:lnTo>
                  <a:lnTo>
                    <a:pt x="121" y="1188"/>
                  </a:lnTo>
                  <a:lnTo>
                    <a:pt x="101" y="1195"/>
                  </a:lnTo>
                  <a:lnTo>
                    <a:pt x="95" y="1220"/>
                  </a:lnTo>
                  <a:lnTo>
                    <a:pt x="109" y="1235"/>
                  </a:lnTo>
                  <a:lnTo>
                    <a:pt x="109" y="1256"/>
                  </a:lnTo>
                  <a:lnTo>
                    <a:pt x="101" y="1274"/>
                  </a:lnTo>
                  <a:lnTo>
                    <a:pt x="75" y="1266"/>
                  </a:lnTo>
                  <a:lnTo>
                    <a:pt x="56" y="1272"/>
                  </a:lnTo>
                  <a:lnTo>
                    <a:pt x="27" y="1312"/>
                  </a:lnTo>
                  <a:lnTo>
                    <a:pt x="0" y="1323"/>
                  </a:lnTo>
                  <a:lnTo>
                    <a:pt x="0" y="1334"/>
                  </a:lnTo>
                  <a:lnTo>
                    <a:pt x="7" y="1351"/>
                  </a:lnTo>
                  <a:lnTo>
                    <a:pt x="17" y="1374"/>
                  </a:lnTo>
                  <a:lnTo>
                    <a:pt x="39" y="1389"/>
                  </a:lnTo>
                  <a:lnTo>
                    <a:pt x="42" y="1432"/>
                  </a:lnTo>
                  <a:lnTo>
                    <a:pt x="65" y="1474"/>
                  </a:lnTo>
                  <a:lnTo>
                    <a:pt x="65" y="1491"/>
                  </a:lnTo>
                  <a:lnTo>
                    <a:pt x="70" y="1524"/>
                  </a:lnTo>
                  <a:lnTo>
                    <a:pt x="78" y="1574"/>
                  </a:lnTo>
                  <a:lnTo>
                    <a:pt x="58" y="1580"/>
                  </a:lnTo>
                  <a:lnTo>
                    <a:pt x="45" y="1601"/>
                  </a:lnTo>
                  <a:lnTo>
                    <a:pt x="33" y="1613"/>
                  </a:lnTo>
                  <a:lnTo>
                    <a:pt x="40" y="1635"/>
                  </a:lnTo>
                  <a:lnTo>
                    <a:pt x="48" y="1628"/>
                  </a:lnTo>
                  <a:lnTo>
                    <a:pt x="72" y="1638"/>
                  </a:lnTo>
                  <a:lnTo>
                    <a:pt x="72" y="1659"/>
                  </a:lnTo>
                  <a:lnTo>
                    <a:pt x="81" y="1668"/>
                  </a:lnTo>
                  <a:lnTo>
                    <a:pt x="72" y="1676"/>
                  </a:lnTo>
                  <a:lnTo>
                    <a:pt x="72" y="1699"/>
                  </a:lnTo>
                  <a:lnTo>
                    <a:pt x="95" y="1711"/>
                  </a:lnTo>
                  <a:lnTo>
                    <a:pt x="102" y="1747"/>
                  </a:lnTo>
                  <a:lnTo>
                    <a:pt x="129" y="1773"/>
                  </a:lnTo>
                  <a:lnTo>
                    <a:pt x="120" y="1799"/>
                  </a:lnTo>
                  <a:lnTo>
                    <a:pt x="105" y="1823"/>
                  </a:lnTo>
                  <a:lnTo>
                    <a:pt x="111" y="1843"/>
                  </a:lnTo>
                  <a:lnTo>
                    <a:pt x="111" y="1860"/>
                  </a:lnTo>
                  <a:lnTo>
                    <a:pt x="103" y="1868"/>
                  </a:lnTo>
                  <a:lnTo>
                    <a:pt x="103" y="1894"/>
                  </a:lnTo>
                  <a:lnTo>
                    <a:pt x="117" y="1900"/>
                  </a:lnTo>
                  <a:lnTo>
                    <a:pt x="138" y="1900"/>
                  </a:lnTo>
                  <a:lnTo>
                    <a:pt x="149" y="1890"/>
                  </a:lnTo>
                  <a:lnTo>
                    <a:pt x="161" y="1890"/>
                  </a:lnTo>
                  <a:lnTo>
                    <a:pt x="172" y="1904"/>
                  </a:lnTo>
                  <a:lnTo>
                    <a:pt x="196" y="1895"/>
                  </a:lnTo>
                  <a:lnTo>
                    <a:pt x="214" y="1903"/>
                  </a:lnTo>
                  <a:lnTo>
                    <a:pt x="228" y="1889"/>
                  </a:lnTo>
                  <a:lnTo>
                    <a:pt x="247" y="1890"/>
                  </a:lnTo>
                  <a:lnTo>
                    <a:pt x="248" y="1905"/>
                  </a:lnTo>
                  <a:lnTo>
                    <a:pt x="266" y="1924"/>
                  </a:lnTo>
                  <a:lnTo>
                    <a:pt x="266" y="1940"/>
                  </a:lnTo>
                  <a:lnTo>
                    <a:pt x="249" y="1945"/>
                  </a:lnTo>
                  <a:lnTo>
                    <a:pt x="249" y="1970"/>
                  </a:lnTo>
                  <a:lnTo>
                    <a:pt x="270" y="1969"/>
                  </a:lnTo>
                  <a:lnTo>
                    <a:pt x="292" y="1962"/>
                  </a:lnTo>
                  <a:lnTo>
                    <a:pt x="311" y="1976"/>
                  </a:lnTo>
                  <a:lnTo>
                    <a:pt x="328" y="2005"/>
                  </a:lnTo>
                  <a:lnTo>
                    <a:pt x="335" y="2034"/>
                  </a:lnTo>
                  <a:lnTo>
                    <a:pt x="344" y="2043"/>
                  </a:lnTo>
                  <a:lnTo>
                    <a:pt x="336" y="2051"/>
                  </a:lnTo>
                  <a:lnTo>
                    <a:pt x="336" y="2070"/>
                  </a:lnTo>
                  <a:lnTo>
                    <a:pt x="356" y="2079"/>
                  </a:lnTo>
                  <a:lnTo>
                    <a:pt x="375" y="2079"/>
                  </a:lnTo>
                  <a:lnTo>
                    <a:pt x="389" y="2094"/>
                  </a:lnTo>
                  <a:lnTo>
                    <a:pt x="386" y="2118"/>
                  </a:lnTo>
                  <a:lnTo>
                    <a:pt x="376" y="2128"/>
                  </a:lnTo>
                  <a:lnTo>
                    <a:pt x="376" y="2145"/>
                  </a:lnTo>
                  <a:lnTo>
                    <a:pt x="391" y="2160"/>
                  </a:lnTo>
                  <a:lnTo>
                    <a:pt x="398" y="2178"/>
                  </a:lnTo>
                  <a:lnTo>
                    <a:pt x="401" y="2193"/>
                  </a:lnTo>
                  <a:lnTo>
                    <a:pt x="417" y="2199"/>
                  </a:lnTo>
                  <a:lnTo>
                    <a:pt x="440" y="2209"/>
                  </a:lnTo>
                  <a:lnTo>
                    <a:pt x="440" y="2241"/>
                  </a:lnTo>
                  <a:lnTo>
                    <a:pt x="435" y="2273"/>
                  </a:lnTo>
                  <a:lnTo>
                    <a:pt x="435" y="2310"/>
                  </a:lnTo>
                  <a:lnTo>
                    <a:pt x="431" y="2349"/>
                  </a:lnTo>
                  <a:lnTo>
                    <a:pt x="434" y="2414"/>
                  </a:lnTo>
                  <a:lnTo>
                    <a:pt x="465" y="2445"/>
                  </a:lnTo>
                  <a:lnTo>
                    <a:pt x="494" y="2443"/>
                  </a:lnTo>
                  <a:lnTo>
                    <a:pt x="507" y="2424"/>
                  </a:lnTo>
                  <a:lnTo>
                    <a:pt x="515" y="2399"/>
                  </a:lnTo>
                  <a:lnTo>
                    <a:pt x="535" y="2399"/>
                  </a:lnTo>
                  <a:lnTo>
                    <a:pt x="578" y="2383"/>
                  </a:lnTo>
                  <a:lnTo>
                    <a:pt x="582" y="2362"/>
                  </a:lnTo>
                  <a:lnTo>
                    <a:pt x="599" y="2354"/>
                  </a:lnTo>
                  <a:lnTo>
                    <a:pt x="616" y="2372"/>
                  </a:lnTo>
                  <a:lnTo>
                    <a:pt x="616" y="2394"/>
                  </a:lnTo>
                  <a:lnTo>
                    <a:pt x="630" y="2415"/>
                  </a:lnTo>
                  <a:lnTo>
                    <a:pt x="630" y="2388"/>
                  </a:lnTo>
                  <a:lnTo>
                    <a:pt x="664" y="2364"/>
                  </a:lnTo>
                  <a:lnTo>
                    <a:pt x="664" y="2319"/>
                  </a:lnTo>
                  <a:lnTo>
                    <a:pt x="689" y="2294"/>
                  </a:lnTo>
                  <a:lnTo>
                    <a:pt x="699" y="2265"/>
                  </a:lnTo>
                  <a:lnTo>
                    <a:pt x="691" y="2240"/>
                  </a:lnTo>
                  <a:lnTo>
                    <a:pt x="710" y="2221"/>
                  </a:lnTo>
                  <a:lnTo>
                    <a:pt x="717" y="2196"/>
                  </a:lnTo>
                  <a:lnTo>
                    <a:pt x="733" y="2177"/>
                  </a:lnTo>
                  <a:lnTo>
                    <a:pt x="760" y="2181"/>
                  </a:lnTo>
                  <a:lnTo>
                    <a:pt x="788" y="2178"/>
                  </a:lnTo>
                  <a:lnTo>
                    <a:pt x="817" y="2192"/>
                  </a:lnTo>
                  <a:lnTo>
                    <a:pt x="843" y="2195"/>
                  </a:lnTo>
                  <a:lnTo>
                    <a:pt x="843" y="2219"/>
                  </a:lnTo>
                  <a:lnTo>
                    <a:pt x="855" y="2229"/>
                  </a:lnTo>
                  <a:lnTo>
                    <a:pt x="855" y="2248"/>
                  </a:lnTo>
                  <a:lnTo>
                    <a:pt x="883" y="2252"/>
                  </a:lnTo>
                  <a:lnTo>
                    <a:pt x="902" y="2234"/>
                  </a:lnTo>
                  <a:lnTo>
                    <a:pt x="902" y="2214"/>
                  </a:lnTo>
                  <a:lnTo>
                    <a:pt x="922" y="2214"/>
                  </a:lnTo>
                  <a:lnTo>
                    <a:pt x="937" y="2228"/>
                  </a:lnTo>
                  <a:lnTo>
                    <a:pt x="954" y="2247"/>
                  </a:lnTo>
                  <a:lnTo>
                    <a:pt x="954" y="2266"/>
                  </a:lnTo>
                  <a:lnTo>
                    <a:pt x="970" y="2267"/>
                  </a:lnTo>
                  <a:lnTo>
                    <a:pt x="981" y="2297"/>
                  </a:lnTo>
                  <a:lnTo>
                    <a:pt x="998" y="2314"/>
                  </a:lnTo>
                  <a:lnTo>
                    <a:pt x="1018" y="2334"/>
                  </a:lnTo>
                  <a:lnTo>
                    <a:pt x="1014" y="2348"/>
                  </a:lnTo>
                  <a:lnTo>
                    <a:pt x="1027" y="2361"/>
                  </a:lnTo>
                  <a:lnTo>
                    <a:pt x="1033" y="2391"/>
                  </a:lnTo>
                  <a:lnTo>
                    <a:pt x="1062" y="2402"/>
                  </a:lnTo>
                  <a:lnTo>
                    <a:pt x="1082" y="2429"/>
                  </a:lnTo>
                  <a:lnTo>
                    <a:pt x="1101" y="2435"/>
                  </a:lnTo>
                  <a:lnTo>
                    <a:pt x="1101" y="2458"/>
                  </a:lnTo>
                  <a:lnTo>
                    <a:pt x="1123" y="2464"/>
                  </a:lnTo>
                  <a:lnTo>
                    <a:pt x="1145" y="2441"/>
                  </a:lnTo>
                  <a:lnTo>
                    <a:pt x="1171" y="2420"/>
                  </a:lnTo>
                  <a:lnTo>
                    <a:pt x="1196" y="2420"/>
                  </a:lnTo>
                  <a:lnTo>
                    <a:pt x="1208" y="2408"/>
                  </a:lnTo>
                  <a:lnTo>
                    <a:pt x="1222" y="2422"/>
                  </a:lnTo>
                  <a:lnTo>
                    <a:pt x="1241" y="2426"/>
                  </a:lnTo>
                  <a:lnTo>
                    <a:pt x="1250" y="2417"/>
                  </a:lnTo>
                  <a:lnTo>
                    <a:pt x="1276" y="2417"/>
                  </a:lnTo>
                  <a:lnTo>
                    <a:pt x="1287" y="2431"/>
                  </a:lnTo>
                  <a:lnTo>
                    <a:pt x="1303" y="2431"/>
                  </a:lnTo>
                  <a:lnTo>
                    <a:pt x="1308" y="2411"/>
                  </a:lnTo>
                  <a:lnTo>
                    <a:pt x="1341" y="2418"/>
                  </a:lnTo>
                  <a:lnTo>
                    <a:pt x="1352" y="2407"/>
                  </a:lnTo>
                  <a:lnTo>
                    <a:pt x="1376" y="2402"/>
                  </a:lnTo>
                  <a:lnTo>
                    <a:pt x="1398" y="2411"/>
                  </a:lnTo>
                  <a:lnTo>
                    <a:pt x="1425" y="2439"/>
                  </a:lnTo>
                  <a:lnTo>
                    <a:pt x="1446" y="2429"/>
                  </a:lnTo>
                  <a:lnTo>
                    <a:pt x="1470" y="2424"/>
                  </a:lnTo>
                  <a:lnTo>
                    <a:pt x="1481" y="2409"/>
                  </a:lnTo>
                  <a:lnTo>
                    <a:pt x="1499" y="2417"/>
                  </a:lnTo>
                  <a:lnTo>
                    <a:pt x="1512" y="2404"/>
                  </a:lnTo>
                  <a:lnTo>
                    <a:pt x="1526" y="2404"/>
                  </a:lnTo>
                  <a:lnTo>
                    <a:pt x="1540" y="2418"/>
                  </a:lnTo>
                  <a:lnTo>
                    <a:pt x="1553" y="2405"/>
                  </a:lnTo>
                  <a:lnTo>
                    <a:pt x="1592" y="2366"/>
                  </a:lnTo>
                  <a:lnTo>
                    <a:pt x="1620" y="2371"/>
                  </a:lnTo>
                  <a:lnTo>
                    <a:pt x="1620" y="2353"/>
                  </a:lnTo>
                  <a:lnTo>
                    <a:pt x="1655" y="2340"/>
                  </a:lnTo>
                  <a:lnTo>
                    <a:pt x="1680" y="2345"/>
                  </a:lnTo>
                  <a:lnTo>
                    <a:pt x="1706" y="2328"/>
                  </a:lnTo>
                  <a:lnTo>
                    <a:pt x="1704" y="2302"/>
                  </a:lnTo>
                  <a:lnTo>
                    <a:pt x="1747" y="2276"/>
                  </a:lnTo>
                  <a:lnTo>
                    <a:pt x="1787" y="2244"/>
                  </a:lnTo>
                  <a:lnTo>
                    <a:pt x="1772" y="2210"/>
                  </a:lnTo>
                  <a:lnTo>
                    <a:pt x="1772" y="2184"/>
                  </a:lnTo>
                  <a:lnTo>
                    <a:pt x="1755" y="2167"/>
                  </a:lnTo>
                  <a:lnTo>
                    <a:pt x="1770" y="2151"/>
                  </a:lnTo>
                  <a:lnTo>
                    <a:pt x="1774" y="2118"/>
                  </a:lnTo>
                  <a:lnTo>
                    <a:pt x="1739" y="2102"/>
                  </a:lnTo>
                  <a:lnTo>
                    <a:pt x="1709" y="2102"/>
                  </a:lnTo>
                  <a:lnTo>
                    <a:pt x="1706" y="2085"/>
                  </a:lnTo>
                  <a:lnTo>
                    <a:pt x="1726" y="2081"/>
                  </a:lnTo>
                  <a:lnTo>
                    <a:pt x="1716" y="2060"/>
                  </a:lnTo>
                  <a:lnTo>
                    <a:pt x="1722" y="2020"/>
                  </a:lnTo>
                  <a:lnTo>
                    <a:pt x="1697" y="2016"/>
                  </a:lnTo>
                  <a:lnTo>
                    <a:pt x="1673" y="1991"/>
                  </a:lnTo>
                  <a:lnTo>
                    <a:pt x="1694" y="1986"/>
                  </a:lnTo>
                  <a:lnTo>
                    <a:pt x="1696" y="1955"/>
                  </a:lnTo>
                  <a:lnTo>
                    <a:pt x="1687" y="1945"/>
                  </a:lnTo>
                  <a:lnTo>
                    <a:pt x="1681" y="1929"/>
                  </a:lnTo>
                  <a:lnTo>
                    <a:pt x="1689" y="1909"/>
                  </a:lnTo>
                  <a:lnTo>
                    <a:pt x="1673" y="1892"/>
                  </a:lnTo>
                  <a:lnTo>
                    <a:pt x="1687" y="1874"/>
                  </a:lnTo>
                  <a:lnTo>
                    <a:pt x="1675" y="1862"/>
                  </a:lnTo>
                  <a:lnTo>
                    <a:pt x="1675" y="1834"/>
                  </a:lnTo>
                  <a:lnTo>
                    <a:pt x="1701" y="1820"/>
                  </a:lnTo>
                  <a:lnTo>
                    <a:pt x="1719" y="1810"/>
                  </a:lnTo>
                  <a:lnTo>
                    <a:pt x="1740" y="1813"/>
                  </a:lnTo>
                  <a:lnTo>
                    <a:pt x="1758" y="1795"/>
                  </a:lnTo>
                  <a:lnTo>
                    <a:pt x="1781" y="1786"/>
                  </a:lnTo>
                  <a:lnTo>
                    <a:pt x="1784" y="1763"/>
                  </a:lnTo>
                  <a:lnTo>
                    <a:pt x="1769" y="1748"/>
                  </a:lnTo>
                  <a:lnTo>
                    <a:pt x="1778" y="1726"/>
                  </a:lnTo>
                  <a:lnTo>
                    <a:pt x="1808" y="1721"/>
                  </a:lnTo>
                  <a:lnTo>
                    <a:pt x="1848" y="1681"/>
                  </a:lnTo>
                  <a:lnTo>
                    <a:pt x="1846" y="1636"/>
                  </a:lnTo>
                  <a:lnTo>
                    <a:pt x="1875" y="1626"/>
                  </a:lnTo>
                  <a:lnTo>
                    <a:pt x="1875" y="1612"/>
                  </a:lnTo>
                  <a:lnTo>
                    <a:pt x="1846" y="1583"/>
                  </a:lnTo>
                  <a:lnTo>
                    <a:pt x="1840" y="1564"/>
                  </a:lnTo>
                  <a:lnTo>
                    <a:pt x="1809" y="1532"/>
                  </a:lnTo>
                  <a:lnTo>
                    <a:pt x="1789" y="1528"/>
                  </a:lnTo>
                  <a:lnTo>
                    <a:pt x="1785" y="1502"/>
                  </a:lnTo>
                  <a:lnTo>
                    <a:pt x="1790" y="1472"/>
                  </a:lnTo>
                  <a:lnTo>
                    <a:pt x="1774" y="1457"/>
                  </a:lnTo>
                  <a:lnTo>
                    <a:pt x="1798" y="1425"/>
                  </a:lnTo>
                  <a:lnTo>
                    <a:pt x="1798" y="1398"/>
                  </a:lnTo>
                  <a:lnTo>
                    <a:pt x="1800" y="1363"/>
                  </a:lnTo>
                  <a:lnTo>
                    <a:pt x="1787" y="1351"/>
                  </a:lnTo>
                  <a:lnTo>
                    <a:pt x="1781" y="1327"/>
                  </a:lnTo>
                  <a:lnTo>
                    <a:pt x="1770" y="1315"/>
                  </a:lnTo>
                  <a:lnTo>
                    <a:pt x="1769" y="1285"/>
                  </a:lnTo>
                  <a:lnTo>
                    <a:pt x="1792" y="1280"/>
                  </a:lnTo>
                  <a:lnTo>
                    <a:pt x="1811" y="1285"/>
                  </a:lnTo>
                  <a:lnTo>
                    <a:pt x="1836" y="1299"/>
                  </a:lnTo>
                  <a:lnTo>
                    <a:pt x="1861" y="1286"/>
                  </a:lnTo>
                  <a:lnTo>
                    <a:pt x="1882" y="1280"/>
                  </a:lnTo>
                  <a:lnTo>
                    <a:pt x="1902" y="1259"/>
                  </a:lnTo>
                  <a:lnTo>
                    <a:pt x="1917" y="1233"/>
                  </a:lnTo>
                  <a:lnTo>
                    <a:pt x="1936" y="1234"/>
                  </a:lnTo>
                  <a:lnTo>
                    <a:pt x="1948" y="1227"/>
                  </a:lnTo>
                  <a:lnTo>
                    <a:pt x="1956" y="1235"/>
                  </a:lnTo>
                  <a:lnTo>
                    <a:pt x="1967" y="1232"/>
                  </a:lnTo>
                  <a:lnTo>
                    <a:pt x="1967" y="1210"/>
                  </a:lnTo>
                  <a:lnTo>
                    <a:pt x="1966" y="1174"/>
                  </a:lnTo>
                  <a:lnTo>
                    <a:pt x="1970" y="1149"/>
                  </a:lnTo>
                  <a:lnTo>
                    <a:pt x="1950" y="1130"/>
                  </a:lnTo>
                  <a:lnTo>
                    <a:pt x="1945" y="1114"/>
                  </a:lnTo>
                  <a:lnTo>
                    <a:pt x="1928" y="1097"/>
                  </a:lnTo>
                  <a:lnTo>
                    <a:pt x="1897" y="1081"/>
                  </a:lnTo>
                  <a:lnTo>
                    <a:pt x="1889" y="1062"/>
                  </a:lnTo>
                  <a:lnTo>
                    <a:pt x="1868" y="1034"/>
                  </a:lnTo>
                  <a:lnTo>
                    <a:pt x="1868" y="1018"/>
                  </a:lnTo>
                  <a:lnTo>
                    <a:pt x="1857" y="1013"/>
                  </a:lnTo>
                  <a:lnTo>
                    <a:pt x="1862" y="987"/>
                  </a:lnTo>
                  <a:lnTo>
                    <a:pt x="1871" y="979"/>
                  </a:lnTo>
                  <a:lnTo>
                    <a:pt x="1856" y="964"/>
                  </a:lnTo>
                  <a:lnTo>
                    <a:pt x="1860" y="942"/>
                  </a:lnTo>
                  <a:lnTo>
                    <a:pt x="1894" y="928"/>
                  </a:lnTo>
                  <a:lnTo>
                    <a:pt x="1894" y="916"/>
                  </a:lnTo>
                  <a:lnTo>
                    <a:pt x="1920" y="917"/>
                  </a:lnTo>
                  <a:lnTo>
                    <a:pt x="1918" y="887"/>
                  </a:lnTo>
                  <a:lnTo>
                    <a:pt x="1898" y="882"/>
                  </a:lnTo>
                  <a:lnTo>
                    <a:pt x="1885" y="864"/>
                  </a:lnTo>
                  <a:lnTo>
                    <a:pt x="1901" y="849"/>
                  </a:lnTo>
                  <a:lnTo>
                    <a:pt x="1918" y="849"/>
                  </a:lnTo>
                  <a:lnTo>
                    <a:pt x="1918" y="829"/>
                  </a:lnTo>
                  <a:lnTo>
                    <a:pt x="1934" y="817"/>
                  </a:lnTo>
                  <a:lnTo>
                    <a:pt x="1934" y="803"/>
                  </a:lnTo>
                  <a:lnTo>
                    <a:pt x="1954" y="798"/>
                  </a:lnTo>
                  <a:lnTo>
                    <a:pt x="1966" y="812"/>
                  </a:lnTo>
                  <a:lnTo>
                    <a:pt x="1984" y="810"/>
                  </a:lnTo>
                  <a:lnTo>
                    <a:pt x="1993" y="791"/>
                  </a:lnTo>
                  <a:lnTo>
                    <a:pt x="1987" y="775"/>
                  </a:lnTo>
                  <a:lnTo>
                    <a:pt x="2005" y="746"/>
                  </a:lnTo>
                  <a:lnTo>
                    <a:pt x="2010" y="728"/>
                  </a:lnTo>
                  <a:lnTo>
                    <a:pt x="2028" y="724"/>
                  </a:lnTo>
                  <a:lnTo>
                    <a:pt x="2028" y="708"/>
                  </a:lnTo>
                  <a:lnTo>
                    <a:pt x="2019" y="685"/>
                  </a:lnTo>
                  <a:lnTo>
                    <a:pt x="1998" y="672"/>
                  </a:lnTo>
                  <a:lnTo>
                    <a:pt x="1978" y="652"/>
                  </a:lnTo>
                  <a:lnTo>
                    <a:pt x="1978" y="628"/>
                  </a:lnTo>
                  <a:lnTo>
                    <a:pt x="1976" y="602"/>
                  </a:lnTo>
                  <a:lnTo>
                    <a:pt x="1957" y="593"/>
                  </a:lnTo>
                  <a:lnTo>
                    <a:pt x="1943" y="574"/>
                  </a:lnTo>
                  <a:lnTo>
                    <a:pt x="1943" y="552"/>
                  </a:lnTo>
                  <a:lnTo>
                    <a:pt x="1958" y="549"/>
                  </a:lnTo>
                  <a:lnTo>
                    <a:pt x="1951" y="528"/>
                  </a:lnTo>
                  <a:lnTo>
                    <a:pt x="1929" y="521"/>
                  </a:lnTo>
                  <a:lnTo>
                    <a:pt x="1933" y="501"/>
                  </a:lnTo>
                  <a:lnTo>
                    <a:pt x="1956" y="493"/>
                  </a:lnTo>
                  <a:lnTo>
                    <a:pt x="1956" y="470"/>
                  </a:lnTo>
                  <a:lnTo>
                    <a:pt x="1966" y="459"/>
                  </a:lnTo>
                  <a:lnTo>
                    <a:pt x="1992" y="459"/>
                  </a:lnTo>
                  <a:lnTo>
                    <a:pt x="1994" y="432"/>
                  </a:lnTo>
                  <a:lnTo>
                    <a:pt x="2027" y="432"/>
                  </a:lnTo>
                  <a:lnTo>
                    <a:pt x="2040" y="419"/>
                  </a:lnTo>
                  <a:lnTo>
                    <a:pt x="2032" y="392"/>
                  </a:lnTo>
                  <a:lnTo>
                    <a:pt x="2043" y="370"/>
                  </a:lnTo>
                  <a:lnTo>
                    <a:pt x="2028" y="345"/>
                  </a:lnTo>
                  <a:lnTo>
                    <a:pt x="2013" y="345"/>
                  </a:lnTo>
                  <a:lnTo>
                    <a:pt x="1999" y="318"/>
                  </a:lnTo>
                  <a:lnTo>
                    <a:pt x="1984" y="302"/>
                  </a:lnTo>
                  <a:lnTo>
                    <a:pt x="1962" y="302"/>
                  </a:lnTo>
                  <a:lnTo>
                    <a:pt x="1936" y="311"/>
                  </a:lnTo>
                  <a:lnTo>
                    <a:pt x="1911" y="300"/>
                  </a:lnTo>
                  <a:lnTo>
                    <a:pt x="1885" y="296"/>
                  </a:lnTo>
                  <a:lnTo>
                    <a:pt x="1885" y="266"/>
                  </a:lnTo>
                  <a:lnTo>
                    <a:pt x="1865" y="255"/>
                  </a:lnTo>
                  <a:lnTo>
                    <a:pt x="1854" y="229"/>
                  </a:lnTo>
                  <a:lnTo>
                    <a:pt x="1870" y="204"/>
                  </a:lnTo>
                  <a:lnTo>
                    <a:pt x="1870" y="178"/>
                  </a:lnTo>
                  <a:lnTo>
                    <a:pt x="1888" y="165"/>
                  </a:lnTo>
                  <a:lnTo>
                    <a:pt x="1888" y="139"/>
                  </a:lnTo>
                  <a:lnTo>
                    <a:pt x="1900" y="108"/>
                  </a:lnTo>
                  <a:lnTo>
                    <a:pt x="1927" y="88"/>
                  </a:lnTo>
                  <a:lnTo>
                    <a:pt x="1906" y="54"/>
                  </a:lnTo>
                  <a:lnTo>
                    <a:pt x="1883" y="45"/>
                  </a:lnTo>
                  <a:lnTo>
                    <a:pt x="1876" y="29"/>
                  </a:lnTo>
                  <a:lnTo>
                    <a:pt x="1850" y="25"/>
                  </a:lnTo>
                  <a:lnTo>
                    <a:pt x="1819" y="15"/>
                  </a:lnTo>
                  <a:lnTo>
                    <a:pt x="1809" y="0"/>
                  </a:lnTo>
                  <a:close/>
                </a:path>
              </a:pathLst>
            </a:custGeom>
            <a:solidFill>
              <a:schemeClr val="accent5">
                <a:lumMod val="40000"/>
                <a:lumOff val="60000"/>
              </a:schemeClr>
            </a:soli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latin typeface="Monotype Corsiva" panose="03010101010201010101" pitchFamily="66" charset="0"/>
              </a:endParaRPr>
            </a:p>
          </p:txBody>
        </p:sp>
        <p:sp>
          <p:nvSpPr>
            <p:cNvPr id="165" name="Freeform 155">
              <a:extLst>
                <a:ext uri="{FF2B5EF4-FFF2-40B4-BE49-F238E27FC236}">
                  <a16:creationId xmlns:a16="http://schemas.microsoft.com/office/drawing/2014/main" id="{5C50B526-FA93-44A6-AF11-0B460EA4E5B0}"/>
                </a:ext>
              </a:extLst>
            </p:cNvPr>
            <p:cNvSpPr>
              <a:spLocks/>
            </p:cNvSpPr>
            <p:nvPr/>
          </p:nvSpPr>
          <p:spPr bwMode="auto">
            <a:xfrm>
              <a:off x="723" y="1743"/>
              <a:ext cx="352" cy="383"/>
            </a:xfrm>
            <a:custGeom>
              <a:avLst/>
              <a:gdLst>
                <a:gd name="T0" fmla="*/ 259 w 386"/>
                <a:gd name="T1" fmla="*/ 0 h 420"/>
                <a:gd name="T2" fmla="*/ 273 w 386"/>
                <a:gd name="T3" fmla="*/ 87 h 420"/>
                <a:gd name="T4" fmla="*/ 353 w 386"/>
                <a:gd name="T5" fmla="*/ 243 h 420"/>
                <a:gd name="T6" fmla="*/ 386 w 386"/>
                <a:gd name="T7" fmla="*/ 332 h 420"/>
                <a:gd name="T8" fmla="*/ 350 w 386"/>
                <a:gd name="T9" fmla="*/ 393 h 420"/>
                <a:gd name="T10" fmla="*/ 325 w 386"/>
                <a:gd name="T11" fmla="*/ 410 h 420"/>
                <a:gd name="T12" fmla="*/ 286 w 386"/>
                <a:gd name="T13" fmla="*/ 420 h 420"/>
                <a:gd name="T14" fmla="*/ 266 w 386"/>
                <a:gd name="T15" fmla="*/ 371 h 420"/>
                <a:gd name="T16" fmla="*/ 259 w 386"/>
                <a:gd name="T17" fmla="*/ 349 h 420"/>
                <a:gd name="T18" fmla="*/ 242 w 386"/>
                <a:gd name="T19" fmla="*/ 326 h 420"/>
                <a:gd name="T20" fmla="*/ 222 w 386"/>
                <a:gd name="T21" fmla="*/ 309 h 420"/>
                <a:gd name="T22" fmla="*/ 196 w 386"/>
                <a:gd name="T23" fmla="*/ 303 h 420"/>
                <a:gd name="T24" fmla="*/ 189 w 386"/>
                <a:gd name="T25" fmla="*/ 266 h 420"/>
                <a:gd name="T26" fmla="*/ 163 w 386"/>
                <a:gd name="T27" fmla="*/ 264 h 420"/>
                <a:gd name="T28" fmla="*/ 130 w 386"/>
                <a:gd name="T29" fmla="*/ 258 h 420"/>
                <a:gd name="T30" fmla="*/ 79 w 386"/>
                <a:gd name="T31" fmla="*/ 257 h 420"/>
                <a:gd name="T32" fmla="*/ 59 w 386"/>
                <a:gd name="T33" fmla="*/ 243 h 420"/>
                <a:gd name="T34" fmla="*/ 32 w 386"/>
                <a:gd name="T35" fmla="*/ 251 h 420"/>
                <a:gd name="T36" fmla="*/ 34 w 386"/>
                <a:gd name="T37" fmla="*/ 202 h 420"/>
                <a:gd name="T38" fmla="*/ 24 w 386"/>
                <a:gd name="T39" fmla="*/ 165 h 420"/>
                <a:gd name="T40" fmla="*/ 16 w 386"/>
                <a:gd name="T41" fmla="*/ 130 h 420"/>
                <a:gd name="T42" fmla="*/ 26 w 386"/>
                <a:gd name="T43" fmla="*/ 96 h 420"/>
                <a:gd name="T44" fmla="*/ 67 w 386"/>
                <a:gd name="T45" fmla="*/ 85 h 420"/>
                <a:gd name="T46" fmla="*/ 100 w 386"/>
                <a:gd name="T47" fmla="*/ 83 h 420"/>
                <a:gd name="T48" fmla="*/ 147 w 386"/>
                <a:gd name="T49" fmla="*/ 112 h 420"/>
                <a:gd name="T50" fmla="*/ 153 w 386"/>
                <a:gd name="T51" fmla="*/ 140 h 420"/>
                <a:gd name="T52" fmla="*/ 147 w 386"/>
                <a:gd name="T53" fmla="*/ 171 h 420"/>
                <a:gd name="T54" fmla="*/ 168 w 386"/>
                <a:gd name="T55" fmla="*/ 177 h 420"/>
                <a:gd name="T56" fmla="*/ 179 w 386"/>
                <a:gd name="T57" fmla="*/ 173 h 420"/>
                <a:gd name="T58" fmla="*/ 190 w 386"/>
                <a:gd name="T59" fmla="*/ 158 h 420"/>
                <a:gd name="T60" fmla="*/ 196 w 386"/>
                <a:gd name="T61" fmla="*/ 141 h 420"/>
                <a:gd name="T62" fmla="*/ 184 w 386"/>
                <a:gd name="T63" fmla="*/ 146 h 420"/>
                <a:gd name="T64" fmla="*/ 158 w 386"/>
                <a:gd name="T65" fmla="*/ 87 h 420"/>
                <a:gd name="T66" fmla="*/ 179 w 386"/>
                <a:gd name="T67" fmla="*/ 38 h 420"/>
                <a:gd name="T68" fmla="*/ 156 w 386"/>
                <a:gd name="T69" fmla="*/ 1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6" h="420">
                  <a:moveTo>
                    <a:pt x="139" y="0"/>
                  </a:moveTo>
                  <a:lnTo>
                    <a:pt x="259" y="0"/>
                  </a:lnTo>
                  <a:lnTo>
                    <a:pt x="259" y="38"/>
                  </a:lnTo>
                  <a:lnTo>
                    <a:pt x="273" y="87"/>
                  </a:lnTo>
                  <a:lnTo>
                    <a:pt x="322" y="229"/>
                  </a:lnTo>
                  <a:lnTo>
                    <a:pt x="353" y="243"/>
                  </a:lnTo>
                  <a:lnTo>
                    <a:pt x="371" y="278"/>
                  </a:lnTo>
                  <a:lnTo>
                    <a:pt x="386" y="332"/>
                  </a:lnTo>
                  <a:lnTo>
                    <a:pt x="367" y="372"/>
                  </a:lnTo>
                  <a:lnTo>
                    <a:pt x="350" y="393"/>
                  </a:lnTo>
                  <a:lnTo>
                    <a:pt x="333" y="395"/>
                  </a:lnTo>
                  <a:lnTo>
                    <a:pt x="325" y="410"/>
                  </a:lnTo>
                  <a:lnTo>
                    <a:pt x="300" y="406"/>
                  </a:lnTo>
                  <a:lnTo>
                    <a:pt x="286" y="420"/>
                  </a:lnTo>
                  <a:lnTo>
                    <a:pt x="276" y="381"/>
                  </a:lnTo>
                  <a:lnTo>
                    <a:pt x="266" y="371"/>
                  </a:lnTo>
                  <a:lnTo>
                    <a:pt x="251" y="365"/>
                  </a:lnTo>
                  <a:lnTo>
                    <a:pt x="259" y="349"/>
                  </a:lnTo>
                  <a:lnTo>
                    <a:pt x="259" y="333"/>
                  </a:lnTo>
                  <a:lnTo>
                    <a:pt x="242" y="326"/>
                  </a:lnTo>
                  <a:lnTo>
                    <a:pt x="240" y="311"/>
                  </a:lnTo>
                  <a:lnTo>
                    <a:pt x="222" y="309"/>
                  </a:lnTo>
                  <a:lnTo>
                    <a:pt x="210" y="320"/>
                  </a:lnTo>
                  <a:lnTo>
                    <a:pt x="196" y="303"/>
                  </a:lnTo>
                  <a:lnTo>
                    <a:pt x="201" y="269"/>
                  </a:lnTo>
                  <a:lnTo>
                    <a:pt x="189" y="266"/>
                  </a:lnTo>
                  <a:lnTo>
                    <a:pt x="176" y="253"/>
                  </a:lnTo>
                  <a:lnTo>
                    <a:pt x="163" y="264"/>
                  </a:lnTo>
                  <a:lnTo>
                    <a:pt x="150" y="267"/>
                  </a:lnTo>
                  <a:lnTo>
                    <a:pt x="130" y="258"/>
                  </a:lnTo>
                  <a:lnTo>
                    <a:pt x="109" y="257"/>
                  </a:lnTo>
                  <a:lnTo>
                    <a:pt x="79" y="257"/>
                  </a:lnTo>
                  <a:lnTo>
                    <a:pt x="70" y="238"/>
                  </a:lnTo>
                  <a:lnTo>
                    <a:pt x="59" y="243"/>
                  </a:lnTo>
                  <a:lnTo>
                    <a:pt x="49" y="253"/>
                  </a:lnTo>
                  <a:lnTo>
                    <a:pt x="32" y="251"/>
                  </a:lnTo>
                  <a:lnTo>
                    <a:pt x="27" y="226"/>
                  </a:lnTo>
                  <a:lnTo>
                    <a:pt x="34" y="202"/>
                  </a:lnTo>
                  <a:lnTo>
                    <a:pt x="25" y="184"/>
                  </a:lnTo>
                  <a:lnTo>
                    <a:pt x="24" y="165"/>
                  </a:lnTo>
                  <a:lnTo>
                    <a:pt x="8" y="148"/>
                  </a:lnTo>
                  <a:lnTo>
                    <a:pt x="16" y="130"/>
                  </a:lnTo>
                  <a:lnTo>
                    <a:pt x="0" y="112"/>
                  </a:lnTo>
                  <a:lnTo>
                    <a:pt x="26" y="96"/>
                  </a:lnTo>
                  <a:lnTo>
                    <a:pt x="61" y="104"/>
                  </a:lnTo>
                  <a:lnTo>
                    <a:pt x="67" y="85"/>
                  </a:lnTo>
                  <a:lnTo>
                    <a:pt x="78" y="73"/>
                  </a:lnTo>
                  <a:lnTo>
                    <a:pt x="100" y="83"/>
                  </a:lnTo>
                  <a:lnTo>
                    <a:pt x="119" y="103"/>
                  </a:lnTo>
                  <a:lnTo>
                    <a:pt x="147" y="112"/>
                  </a:lnTo>
                  <a:lnTo>
                    <a:pt x="158" y="135"/>
                  </a:lnTo>
                  <a:lnTo>
                    <a:pt x="153" y="140"/>
                  </a:lnTo>
                  <a:lnTo>
                    <a:pt x="153" y="147"/>
                  </a:lnTo>
                  <a:lnTo>
                    <a:pt x="147" y="171"/>
                  </a:lnTo>
                  <a:lnTo>
                    <a:pt x="156" y="169"/>
                  </a:lnTo>
                  <a:lnTo>
                    <a:pt x="168" y="177"/>
                  </a:lnTo>
                  <a:lnTo>
                    <a:pt x="173" y="173"/>
                  </a:lnTo>
                  <a:lnTo>
                    <a:pt x="179" y="173"/>
                  </a:lnTo>
                  <a:lnTo>
                    <a:pt x="190" y="168"/>
                  </a:lnTo>
                  <a:lnTo>
                    <a:pt x="190" y="158"/>
                  </a:lnTo>
                  <a:lnTo>
                    <a:pt x="196" y="150"/>
                  </a:lnTo>
                  <a:lnTo>
                    <a:pt x="196" y="141"/>
                  </a:lnTo>
                  <a:lnTo>
                    <a:pt x="193" y="136"/>
                  </a:lnTo>
                  <a:lnTo>
                    <a:pt x="184" y="146"/>
                  </a:lnTo>
                  <a:lnTo>
                    <a:pt x="181" y="108"/>
                  </a:lnTo>
                  <a:lnTo>
                    <a:pt x="158" y="87"/>
                  </a:lnTo>
                  <a:lnTo>
                    <a:pt x="158" y="43"/>
                  </a:lnTo>
                  <a:lnTo>
                    <a:pt x="179" y="38"/>
                  </a:lnTo>
                  <a:lnTo>
                    <a:pt x="185" y="31"/>
                  </a:lnTo>
                  <a:lnTo>
                    <a:pt x="156" y="19"/>
                  </a:lnTo>
                  <a:lnTo>
                    <a:pt x="139" y="0"/>
                  </a:lnTo>
                  <a:close/>
                </a:path>
              </a:pathLst>
            </a:custGeom>
            <a:gradFill flip="none" rotWithShape="1">
              <a:gsLst>
                <a:gs pos="0">
                  <a:schemeClr val="accent5">
                    <a:lumMod val="40000"/>
                    <a:lumOff val="60000"/>
                  </a:schemeClr>
                </a:gs>
                <a:gs pos="50000">
                  <a:srgbClr val="00923F">
                    <a:tint val="44500"/>
                    <a:satMod val="160000"/>
                  </a:srgbClr>
                </a:gs>
                <a:gs pos="100000">
                  <a:srgbClr val="00923F">
                    <a:tint val="23500"/>
                    <a:satMod val="160000"/>
                  </a:srgbClr>
                </a:gs>
              </a:gsLst>
              <a:lin ang="0" scaled="1"/>
              <a:tileRect/>
            </a:gra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noFill/>
              </a:endParaRPr>
            </a:p>
          </p:txBody>
        </p:sp>
        <p:sp>
          <p:nvSpPr>
            <p:cNvPr id="166" name="Freeform 156">
              <a:extLst>
                <a:ext uri="{FF2B5EF4-FFF2-40B4-BE49-F238E27FC236}">
                  <a16:creationId xmlns:a16="http://schemas.microsoft.com/office/drawing/2014/main" id="{C3B17D49-9679-4066-924F-AA3BA13206BF}"/>
                </a:ext>
              </a:extLst>
            </p:cNvPr>
            <p:cNvSpPr>
              <a:spLocks/>
            </p:cNvSpPr>
            <p:nvPr/>
          </p:nvSpPr>
          <p:spPr bwMode="auto">
            <a:xfrm>
              <a:off x="959" y="1406"/>
              <a:ext cx="536" cy="640"/>
            </a:xfrm>
            <a:custGeom>
              <a:avLst/>
              <a:gdLst>
                <a:gd name="T0" fmla="*/ 0 w 588"/>
                <a:gd name="T1" fmla="*/ 408 h 702"/>
                <a:gd name="T2" fmla="*/ 63 w 588"/>
                <a:gd name="T3" fmla="*/ 599 h 702"/>
                <a:gd name="T4" fmla="*/ 112 w 588"/>
                <a:gd name="T5" fmla="*/ 648 h 702"/>
                <a:gd name="T6" fmla="*/ 156 w 588"/>
                <a:gd name="T7" fmla="*/ 686 h 702"/>
                <a:gd name="T8" fmla="*/ 190 w 588"/>
                <a:gd name="T9" fmla="*/ 666 h 702"/>
                <a:gd name="T10" fmla="*/ 235 w 588"/>
                <a:gd name="T11" fmla="*/ 645 h 702"/>
                <a:gd name="T12" fmla="*/ 276 w 588"/>
                <a:gd name="T13" fmla="*/ 658 h 702"/>
                <a:gd name="T14" fmla="*/ 314 w 588"/>
                <a:gd name="T15" fmla="*/ 664 h 702"/>
                <a:gd name="T16" fmla="*/ 334 w 588"/>
                <a:gd name="T17" fmla="*/ 696 h 702"/>
                <a:gd name="T18" fmla="*/ 353 w 588"/>
                <a:gd name="T19" fmla="*/ 682 h 702"/>
                <a:gd name="T20" fmla="*/ 383 w 588"/>
                <a:gd name="T21" fmla="*/ 636 h 702"/>
                <a:gd name="T22" fmla="*/ 402 w 588"/>
                <a:gd name="T23" fmla="*/ 612 h 702"/>
                <a:gd name="T24" fmla="*/ 387 w 588"/>
                <a:gd name="T25" fmla="*/ 560 h 702"/>
                <a:gd name="T26" fmla="*/ 397 w 588"/>
                <a:gd name="T27" fmla="*/ 513 h 702"/>
                <a:gd name="T28" fmla="*/ 421 w 588"/>
                <a:gd name="T29" fmla="*/ 486 h 702"/>
                <a:gd name="T30" fmla="*/ 428 w 588"/>
                <a:gd name="T31" fmla="*/ 457 h 702"/>
                <a:gd name="T32" fmla="*/ 443 w 588"/>
                <a:gd name="T33" fmla="*/ 464 h 702"/>
                <a:gd name="T34" fmla="*/ 474 w 588"/>
                <a:gd name="T35" fmla="*/ 450 h 702"/>
                <a:gd name="T36" fmla="*/ 473 w 588"/>
                <a:gd name="T37" fmla="*/ 356 h 702"/>
                <a:gd name="T38" fmla="*/ 507 w 588"/>
                <a:gd name="T39" fmla="*/ 285 h 702"/>
                <a:gd name="T40" fmla="*/ 564 w 588"/>
                <a:gd name="T41" fmla="*/ 250 h 702"/>
                <a:gd name="T42" fmla="*/ 588 w 588"/>
                <a:gd name="T43" fmla="*/ 181 h 702"/>
                <a:gd name="T44" fmla="*/ 583 w 588"/>
                <a:gd name="T45" fmla="*/ 148 h 702"/>
                <a:gd name="T46" fmla="*/ 566 w 588"/>
                <a:gd name="T47" fmla="*/ 116 h 702"/>
                <a:gd name="T48" fmla="*/ 531 w 588"/>
                <a:gd name="T49" fmla="*/ 113 h 702"/>
                <a:gd name="T50" fmla="*/ 524 w 588"/>
                <a:gd name="T51" fmla="*/ 80 h 702"/>
                <a:gd name="T52" fmla="*/ 464 w 588"/>
                <a:gd name="T53" fmla="*/ 0 h 702"/>
                <a:gd name="T54" fmla="*/ 394 w 588"/>
                <a:gd name="T55" fmla="*/ 79 h 702"/>
                <a:gd name="T56" fmla="*/ 327 w 588"/>
                <a:gd name="T57" fmla="*/ 117 h 702"/>
                <a:gd name="T58" fmla="*/ 304 w 588"/>
                <a:gd name="T59" fmla="*/ 171 h 702"/>
                <a:gd name="T60" fmla="*/ 273 w 588"/>
                <a:gd name="T61" fmla="*/ 229 h 702"/>
                <a:gd name="T62" fmla="*/ 227 w 588"/>
                <a:gd name="T63" fmla="*/ 315 h 702"/>
                <a:gd name="T64" fmla="*/ 172 w 588"/>
                <a:gd name="T65" fmla="*/ 36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8" h="702">
                  <a:moveTo>
                    <a:pt x="0" y="370"/>
                  </a:moveTo>
                  <a:lnTo>
                    <a:pt x="0" y="408"/>
                  </a:lnTo>
                  <a:lnTo>
                    <a:pt x="14" y="457"/>
                  </a:lnTo>
                  <a:lnTo>
                    <a:pt x="63" y="599"/>
                  </a:lnTo>
                  <a:lnTo>
                    <a:pt x="94" y="613"/>
                  </a:lnTo>
                  <a:lnTo>
                    <a:pt x="112" y="648"/>
                  </a:lnTo>
                  <a:lnTo>
                    <a:pt x="127" y="702"/>
                  </a:lnTo>
                  <a:lnTo>
                    <a:pt x="156" y="686"/>
                  </a:lnTo>
                  <a:lnTo>
                    <a:pt x="176" y="658"/>
                  </a:lnTo>
                  <a:lnTo>
                    <a:pt x="190" y="666"/>
                  </a:lnTo>
                  <a:lnTo>
                    <a:pt x="214" y="653"/>
                  </a:lnTo>
                  <a:lnTo>
                    <a:pt x="235" y="645"/>
                  </a:lnTo>
                  <a:lnTo>
                    <a:pt x="257" y="649"/>
                  </a:lnTo>
                  <a:lnTo>
                    <a:pt x="276" y="658"/>
                  </a:lnTo>
                  <a:lnTo>
                    <a:pt x="297" y="653"/>
                  </a:lnTo>
                  <a:lnTo>
                    <a:pt x="314" y="664"/>
                  </a:lnTo>
                  <a:lnTo>
                    <a:pt x="316" y="675"/>
                  </a:lnTo>
                  <a:lnTo>
                    <a:pt x="334" y="696"/>
                  </a:lnTo>
                  <a:lnTo>
                    <a:pt x="344" y="684"/>
                  </a:lnTo>
                  <a:lnTo>
                    <a:pt x="353" y="682"/>
                  </a:lnTo>
                  <a:lnTo>
                    <a:pt x="379" y="656"/>
                  </a:lnTo>
                  <a:lnTo>
                    <a:pt x="383" y="636"/>
                  </a:lnTo>
                  <a:lnTo>
                    <a:pt x="381" y="618"/>
                  </a:lnTo>
                  <a:lnTo>
                    <a:pt x="402" y="612"/>
                  </a:lnTo>
                  <a:lnTo>
                    <a:pt x="412" y="585"/>
                  </a:lnTo>
                  <a:lnTo>
                    <a:pt x="387" y="560"/>
                  </a:lnTo>
                  <a:lnTo>
                    <a:pt x="391" y="528"/>
                  </a:lnTo>
                  <a:lnTo>
                    <a:pt x="397" y="513"/>
                  </a:lnTo>
                  <a:lnTo>
                    <a:pt x="413" y="505"/>
                  </a:lnTo>
                  <a:lnTo>
                    <a:pt x="421" y="486"/>
                  </a:lnTo>
                  <a:lnTo>
                    <a:pt x="420" y="466"/>
                  </a:lnTo>
                  <a:lnTo>
                    <a:pt x="428" y="457"/>
                  </a:lnTo>
                  <a:lnTo>
                    <a:pt x="437" y="470"/>
                  </a:lnTo>
                  <a:lnTo>
                    <a:pt x="443" y="464"/>
                  </a:lnTo>
                  <a:lnTo>
                    <a:pt x="457" y="473"/>
                  </a:lnTo>
                  <a:lnTo>
                    <a:pt x="474" y="450"/>
                  </a:lnTo>
                  <a:lnTo>
                    <a:pt x="493" y="417"/>
                  </a:lnTo>
                  <a:lnTo>
                    <a:pt x="473" y="356"/>
                  </a:lnTo>
                  <a:lnTo>
                    <a:pt x="497" y="331"/>
                  </a:lnTo>
                  <a:lnTo>
                    <a:pt x="507" y="285"/>
                  </a:lnTo>
                  <a:lnTo>
                    <a:pt x="533" y="260"/>
                  </a:lnTo>
                  <a:lnTo>
                    <a:pt x="564" y="250"/>
                  </a:lnTo>
                  <a:lnTo>
                    <a:pt x="583" y="210"/>
                  </a:lnTo>
                  <a:lnTo>
                    <a:pt x="588" y="181"/>
                  </a:lnTo>
                  <a:lnTo>
                    <a:pt x="569" y="162"/>
                  </a:lnTo>
                  <a:lnTo>
                    <a:pt x="583" y="148"/>
                  </a:lnTo>
                  <a:lnTo>
                    <a:pt x="583" y="115"/>
                  </a:lnTo>
                  <a:lnTo>
                    <a:pt x="566" y="116"/>
                  </a:lnTo>
                  <a:lnTo>
                    <a:pt x="553" y="108"/>
                  </a:lnTo>
                  <a:lnTo>
                    <a:pt x="531" y="113"/>
                  </a:lnTo>
                  <a:lnTo>
                    <a:pt x="517" y="99"/>
                  </a:lnTo>
                  <a:lnTo>
                    <a:pt x="524" y="80"/>
                  </a:lnTo>
                  <a:lnTo>
                    <a:pt x="527" y="56"/>
                  </a:lnTo>
                  <a:lnTo>
                    <a:pt x="464" y="0"/>
                  </a:lnTo>
                  <a:lnTo>
                    <a:pt x="416" y="90"/>
                  </a:lnTo>
                  <a:lnTo>
                    <a:pt x="394" y="79"/>
                  </a:lnTo>
                  <a:lnTo>
                    <a:pt x="348" y="116"/>
                  </a:lnTo>
                  <a:lnTo>
                    <a:pt x="327" y="117"/>
                  </a:lnTo>
                  <a:lnTo>
                    <a:pt x="327" y="161"/>
                  </a:lnTo>
                  <a:lnTo>
                    <a:pt x="304" y="171"/>
                  </a:lnTo>
                  <a:lnTo>
                    <a:pt x="304" y="204"/>
                  </a:lnTo>
                  <a:lnTo>
                    <a:pt x="273" y="229"/>
                  </a:lnTo>
                  <a:lnTo>
                    <a:pt x="236" y="229"/>
                  </a:lnTo>
                  <a:lnTo>
                    <a:pt x="227" y="315"/>
                  </a:lnTo>
                  <a:lnTo>
                    <a:pt x="227" y="349"/>
                  </a:lnTo>
                  <a:lnTo>
                    <a:pt x="172" y="369"/>
                  </a:lnTo>
                  <a:lnTo>
                    <a:pt x="0" y="370"/>
                  </a:lnTo>
                  <a:close/>
                </a:path>
              </a:pathLst>
            </a:custGeom>
            <a:gradFill flip="none" rotWithShape="1">
              <a:gsLst>
                <a:gs pos="0">
                  <a:srgbClr val="7EA64B">
                    <a:tint val="66000"/>
                    <a:satMod val="160000"/>
                  </a:srgbClr>
                </a:gs>
                <a:gs pos="50000">
                  <a:srgbClr val="7EA64B">
                    <a:tint val="44500"/>
                    <a:satMod val="160000"/>
                  </a:srgbClr>
                </a:gs>
                <a:gs pos="100000">
                  <a:srgbClr val="7EA64B">
                    <a:tint val="23500"/>
                    <a:satMod val="160000"/>
                  </a:srgbClr>
                </a:gs>
              </a:gsLst>
              <a:lin ang="2700000" scaled="1"/>
              <a:tileRect/>
            </a:gradFill>
            <a:ln w="190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237" name="Группа 236">
            <a:extLst>
              <a:ext uri="{FF2B5EF4-FFF2-40B4-BE49-F238E27FC236}">
                <a16:creationId xmlns:a16="http://schemas.microsoft.com/office/drawing/2014/main" id="{98059C90-0557-44BF-87E5-F24196AEBDF0}"/>
              </a:ext>
            </a:extLst>
          </p:cNvPr>
          <p:cNvGrpSpPr/>
          <p:nvPr/>
        </p:nvGrpSpPr>
        <p:grpSpPr>
          <a:xfrm>
            <a:off x="123567" y="4607526"/>
            <a:ext cx="815547" cy="869326"/>
            <a:chOff x="123567" y="4607526"/>
            <a:chExt cx="815547" cy="869326"/>
          </a:xfrm>
        </p:grpSpPr>
        <p:cxnSp>
          <p:nvCxnSpPr>
            <p:cNvPr id="170" name="Прямая соединительная линия 169">
              <a:extLst>
                <a:ext uri="{FF2B5EF4-FFF2-40B4-BE49-F238E27FC236}">
                  <a16:creationId xmlns:a16="http://schemas.microsoft.com/office/drawing/2014/main" id="{3050511F-809C-4163-BDFE-BCCDE0EECDE7}"/>
                </a:ext>
              </a:extLst>
            </p:cNvPr>
            <p:cNvCxnSpPr>
              <a:stCxn id="155" idx="11"/>
            </p:cNvCxnSpPr>
            <p:nvPr/>
          </p:nvCxnSpPr>
          <p:spPr>
            <a:xfrm flipH="1" flipV="1">
              <a:off x="378941" y="4917989"/>
              <a:ext cx="95730" cy="558863"/>
            </a:xfrm>
            <a:prstGeom prst="line">
              <a:avLst/>
            </a:prstGeom>
          </p:spPr>
          <p:style>
            <a:lnRef idx="3">
              <a:schemeClr val="dk1"/>
            </a:lnRef>
            <a:fillRef idx="0">
              <a:schemeClr val="dk1"/>
            </a:fillRef>
            <a:effectRef idx="2">
              <a:schemeClr val="dk1"/>
            </a:effectRef>
            <a:fontRef idx="minor">
              <a:schemeClr val="tx1"/>
            </a:fontRef>
          </p:style>
        </p:cxnSp>
        <p:sp>
          <p:nvSpPr>
            <p:cNvPr id="171" name="TextBox 170">
              <a:extLst>
                <a:ext uri="{FF2B5EF4-FFF2-40B4-BE49-F238E27FC236}">
                  <a16:creationId xmlns:a16="http://schemas.microsoft.com/office/drawing/2014/main" id="{2B10DDDE-E296-47C4-91C7-8EC3D8EEC9DD}"/>
                </a:ext>
              </a:extLst>
            </p:cNvPr>
            <p:cNvSpPr txBox="1"/>
            <p:nvPr/>
          </p:nvSpPr>
          <p:spPr>
            <a:xfrm>
              <a:off x="123567" y="4607526"/>
              <a:ext cx="815547" cy="369332"/>
            </a:xfrm>
            <a:prstGeom prst="rect">
              <a:avLst/>
            </a:prstGeom>
            <a:noFill/>
          </p:spPr>
          <p:txBody>
            <a:bodyPr wrap="square" rtlCol="0">
              <a:spAutoFit/>
            </a:bodyPr>
            <a:lstStyle/>
            <a:p>
              <a:r>
                <a:rPr lang="ru-RU" b="1" dirty="0">
                  <a:latin typeface="Monotype Corsiva" panose="03010101010201010101" pitchFamily="66" charset="0"/>
                  <a:hlinkClick r:id="rId2" action="ppaction://hlinksldjump"/>
                </a:rPr>
                <a:t>Адыги</a:t>
              </a:r>
              <a:endParaRPr lang="ru-RU" b="1" dirty="0">
                <a:latin typeface="Monotype Corsiva" panose="03010101010201010101" pitchFamily="66" charset="0"/>
              </a:endParaRPr>
            </a:p>
          </p:txBody>
        </p:sp>
      </p:grpSp>
      <p:sp>
        <p:nvSpPr>
          <p:cNvPr id="181" name="TextBox 180">
            <a:extLst>
              <a:ext uri="{FF2B5EF4-FFF2-40B4-BE49-F238E27FC236}">
                <a16:creationId xmlns:a16="http://schemas.microsoft.com/office/drawing/2014/main" id="{E06AA330-3189-4225-9907-20902D3678D3}"/>
              </a:ext>
            </a:extLst>
          </p:cNvPr>
          <p:cNvSpPr txBox="1"/>
          <p:nvPr/>
        </p:nvSpPr>
        <p:spPr>
          <a:xfrm>
            <a:off x="3051094" y="5600358"/>
            <a:ext cx="1109009" cy="369332"/>
          </a:xfrm>
          <a:prstGeom prst="rect">
            <a:avLst/>
          </a:prstGeom>
          <a:noFill/>
        </p:spPr>
        <p:txBody>
          <a:bodyPr wrap="square" rtlCol="0">
            <a:spAutoFit/>
          </a:bodyPr>
          <a:lstStyle/>
          <a:p>
            <a:r>
              <a:rPr lang="ru-RU" b="1" dirty="0">
                <a:latin typeface="Monotype Corsiva" panose="03010101010201010101" pitchFamily="66" charset="0"/>
                <a:hlinkClick r:id="rId3" action="ppaction://hlinksldjump"/>
              </a:rPr>
              <a:t>Удмурты</a:t>
            </a:r>
            <a:r>
              <a:rPr lang="ru-RU" b="1" dirty="0">
                <a:latin typeface="Monotype Corsiva" panose="03010101010201010101" pitchFamily="66" charset="0"/>
                <a:hlinkClick r:id="rId4" action="ppaction://hlinksldjump"/>
              </a:rPr>
              <a:t> </a:t>
            </a:r>
            <a:r>
              <a:rPr lang="ru-RU" dirty="0">
                <a:latin typeface="Monotype Corsiva" panose="03010101010201010101" pitchFamily="66" charset="0"/>
                <a:hlinkClick r:id="rId4" action="ppaction://hlinksldjump"/>
              </a:rPr>
              <a:t> </a:t>
            </a:r>
            <a:r>
              <a:rPr lang="ru-RU" dirty="0">
                <a:latin typeface="Monotype Corsiva" panose="03010101010201010101" pitchFamily="66" charset="0"/>
                <a:hlinkClick r:id="rId2" action="ppaction://hlinksldjump"/>
              </a:rPr>
              <a:t> </a:t>
            </a:r>
            <a:r>
              <a:rPr lang="ru-RU" dirty="0">
                <a:latin typeface="Monotype Corsiva" panose="03010101010201010101" pitchFamily="66" charset="0"/>
              </a:rPr>
              <a:t>                </a:t>
            </a:r>
          </a:p>
        </p:txBody>
      </p:sp>
      <p:sp>
        <p:nvSpPr>
          <p:cNvPr id="191" name="TextBox 190">
            <a:extLst>
              <a:ext uri="{FF2B5EF4-FFF2-40B4-BE49-F238E27FC236}">
                <a16:creationId xmlns:a16="http://schemas.microsoft.com/office/drawing/2014/main" id="{7624EAD2-45CA-486F-8448-9644C77246C1}"/>
              </a:ext>
            </a:extLst>
          </p:cNvPr>
          <p:cNvSpPr txBox="1"/>
          <p:nvPr/>
        </p:nvSpPr>
        <p:spPr>
          <a:xfrm>
            <a:off x="1439925" y="5415802"/>
            <a:ext cx="872355" cy="369332"/>
          </a:xfrm>
          <a:prstGeom prst="rect">
            <a:avLst/>
          </a:prstGeom>
          <a:noFill/>
        </p:spPr>
        <p:txBody>
          <a:bodyPr wrap="none" rtlCol="0">
            <a:spAutoFit/>
          </a:bodyPr>
          <a:lstStyle/>
          <a:p>
            <a:r>
              <a:rPr lang="ru-RU" b="1" dirty="0">
                <a:latin typeface="Monotype Corsiva" panose="03010101010201010101" pitchFamily="66" charset="0"/>
                <a:hlinkClick r:id="rId5" action="ppaction://hlinksldjump"/>
              </a:rPr>
              <a:t>Чуваши</a:t>
            </a:r>
            <a:endParaRPr lang="ru-RU" b="1" dirty="0">
              <a:latin typeface="Monotype Corsiva" panose="03010101010201010101" pitchFamily="66" charset="0"/>
            </a:endParaRPr>
          </a:p>
        </p:txBody>
      </p:sp>
      <p:sp>
        <p:nvSpPr>
          <p:cNvPr id="196" name="TextBox 195">
            <a:extLst>
              <a:ext uri="{FF2B5EF4-FFF2-40B4-BE49-F238E27FC236}">
                <a16:creationId xmlns:a16="http://schemas.microsoft.com/office/drawing/2014/main" id="{8BB24782-5D79-4314-910A-D59A1462ADE7}"/>
              </a:ext>
            </a:extLst>
          </p:cNvPr>
          <p:cNvSpPr txBox="1"/>
          <p:nvPr/>
        </p:nvSpPr>
        <p:spPr>
          <a:xfrm>
            <a:off x="2565517" y="6080509"/>
            <a:ext cx="1000595" cy="369332"/>
          </a:xfrm>
          <a:prstGeom prst="rect">
            <a:avLst/>
          </a:prstGeom>
          <a:noFill/>
        </p:spPr>
        <p:txBody>
          <a:bodyPr wrap="none" rtlCol="0">
            <a:spAutoFit/>
          </a:bodyPr>
          <a:lstStyle/>
          <a:p>
            <a:r>
              <a:rPr lang="ru-RU" b="1" dirty="0">
                <a:latin typeface="Monotype Corsiva" panose="03010101010201010101" pitchFamily="66" charset="0"/>
                <a:hlinkClick r:id="rId6" action="ppaction://hlinksldjump"/>
              </a:rPr>
              <a:t>Башкиры</a:t>
            </a:r>
            <a:endParaRPr lang="ru-RU" b="1" dirty="0">
              <a:latin typeface="Monotype Corsiva" panose="03010101010201010101" pitchFamily="66" charset="0"/>
            </a:endParaRPr>
          </a:p>
        </p:txBody>
      </p:sp>
      <p:sp>
        <p:nvSpPr>
          <p:cNvPr id="197" name="TextBox 196">
            <a:extLst>
              <a:ext uri="{FF2B5EF4-FFF2-40B4-BE49-F238E27FC236}">
                <a16:creationId xmlns:a16="http://schemas.microsoft.com/office/drawing/2014/main" id="{323758EE-FF4C-4A3F-81D1-C57863348D34}"/>
              </a:ext>
            </a:extLst>
          </p:cNvPr>
          <p:cNvSpPr txBox="1"/>
          <p:nvPr/>
        </p:nvSpPr>
        <p:spPr>
          <a:xfrm>
            <a:off x="7622402" y="2797644"/>
            <a:ext cx="785793" cy="369332"/>
          </a:xfrm>
          <a:prstGeom prst="rect">
            <a:avLst/>
          </a:prstGeom>
          <a:noFill/>
        </p:spPr>
        <p:txBody>
          <a:bodyPr wrap="none" rtlCol="0">
            <a:spAutoFit/>
          </a:bodyPr>
          <a:lstStyle/>
          <a:p>
            <a:r>
              <a:rPr lang="ru-RU" b="1" dirty="0">
                <a:solidFill>
                  <a:schemeClr val="accent1"/>
                </a:solidFill>
                <a:latin typeface="Monotype Corsiva" panose="03010101010201010101" pitchFamily="66" charset="0"/>
                <a:hlinkClick r:id="rId7" action="ppaction://hlinksldjump"/>
              </a:rPr>
              <a:t>Якуты</a:t>
            </a:r>
            <a:endParaRPr lang="ru-RU" b="1" dirty="0">
              <a:solidFill>
                <a:schemeClr val="accent1"/>
              </a:solidFill>
              <a:latin typeface="Monotype Corsiva" panose="03010101010201010101" pitchFamily="66" charset="0"/>
            </a:endParaRPr>
          </a:p>
        </p:txBody>
      </p:sp>
      <p:sp>
        <p:nvSpPr>
          <p:cNvPr id="198" name="TextBox 197">
            <a:extLst>
              <a:ext uri="{FF2B5EF4-FFF2-40B4-BE49-F238E27FC236}">
                <a16:creationId xmlns:a16="http://schemas.microsoft.com/office/drawing/2014/main" id="{D99BBDD4-616D-44E4-86BA-0F42487137B3}"/>
              </a:ext>
            </a:extLst>
          </p:cNvPr>
          <p:cNvSpPr txBox="1"/>
          <p:nvPr/>
        </p:nvSpPr>
        <p:spPr>
          <a:xfrm>
            <a:off x="6577782" y="6303935"/>
            <a:ext cx="827471" cy="369332"/>
          </a:xfrm>
          <a:prstGeom prst="rect">
            <a:avLst/>
          </a:prstGeom>
          <a:noFill/>
        </p:spPr>
        <p:txBody>
          <a:bodyPr wrap="none" rtlCol="0">
            <a:spAutoFit/>
          </a:bodyPr>
          <a:lstStyle/>
          <a:p>
            <a:r>
              <a:rPr lang="ru-RU" b="1" dirty="0">
                <a:latin typeface="Monotype Corsiva" panose="03010101010201010101" pitchFamily="66" charset="0"/>
                <a:hlinkClick r:id="rId8" action="ppaction://hlinksldjump"/>
              </a:rPr>
              <a:t>Хакасы</a:t>
            </a:r>
            <a:endParaRPr lang="ru-RU" b="1" dirty="0">
              <a:latin typeface="Monotype Corsiva" panose="03010101010201010101" pitchFamily="66" charset="0"/>
            </a:endParaRPr>
          </a:p>
        </p:txBody>
      </p:sp>
      <p:sp>
        <p:nvSpPr>
          <p:cNvPr id="177" name="Полилиния: фигура 176">
            <a:extLst>
              <a:ext uri="{FF2B5EF4-FFF2-40B4-BE49-F238E27FC236}">
                <a16:creationId xmlns:a16="http://schemas.microsoft.com/office/drawing/2014/main" id="{30D86601-4E0A-4D29-A217-BC2C5F3EB03C}"/>
              </a:ext>
            </a:extLst>
          </p:cNvPr>
          <p:cNvSpPr/>
          <p:nvPr/>
        </p:nvSpPr>
        <p:spPr>
          <a:xfrm>
            <a:off x="2628106" y="4436767"/>
            <a:ext cx="198754" cy="219971"/>
          </a:xfrm>
          <a:custGeom>
            <a:avLst/>
            <a:gdLst>
              <a:gd name="connsiteX0" fmla="*/ 383827 w 510065"/>
              <a:gd name="connsiteY0" fmla="*/ 148045 h 548640"/>
              <a:gd name="connsiteX1" fmla="*/ 340284 w 510065"/>
              <a:gd name="connsiteY1" fmla="*/ 69668 h 548640"/>
              <a:gd name="connsiteX2" fmla="*/ 288033 w 510065"/>
              <a:gd name="connsiteY2" fmla="*/ 8708 h 548640"/>
              <a:gd name="connsiteX3" fmla="*/ 218364 w 510065"/>
              <a:gd name="connsiteY3" fmla="*/ 0 h 548640"/>
              <a:gd name="connsiteX4" fmla="*/ 192239 w 510065"/>
              <a:gd name="connsiteY4" fmla="*/ 17417 h 548640"/>
              <a:gd name="connsiteX5" fmla="*/ 209656 w 510065"/>
              <a:gd name="connsiteY5" fmla="*/ 113211 h 548640"/>
              <a:gd name="connsiteX6" fmla="*/ 200947 w 510065"/>
              <a:gd name="connsiteY6" fmla="*/ 191588 h 548640"/>
              <a:gd name="connsiteX7" fmla="*/ 157404 w 510065"/>
              <a:gd name="connsiteY7" fmla="*/ 243840 h 548640"/>
              <a:gd name="connsiteX8" fmla="*/ 148696 w 510065"/>
              <a:gd name="connsiteY8" fmla="*/ 278674 h 548640"/>
              <a:gd name="connsiteX9" fmla="*/ 79027 w 510065"/>
              <a:gd name="connsiteY9" fmla="*/ 330925 h 548640"/>
              <a:gd name="connsiteX10" fmla="*/ 18067 w 510065"/>
              <a:gd name="connsiteY10" fmla="*/ 365760 h 548640"/>
              <a:gd name="connsiteX11" fmla="*/ 650 w 510065"/>
              <a:gd name="connsiteY11" fmla="*/ 409302 h 548640"/>
              <a:gd name="connsiteX12" fmla="*/ 9359 w 510065"/>
              <a:gd name="connsiteY12" fmla="*/ 470262 h 548640"/>
              <a:gd name="connsiteX13" fmla="*/ 105153 w 510065"/>
              <a:gd name="connsiteY13" fmla="*/ 548640 h 548640"/>
              <a:gd name="connsiteX14" fmla="*/ 488330 w 510065"/>
              <a:gd name="connsiteY14" fmla="*/ 505097 h 548640"/>
              <a:gd name="connsiteX15" fmla="*/ 479622 w 510065"/>
              <a:gd name="connsiteY15" fmla="*/ 200297 h 548640"/>
              <a:gd name="connsiteX16" fmla="*/ 409953 w 510065"/>
              <a:gd name="connsiteY16" fmla="*/ 139337 h 548640"/>
              <a:gd name="connsiteX17" fmla="*/ 383827 w 510065"/>
              <a:gd name="connsiteY17" fmla="*/ 148045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0065" h="548640">
                <a:moveTo>
                  <a:pt x="383827" y="148045"/>
                </a:moveTo>
                <a:cubicBezTo>
                  <a:pt x="372216" y="136434"/>
                  <a:pt x="381708" y="131805"/>
                  <a:pt x="340284" y="69668"/>
                </a:cubicBezTo>
                <a:cubicBezTo>
                  <a:pt x="325366" y="47292"/>
                  <a:pt x="317983" y="16876"/>
                  <a:pt x="288033" y="8708"/>
                </a:cubicBezTo>
                <a:cubicBezTo>
                  <a:pt x="265454" y="2550"/>
                  <a:pt x="241587" y="2903"/>
                  <a:pt x="218364" y="0"/>
                </a:cubicBezTo>
                <a:cubicBezTo>
                  <a:pt x="209656" y="5806"/>
                  <a:pt x="194509" y="7200"/>
                  <a:pt x="192239" y="17417"/>
                </a:cubicBezTo>
                <a:cubicBezTo>
                  <a:pt x="188567" y="33940"/>
                  <a:pt x="204174" y="91283"/>
                  <a:pt x="209656" y="113211"/>
                </a:cubicBezTo>
                <a:cubicBezTo>
                  <a:pt x="206753" y="139337"/>
                  <a:pt x="208677" y="166464"/>
                  <a:pt x="200947" y="191588"/>
                </a:cubicBezTo>
                <a:cubicBezTo>
                  <a:pt x="196346" y="206540"/>
                  <a:pt x="170121" y="231123"/>
                  <a:pt x="157404" y="243840"/>
                </a:cubicBezTo>
                <a:cubicBezTo>
                  <a:pt x="154501" y="255451"/>
                  <a:pt x="154634" y="268282"/>
                  <a:pt x="148696" y="278674"/>
                </a:cubicBezTo>
                <a:cubicBezTo>
                  <a:pt x="135123" y="302428"/>
                  <a:pt x="99430" y="318173"/>
                  <a:pt x="79027" y="330925"/>
                </a:cubicBezTo>
                <a:cubicBezTo>
                  <a:pt x="29783" y="361702"/>
                  <a:pt x="77541" y="336022"/>
                  <a:pt x="18067" y="365760"/>
                </a:cubicBezTo>
                <a:cubicBezTo>
                  <a:pt x="12261" y="380274"/>
                  <a:pt x="1948" y="393724"/>
                  <a:pt x="650" y="409302"/>
                </a:cubicBezTo>
                <a:cubicBezTo>
                  <a:pt x="-1055" y="429757"/>
                  <a:pt x="179" y="451903"/>
                  <a:pt x="9359" y="470262"/>
                </a:cubicBezTo>
                <a:cubicBezTo>
                  <a:pt x="23945" y="499433"/>
                  <a:pt x="80449" y="532170"/>
                  <a:pt x="105153" y="548640"/>
                </a:cubicBezTo>
                <a:cubicBezTo>
                  <a:pt x="138366" y="547058"/>
                  <a:pt x="469265" y="538894"/>
                  <a:pt x="488330" y="505097"/>
                </a:cubicBezTo>
                <a:cubicBezTo>
                  <a:pt x="538269" y="416570"/>
                  <a:pt x="487622" y="301623"/>
                  <a:pt x="479622" y="200297"/>
                </a:cubicBezTo>
                <a:cubicBezTo>
                  <a:pt x="477700" y="175950"/>
                  <a:pt x="416699" y="141586"/>
                  <a:pt x="409953" y="139337"/>
                </a:cubicBezTo>
                <a:cubicBezTo>
                  <a:pt x="381073" y="129710"/>
                  <a:pt x="395438" y="159656"/>
                  <a:pt x="383827" y="14804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C000"/>
              </a:solidFill>
            </a:endParaRPr>
          </a:p>
        </p:txBody>
      </p:sp>
      <p:sp>
        <p:nvSpPr>
          <p:cNvPr id="178" name="Полилиния: фигура 177">
            <a:extLst>
              <a:ext uri="{FF2B5EF4-FFF2-40B4-BE49-F238E27FC236}">
                <a16:creationId xmlns:a16="http://schemas.microsoft.com/office/drawing/2014/main" id="{86CB3C7E-A613-42FA-9836-68B447698CB4}"/>
              </a:ext>
            </a:extLst>
          </p:cNvPr>
          <p:cNvSpPr/>
          <p:nvPr/>
        </p:nvSpPr>
        <p:spPr>
          <a:xfrm rot="18955368">
            <a:off x="2634259" y="4690085"/>
            <a:ext cx="101675" cy="45719"/>
          </a:xfrm>
          <a:custGeom>
            <a:avLst/>
            <a:gdLst>
              <a:gd name="connsiteX0" fmla="*/ 247689 w 249666"/>
              <a:gd name="connsiteY0" fmla="*/ 646 h 87732"/>
              <a:gd name="connsiteX1" fmla="*/ 186729 w 249666"/>
              <a:gd name="connsiteY1" fmla="*/ 9354 h 87732"/>
              <a:gd name="connsiteX2" fmla="*/ 160603 w 249666"/>
              <a:gd name="connsiteY2" fmla="*/ 18063 h 87732"/>
              <a:gd name="connsiteX3" fmla="*/ 47391 w 249666"/>
              <a:gd name="connsiteY3" fmla="*/ 9354 h 87732"/>
              <a:gd name="connsiteX4" fmla="*/ 12557 w 249666"/>
              <a:gd name="connsiteY4" fmla="*/ 26772 h 87732"/>
              <a:gd name="connsiteX5" fmla="*/ 73517 w 249666"/>
              <a:gd name="connsiteY5" fmla="*/ 79023 h 87732"/>
              <a:gd name="connsiteX6" fmla="*/ 99643 w 249666"/>
              <a:gd name="connsiteY6" fmla="*/ 87732 h 87732"/>
              <a:gd name="connsiteX7" fmla="*/ 160603 w 249666"/>
              <a:gd name="connsiteY7" fmla="*/ 79023 h 87732"/>
              <a:gd name="connsiteX8" fmla="*/ 186729 w 249666"/>
              <a:gd name="connsiteY8" fmla="*/ 70314 h 87732"/>
              <a:gd name="connsiteX9" fmla="*/ 230271 w 249666"/>
              <a:gd name="connsiteY9" fmla="*/ 61606 h 87732"/>
              <a:gd name="connsiteX10" fmla="*/ 238980 w 249666"/>
              <a:gd name="connsiteY10" fmla="*/ 26772 h 87732"/>
              <a:gd name="connsiteX11" fmla="*/ 247689 w 249666"/>
              <a:gd name="connsiteY11" fmla="*/ 646 h 8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666" h="87732">
                <a:moveTo>
                  <a:pt x="247689" y="646"/>
                </a:moveTo>
                <a:cubicBezTo>
                  <a:pt x="238981" y="-2257"/>
                  <a:pt x="206857" y="5329"/>
                  <a:pt x="186729" y="9354"/>
                </a:cubicBezTo>
                <a:cubicBezTo>
                  <a:pt x="177727" y="11154"/>
                  <a:pt x="169783" y="18063"/>
                  <a:pt x="160603" y="18063"/>
                </a:cubicBezTo>
                <a:cubicBezTo>
                  <a:pt x="122754" y="18063"/>
                  <a:pt x="85128" y="12257"/>
                  <a:pt x="47391" y="9354"/>
                </a:cubicBezTo>
                <a:cubicBezTo>
                  <a:pt x="35780" y="15160"/>
                  <a:pt x="20868" y="16799"/>
                  <a:pt x="12557" y="26772"/>
                </a:cubicBezTo>
                <a:cubicBezTo>
                  <a:pt x="-30669" y="78645"/>
                  <a:pt x="49663" y="71071"/>
                  <a:pt x="73517" y="79023"/>
                </a:cubicBezTo>
                <a:lnTo>
                  <a:pt x="99643" y="87732"/>
                </a:lnTo>
                <a:cubicBezTo>
                  <a:pt x="119963" y="84829"/>
                  <a:pt x="140475" y="83049"/>
                  <a:pt x="160603" y="79023"/>
                </a:cubicBezTo>
                <a:cubicBezTo>
                  <a:pt x="169604" y="77223"/>
                  <a:pt x="177823" y="72540"/>
                  <a:pt x="186729" y="70314"/>
                </a:cubicBezTo>
                <a:cubicBezTo>
                  <a:pt x="201088" y="66724"/>
                  <a:pt x="215757" y="64509"/>
                  <a:pt x="230271" y="61606"/>
                </a:cubicBezTo>
                <a:cubicBezTo>
                  <a:pt x="233174" y="49995"/>
                  <a:pt x="244332" y="37477"/>
                  <a:pt x="238980" y="26772"/>
                </a:cubicBezTo>
                <a:cubicBezTo>
                  <a:pt x="233174" y="15160"/>
                  <a:pt x="256397" y="3549"/>
                  <a:pt x="247689" y="6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9" name="Полилиния: фигура 178">
            <a:extLst>
              <a:ext uri="{FF2B5EF4-FFF2-40B4-BE49-F238E27FC236}">
                <a16:creationId xmlns:a16="http://schemas.microsoft.com/office/drawing/2014/main" id="{CFF54660-4BB7-41F8-AA53-2527CECEBB9B}"/>
              </a:ext>
            </a:extLst>
          </p:cNvPr>
          <p:cNvSpPr/>
          <p:nvPr/>
        </p:nvSpPr>
        <p:spPr>
          <a:xfrm>
            <a:off x="2600483" y="4495606"/>
            <a:ext cx="45719" cy="85397"/>
          </a:xfrm>
          <a:custGeom>
            <a:avLst/>
            <a:gdLst>
              <a:gd name="connsiteX0" fmla="*/ 4033 w 82410"/>
              <a:gd name="connsiteY0" fmla="*/ 6353 h 102496"/>
              <a:gd name="connsiteX1" fmla="*/ 64993 w 82410"/>
              <a:gd name="connsiteY1" fmla="*/ 15062 h 102496"/>
              <a:gd name="connsiteX2" fmla="*/ 82410 w 82410"/>
              <a:gd name="connsiteY2" fmla="*/ 67313 h 102496"/>
              <a:gd name="connsiteX3" fmla="*/ 73702 w 82410"/>
              <a:gd name="connsiteY3" fmla="*/ 93439 h 102496"/>
              <a:gd name="connsiteX4" fmla="*/ 12742 w 82410"/>
              <a:gd name="connsiteY4" fmla="*/ 93439 h 102496"/>
              <a:gd name="connsiteX5" fmla="*/ 4033 w 82410"/>
              <a:gd name="connsiteY5" fmla="*/ 6353 h 10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0" h="102496">
                <a:moveTo>
                  <a:pt x="4033" y="6353"/>
                </a:moveTo>
                <a:cubicBezTo>
                  <a:pt x="12741" y="-6710"/>
                  <a:pt x="48791" y="2460"/>
                  <a:pt x="64993" y="15062"/>
                </a:cubicBezTo>
                <a:cubicBezTo>
                  <a:pt x="79485" y="26333"/>
                  <a:pt x="82410" y="67313"/>
                  <a:pt x="82410" y="67313"/>
                </a:cubicBezTo>
                <a:cubicBezTo>
                  <a:pt x="79507" y="76022"/>
                  <a:pt x="80193" y="86948"/>
                  <a:pt x="73702" y="93439"/>
                </a:cubicBezTo>
                <a:cubicBezTo>
                  <a:pt x="63251" y="103891"/>
                  <a:pt x="21241" y="107037"/>
                  <a:pt x="12742" y="93439"/>
                </a:cubicBezTo>
                <a:cubicBezTo>
                  <a:pt x="1863" y="76033"/>
                  <a:pt x="-4675" y="19416"/>
                  <a:pt x="4033" y="635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0" name="Полилиния: фигура 179">
            <a:extLst>
              <a:ext uri="{FF2B5EF4-FFF2-40B4-BE49-F238E27FC236}">
                <a16:creationId xmlns:a16="http://schemas.microsoft.com/office/drawing/2014/main" id="{BF78AF8E-3205-4304-A279-5F66CC198825}"/>
              </a:ext>
            </a:extLst>
          </p:cNvPr>
          <p:cNvSpPr/>
          <p:nvPr/>
        </p:nvSpPr>
        <p:spPr>
          <a:xfrm>
            <a:off x="2558134" y="4650275"/>
            <a:ext cx="77714" cy="83843"/>
          </a:xfrm>
          <a:custGeom>
            <a:avLst/>
            <a:gdLst>
              <a:gd name="connsiteX0" fmla="*/ 121920 w 122040"/>
              <a:gd name="connsiteY0" fmla="*/ 17417 h 87086"/>
              <a:gd name="connsiteX1" fmla="*/ 78377 w 122040"/>
              <a:gd name="connsiteY1" fmla="*/ 8709 h 87086"/>
              <a:gd name="connsiteX2" fmla="*/ 43543 w 122040"/>
              <a:gd name="connsiteY2" fmla="*/ 0 h 87086"/>
              <a:gd name="connsiteX3" fmla="*/ 0 w 122040"/>
              <a:gd name="connsiteY3" fmla="*/ 8709 h 87086"/>
              <a:gd name="connsiteX4" fmla="*/ 8708 w 122040"/>
              <a:gd name="connsiteY4" fmla="*/ 69669 h 87086"/>
              <a:gd name="connsiteX5" fmla="*/ 43543 w 122040"/>
              <a:gd name="connsiteY5" fmla="*/ 78377 h 87086"/>
              <a:gd name="connsiteX6" fmla="*/ 69668 w 122040"/>
              <a:gd name="connsiteY6" fmla="*/ 87086 h 87086"/>
              <a:gd name="connsiteX7" fmla="*/ 121920 w 122040"/>
              <a:gd name="connsiteY7" fmla="*/ 17417 h 8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0" h="87086">
                <a:moveTo>
                  <a:pt x="121920" y="17417"/>
                </a:moveTo>
                <a:cubicBezTo>
                  <a:pt x="123372" y="4354"/>
                  <a:pt x="92826" y="11920"/>
                  <a:pt x="78377" y="8709"/>
                </a:cubicBezTo>
                <a:cubicBezTo>
                  <a:pt x="66693" y="6113"/>
                  <a:pt x="55512" y="0"/>
                  <a:pt x="43543" y="0"/>
                </a:cubicBezTo>
                <a:cubicBezTo>
                  <a:pt x="28741" y="0"/>
                  <a:pt x="14514" y="5806"/>
                  <a:pt x="0" y="8709"/>
                </a:cubicBezTo>
                <a:cubicBezTo>
                  <a:pt x="2903" y="29029"/>
                  <a:pt x="-2171" y="52263"/>
                  <a:pt x="8708" y="69669"/>
                </a:cubicBezTo>
                <a:cubicBezTo>
                  <a:pt x="15052" y="79819"/>
                  <a:pt x="32035" y="75089"/>
                  <a:pt x="43543" y="78377"/>
                </a:cubicBezTo>
                <a:cubicBezTo>
                  <a:pt x="52369" y="80899"/>
                  <a:pt x="60960" y="84183"/>
                  <a:pt x="69668" y="87086"/>
                </a:cubicBezTo>
                <a:cubicBezTo>
                  <a:pt x="132935" y="65997"/>
                  <a:pt x="120468" y="30480"/>
                  <a:pt x="121920" y="17417"/>
                </a:cubicBezTo>
                <a:close/>
              </a:path>
            </a:pathLst>
          </a:custGeom>
          <a:solidFill>
            <a:srgbClr val="F37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38" name="Группа 237">
            <a:extLst>
              <a:ext uri="{FF2B5EF4-FFF2-40B4-BE49-F238E27FC236}">
                <a16:creationId xmlns:a16="http://schemas.microsoft.com/office/drawing/2014/main" id="{836CD7B8-0E5C-4B23-99C0-A0437D3097C2}"/>
              </a:ext>
            </a:extLst>
          </p:cNvPr>
          <p:cNvGrpSpPr/>
          <p:nvPr/>
        </p:nvGrpSpPr>
        <p:grpSpPr>
          <a:xfrm>
            <a:off x="1759066" y="4659799"/>
            <a:ext cx="976549" cy="1458610"/>
            <a:chOff x="1759066" y="4659799"/>
            <a:chExt cx="976549" cy="1458610"/>
          </a:xfrm>
        </p:grpSpPr>
        <p:sp>
          <p:nvSpPr>
            <p:cNvPr id="176" name="TextBox 175">
              <a:extLst>
                <a:ext uri="{FF2B5EF4-FFF2-40B4-BE49-F238E27FC236}">
                  <a16:creationId xmlns:a16="http://schemas.microsoft.com/office/drawing/2014/main" id="{B687C73B-8519-4BA4-A987-60731F4C841F}"/>
                </a:ext>
              </a:extLst>
            </p:cNvPr>
            <p:cNvSpPr txBox="1"/>
            <p:nvPr/>
          </p:nvSpPr>
          <p:spPr>
            <a:xfrm>
              <a:off x="1759066" y="5749077"/>
              <a:ext cx="976549" cy="369332"/>
            </a:xfrm>
            <a:prstGeom prst="rect">
              <a:avLst/>
            </a:prstGeom>
            <a:noFill/>
          </p:spPr>
          <p:txBody>
            <a:bodyPr wrap="none" rtlCol="0">
              <a:spAutoFit/>
            </a:bodyPr>
            <a:lstStyle/>
            <a:p>
              <a:r>
                <a:rPr lang="ru-RU" b="1" dirty="0">
                  <a:latin typeface="Monotype Corsiva" panose="03010101010201010101" pitchFamily="66" charset="0"/>
                  <a:hlinkClick r:id="rId9" action="ppaction://hlinksldjump"/>
                </a:rPr>
                <a:t>Татары</a:t>
              </a:r>
              <a:endParaRPr lang="ru-RU" b="1" dirty="0">
                <a:latin typeface="Monotype Corsiva" panose="03010101010201010101" pitchFamily="66" charset="0"/>
              </a:endParaRPr>
            </a:p>
          </p:txBody>
        </p:sp>
        <p:sp>
          <p:nvSpPr>
            <p:cNvPr id="183" name="Полилиния: фигура 182">
              <a:extLst>
                <a:ext uri="{FF2B5EF4-FFF2-40B4-BE49-F238E27FC236}">
                  <a16:creationId xmlns:a16="http://schemas.microsoft.com/office/drawing/2014/main" id="{7A87C45A-9EE0-49C8-BCC3-E193D50EB35F}"/>
                </a:ext>
              </a:extLst>
            </p:cNvPr>
            <p:cNvSpPr/>
            <p:nvPr/>
          </p:nvSpPr>
          <p:spPr>
            <a:xfrm rot="21360008">
              <a:off x="2284638" y="4659799"/>
              <a:ext cx="349591" cy="307332"/>
            </a:xfrm>
            <a:custGeom>
              <a:avLst/>
              <a:gdLst>
                <a:gd name="connsiteX0" fmla="*/ 14444 w 650170"/>
                <a:gd name="connsiteY0" fmla="*/ 96182 h 383564"/>
                <a:gd name="connsiteX1" fmla="*/ 118947 w 650170"/>
                <a:gd name="connsiteY1" fmla="*/ 78764 h 383564"/>
                <a:gd name="connsiteX2" fmla="*/ 171199 w 650170"/>
                <a:gd name="connsiteY2" fmla="*/ 52639 h 383564"/>
                <a:gd name="connsiteX3" fmla="*/ 293119 w 650170"/>
                <a:gd name="connsiteY3" fmla="*/ 35222 h 383564"/>
                <a:gd name="connsiteX4" fmla="*/ 336661 w 650170"/>
                <a:gd name="connsiteY4" fmla="*/ 17804 h 383564"/>
                <a:gd name="connsiteX5" fmla="*/ 362787 w 650170"/>
                <a:gd name="connsiteY5" fmla="*/ 387 h 383564"/>
                <a:gd name="connsiteX6" fmla="*/ 449873 w 650170"/>
                <a:gd name="connsiteY6" fmla="*/ 9096 h 383564"/>
                <a:gd name="connsiteX7" fmla="*/ 484707 w 650170"/>
                <a:gd name="connsiteY7" fmla="*/ 35222 h 383564"/>
                <a:gd name="connsiteX8" fmla="*/ 519541 w 650170"/>
                <a:gd name="connsiteY8" fmla="*/ 52639 h 383564"/>
                <a:gd name="connsiteX9" fmla="*/ 536959 w 650170"/>
                <a:gd name="connsiteY9" fmla="*/ 70056 h 383564"/>
                <a:gd name="connsiteX10" fmla="*/ 580501 w 650170"/>
                <a:gd name="connsiteY10" fmla="*/ 96182 h 383564"/>
                <a:gd name="connsiteX11" fmla="*/ 597919 w 650170"/>
                <a:gd name="connsiteY11" fmla="*/ 122307 h 383564"/>
                <a:gd name="connsiteX12" fmla="*/ 624044 w 650170"/>
                <a:gd name="connsiteY12" fmla="*/ 131016 h 383564"/>
                <a:gd name="connsiteX13" fmla="*/ 650170 w 650170"/>
                <a:gd name="connsiteY13" fmla="*/ 183267 h 383564"/>
                <a:gd name="connsiteX14" fmla="*/ 641461 w 650170"/>
                <a:gd name="connsiteY14" fmla="*/ 252936 h 383564"/>
                <a:gd name="connsiteX15" fmla="*/ 615336 w 650170"/>
                <a:gd name="connsiteY15" fmla="*/ 270353 h 383564"/>
                <a:gd name="connsiteX16" fmla="*/ 545667 w 650170"/>
                <a:gd name="connsiteY16" fmla="*/ 305187 h 383564"/>
                <a:gd name="connsiteX17" fmla="*/ 432456 w 650170"/>
                <a:gd name="connsiteY17" fmla="*/ 357439 h 383564"/>
                <a:gd name="connsiteX18" fmla="*/ 371496 w 650170"/>
                <a:gd name="connsiteY18" fmla="*/ 383564 h 383564"/>
                <a:gd name="connsiteX19" fmla="*/ 293119 w 650170"/>
                <a:gd name="connsiteY19" fmla="*/ 348730 h 383564"/>
                <a:gd name="connsiteX20" fmla="*/ 258284 w 650170"/>
                <a:gd name="connsiteY20" fmla="*/ 331313 h 383564"/>
                <a:gd name="connsiteX21" fmla="*/ 214741 w 650170"/>
                <a:gd name="connsiteY21" fmla="*/ 279062 h 383564"/>
                <a:gd name="connsiteX22" fmla="*/ 153781 w 650170"/>
                <a:gd name="connsiteY22" fmla="*/ 244227 h 383564"/>
                <a:gd name="connsiteX23" fmla="*/ 136364 w 650170"/>
                <a:gd name="connsiteY23" fmla="*/ 218102 h 383564"/>
                <a:gd name="connsiteX24" fmla="*/ 84113 w 650170"/>
                <a:gd name="connsiteY24" fmla="*/ 191976 h 383564"/>
                <a:gd name="connsiteX25" fmla="*/ 14444 w 650170"/>
                <a:gd name="connsiteY25" fmla="*/ 157142 h 383564"/>
                <a:gd name="connsiteX26" fmla="*/ 14444 w 650170"/>
                <a:gd name="connsiteY26" fmla="*/ 96182 h 38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0170" h="383564">
                  <a:moveTo>
                    <a:pt x="14444" y="96182"/>
                  </a:moveTo>
                  <a:cubicBezTo>
                    <a:pt x="31861" y="83119"/>
                    <a:pt x="84902" y="93895"/>
                    <a:pt x="118947" y="78764"/>
                  </a:cubicBezTo>
                  <a:cubicBezTo>
                    <a:pt x="136742" y="70855"/>
                    <a:pt x="152898" y="59294"/>
                    <a:pt x="171199" y="52639"/>
                  </a:cubicBezTo>
                  <a:cubicBezTo>
                    <a:pt x="195604" y="43764"/>
                    <a:pt x="279793" y="36703"/>
                    <a:pt x="293119" y="35222"/>
                  </a:cubicBezTo>
                  <a:cubicBezTo>
                    <a:pt x="307633" y="29416"/>
                    <a:pt x="322679" y="24795"/>
                    <a:pt x="336661" y="17804"/>
                  </a:cubicBezTo>
                  <a:cubicBezTo>
                    <a:pt x="346022" y="13123"/>
                    <a:pt x="352351" y="1190"/>
                    <a:pt x="362787" y="387"/>
                  </a:cubicBezTo>
                  <a:cubicBezTo>
                    <a:pt x="391875" y="-1850"/>
                    <a:pt x="420844" y="6193"/>
                    <a:pt x="449873" y="9096"/>
                  </a:cubicBezTo>
                  <a:cubicBezTo>
                    <a:pt x="461484" y="17805"/>
                    <a:pt x="472399" y="27529"/>
                    <a:pt x="484707" y="35222"/>
                  </a:cubicBezTo>
                  <a:cubicBezTo>
                    <a:pt x="495716" y="42102"/>
                    <a:pt x="508739" y="45438"/>
                    <a:pt x="519541" y="52639"/>
                  </a:cubicBezTo>
                  <a:cubicBezTo>
                    <a:pt x="526373" y="57193"/>
                    <a:pt x="530278" y="65284"/>
                    <a:pt x="536959" y="70056"/>
                  </a:cubicBezTo>
                  <a:cubicBezTo>
                    <a:pt x="550732" y="79894"/>
                    <a:pt x="565987" y="87473"/>
                    <a:pt x="580501" y="96182"/>
                  </a:cubicBezTo>
                  <a:cubicBezTo>
                    <a:pt x="586307" y="104890"/>
                    <a:pt x="589746" y="115769"/>
                    <a:pt x="597919" y="122307"/>
                  </a:cubicBezTo>
                  <a:cubicBezTo>
                    <a:pt x="605087" y="128041"/>
                    <a:pt x="618070" y="124046"/>
                    <a:pt x="624044" y="131016"/>
                  </a:cubicBezTo>
                  <a:cubicBezTo>
                    <a:pt x="636717" y="145801"/>
                    <a:pt x="641461" y="165850"/>
                    <a:pt x="650170" y="183267"/>
                  </a:cubicBezTo>
                  <a:cubicBezTo>
                    <a:pt x="647267" y="206490"/>
                    <a:pt x="650153" y="231206"/>
                    <a:pt x="641461" y="252936"/>
                  </a:cubicBezTo>
                  <a:cubicBezTo>
                    <a:pt x="637574" y="262654"/>
                    <a:pt x="624211" y="264806"/>
                    <a:pt x="615336" y="270353"/>
                  </a:cubicBezTo>
                  <a:cubicBezTo>
                    <a:pt x="568328" y="299733"/>
                    <a:pt x="585461" y="291923"/>
                    <a:pt x="545667" y="305187"/>
                  </a:cubicBezTo>
                  <a:cubicBezTo>
                    <a:pt x="456432" y="372114"/>
                    <a:pt x="586019" y="280659"/>
                    <a:pt x="432456" y="357439"/>
                  </a:cubicBezTo>
                  <a:cubicBezTo>
                    <a:pt x="389411" y="378961"/>
                    <a:pt x="409937" y="370751"/>
                    <a:pt x="371496" y="383564"/>
                  </a:cubicBezTo>
                  <a:lnTo>
                    <a:pt x="293119" y="348730"/>
                  </a:lnTo>
                  <a:cubicBezTo>
                    <a:pt x="281332" y="343290"/>
                    <a:pt x="268848" y="338859"/>
                    <a:pt x="258284" y="331313"/>
                  </a:cubicBezTo>
                  <a:cubicBezTo>
                    <a:pt x="208364" y="295656"/>
                    <a:pt x="252923" y="317244"/>
                    <a:pt x="214741" y="279062"/>
                  </a:cubicBezTo>
                  <a:cubicBezTo>
                    <a:pt x="202428" y="266749"/>
                    <a:pt x="167448" y="251060"/>
                    <a:pt x="153781" y="244227"/>
                  </a:cubicBezTo>
                  <a:cubicBezTo>
                    <a:pt x="147975" y="235519"/>
                    <a:pt x="143765" y="225503"/>
                    <a:pt x="136364" y="218102"/>
                  </a:cubicBezTo>
                  <a:cubicBezTo>
                    <a:pt x="114095" y="195833"/>
                    <a:pt x="110087" y="203782"/>
                    <a:pt x="84113" y="191976"/>
                  </a:cubicBezTo>
                  <a:cubicBezTo>
                    <a:pt x="60476" y="181232"/>
                    <a:pt x="14444" y="157142"/>
                    <a:pt x="14444" y="157142"/>
                  </a:cubicBezTo>
                  <a:cubicBezTo>
                    <a:pt x="-6573" y="125615"/>
                    <a:pt x="-2973" y="109245"/>
                    <a:pt x="14444" y="96182"/>
                  </a:cubicBezTo>
                  <a:close/>
                </a:path>
              </a:pathLst>
            </a:custGeom>
            <a:solidFill>
              <a:srgbClr val="F37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84" name="Полилиния: фигура 183">
            <a:extLst>
              <a:ext uri="{FF2B5EF4-FFF2-40B4-BE49-F238E27FC236}">
                <a16:creationId xmlns:a16="http://schemas.microsoft.com/office/drawing/2014/main" id="{83C63A75-12C1-4E56-8A1A-2949068116B7}"/>
              </a:ext>
            </a:extLst>
          </p:cNvPr>
          <p:cNvSpPr/>
          <p:nvPr/>
        </p:nvSpPr>
        <p:spPr>
          <a:xfrm flipH="1">
            <a:off x="2246949" y="4658508"/>
            <a:ext cx="45719" cy="67122"/>
          </a:xfrm>
          <a:custGeom>
            <a:avLst/>
            <a:gdLst>
              <a:gd name="connsiteX0" fmla="*/ 4033 w 82410"/>
              <a:gd name="connsiteY0" fmla="*/ 6353 h 102496"/>
              <a:gd name="connsiteX1" fmla="*/ 64993 w 82410"/>
              <a:gd name="connsiteY1" fmla="*/ 15062 h 102496"/>
              <a:gd name="connsiteX2" fmla="*/ 82410 w 82410"/>
              <a:gd name="connsiteY2" fmla="*/ 67313 h 102496"/>
              <a:gd name="connsiteX3" fmla="*/ 73702 w 82410"/>
              <a:gd name="connsiteY3" fmla="*/ 93439 h 102496"/>
              <a:gd name="connsiteX4" fmla="*/ 12742 w 82410"/>
              <a:gd name="connsiteY4" fmla="*/ 93439 h 102496"/>
              <a:gd name="connsiteX5" fmla="*/ 4033 w 82410"/>
              <a:gd name="connsiteY5" fmla="*/ 6353 h 10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0" h="102496">
                <a:moveTo>
                  <a:pt x="4033" y="6353"/>
                </a:moveTo>
                <a:cubicBezTo>
                  <a:pt x="12741" y="-6710"/>
                  <a:pt x="48791" y="2460"/>
                  <a:pt x="64993" y="15062"/>
                </a:cubicBezTo>
                <a:cubicBezTo>
                  <a:pt x="79485" y="26333"/>
                  <a:pt x="82410" y="67313"/>
                  <a:pt x="82410" y="67313"/>
                </a:cubicBezTo>
                <a:cubicBezTo>
                  <a:pt x="79507" y="76022"/>
                  <a:pt x="80193" y="86948"/>
                  <a:pt x="73702" y="93439"/>
                </a:cubicBezTo>
                <a:cubicBezTo>
                  <a:pt x="63251" y="103891"/>
                  <a:pt x="21241" y="107037"/>
                  <a:pt x="12742" y="93439"/>
                </a:cubicBezTo>
                <a:cubicBezTo>
                  <a:pt x="1863" y="76033"/>
                  <a:pt x="-4675" y="19416"/>
                  <a:pt x="4033" y="6353"/>
                </a:cubicBezTo>
                <a:close/>
              </a:path>
            </a:pathLst>
          </a:custGeom>
          <a:solidFill>
            <a:srgbClr val="F37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олилиния: фигура 1">
            <a:extLst>
              <a:ext uri="{FF2B5EF4-FFF2-40B4-BE49-F238E27FC236}">
                <a16:creationId xmlns:a16="http://schemas.microsoft.com/office/drawing/2014/main" id="{BB7FD603-F20F-4073-9302-901837E39E9A}"/>
              </a:ext>
            </a:extLst>
          </p:cNvPr>
          <p:cNvSpPr/>
          <p:nvPr/>
        </p:nvSpPr>
        <p:spPr>
          <a:xfrm>
            <a:off x="5689061" y="5910109"/>
            <a:ext cx="282064" cy="301757"/>
          </a:xfrm>
          <a:custGeom>
            <a:avLst/>
            <a:gdLst>
              <a:gd name="connsiteX0" fmla="*/ 62753 w 251012"/>
              <a:gd name="connsiteY0" fmla="*/ 71717 h 197223"/>
              <a:gd name="connsiteX1" fmla="*/ 143436 w 251012"/>
              <a:gd name="connsiteY1" fmla="*/ 26894 h 197223"/>
              <a:gd name="connsiteX2" fmla="*/ 215153 w 251012"/>
              <a:gd name="connsiteY2" fmla="*/ 8964 h 197223"/>
              <a:gd name="connsiteX3" fmla="*/ 251012 w 251012"/>
              <a:gd name="connsiteY3" fmla="*/ 0 h 197223"/>
              <a:gd name="connsiteX4" fmla="*/ 242047 w 251012"/>
              <a:gd name="connsiteY4" fmla="*/ 53788 h 197223"/>
              <a:gd name="connsiteX5" fmla="*/ 215153 w 251012"/>
              <a:gd name="connsiteY5" fmla="*/ 71717 h 197223"/>
              <a:gd name="connsiteX6" fmla="*/ 197224 w 251012"/>
              <a:gd name="connsiteY6" fmla="*/ 107576 h 197223"/>
              <a:gd name="connsiteX7" fmla="*/ 71718 w 251012"/>
              <a:gd name="connsiteY7" fmla="*/ 170329 h 197223"/>
              <a:gd name="connsiteX8" fmla="*/ 44824 w 251012"/>
              <a:gd name="connsiteY8" fmla="*/ 188259 h 197223"/>
              <a:gd name="connsiteX9" fmla="*/ 8965 w 251012"/>
              <a:gd name="connsiteY9" fmla="*/ 197223 h 197223"/>
              <a:gd name="connsiteX10" fmla="*/ 0 w 251012"/>
              <a:gd name="connsiteY10" fmla="*/ 170329 h 197223"/>
              <a:gd name="connsiteX11" fmla="*/ 26895 w 251012"/>
              <a:gd name="connsiteY11" fmla="*/ 116541 h 197223"/>
              <a:gd name="connsiteX12" fmla="*/ 53789 w 251012"/>
              <a:gd name="connsiteY12" fmla="*/ 107576 h 197223"/>
              <a:gd name="connsiteX13" fmla="*/ 62753 w 251012"/>
              <a:gd name="connsiteY13" fmla="*/ 71717 h 197223"/>
              <a:gd name="connsiteX0" fmla="*/ 62753 w 251012"/>
              <a:gd name="connsiteY0" fmla="*/ 205733 h 331239"/>
              <a:gd name="connsiteX1" fmla="*/ 121695 w 251012"/>
              <a:gd name="connsiteY1" fmla="*/ 281 h 331239"/>
              <a:gd name="connsiteX2" fmla="*/ 215153 w 251012"/>
              <a:gd name="connsiteY2" fmla="*/ 142980 h 331239"/>
              <a:gd name="connsiteX3" fmla="*/ 251012 w 251012"/>
              <a:gd name="connsiteY3" fmla="*/ 134016 h 331239"/>
              <a:gd name="connsiteX4" fmla="*/ 242047 w 251012"/>
              <a:gd name="connsiteY4" fmla="*/ 187804 h 331239"/>
              <a:gd name="connsiteX5" fmla="*/ 215153 w 251012"/>
              <a:gd name="connsiteY5" fmla="*/ 205733 h 331239"/>
              <a:gd name="connsiteX6" fmla="*/ 197224 w 251012"/>
              <a:gd name="connsiteY6" fmla="*/ 241592 h 331239"/>
              <a:gd name="connsiteX7" fmla="*/ 71718 w 251012"/>
              <a:gd name="connsiteY7" fmla="*/ 304345 h 331239"/>
              <a:gd name="connsiteX8" fmla="*/ 44824 w 251012"/>
              <a:gd name="connsiteY8" fmla="*/ 322275 h 331239"/>
              <a:gd name="connsiteX9" fmla="*/ 8965 w 251012"/>
              <a:gd name="connsiteY9" fmla="*/ 331239 h 331239"/>
              <a:gd name="connsiteX10" fmla="*/ 0 w 251012"/>
              <a:gd name="connsiteY10" fmla="*/ 304345 h 331239"/>
              <a:gd name="connsiteX11" fmla="*/ 26895 w 251012"/>
              <a:gd name="connsiteY11" fmla="*/ 250557 h 331239"/>
              <a:gd name="connsiteX12" fmla="*/ 53789 w 251012"/>
              <a:gd name="connsiteY12" fmla="*/ 241592 h 331239"/>
              <a:gd name="connsiteX13" fmla="*/ 62753 w 251012"/>
              <a:gd name="connsiteY13" fmla="*/ 205733 h 331239"/>
              <a:gd name="connsiteX0" fmla="*/ 62753 w 251012"/>
              <a:gd name="connsiteY0" fmla="*/ 207246 h 332752"/>
              <a:gd name="connsiteX1" fmla="*/ 121695 w 251012"/>
              <a:gd name="connsiteY1" fmla="*/ 1794 h 332752"/>
              <a:gd name="connsiteX2" fmla="*/ 236895 w 251012"/>
              <a:gd name="connsiteY2" fmla="*/ 99874 h 332752"/>
              <a:gd name="connsiteX3" fmla="*/ 251012 w 251012"/>
              <a:gd name="connsiteY3" fmla="*/ 135529 h 332752"/>
              <a:gd name="connsiteX4" fmla="*/ 242047 w 251012"/>
              <a:gd name="connsiteY4" fmla="*/ 189317 h 332752"/>
              <a:gd name="connsiteX5" fmla="*/ 215153 w 251012"/>
              <a:gd name="connsiteY5" fmla="*/ 207246 h 332752"/>
              <a:gd name="connsiteX6" fmla="*/ 197224 w 251012"/>
              <a:gd name="connsiteY6" fmla="*/ 243105 h 332752"/>
              <a:gd name="connsiteX7" fmla="*/ 71718 w 251012"/>
              <a:gd name="connsiteY7" fmla="*/ 305858 h 332752"/>
              <a:gd name="connsiteX8" fmla="*/ 44824 w 251012"/>
              <a:gd name="connsiteY8" fmla="*/ 323788 h 332752"/>
              <a:gd name="connsiteX9" fmla="*/ 8965 w 251012"/>
              <a:gd name="connsiteY9" fmla="*/ 332752 h 332752"/>
              <a:gd name="connsiteX10" fmla="*/ 0 w 251012"/>
              <a:gd name="connsiteY10" fmla="*/ 305858 h 332752"/>
              <a:gd name="connsiteX11" fmla="*/ 26895 w 251012"/>
              <a:gd name="connsiteY11" fmla="*/ 252070 h 332752"/>
              <a:gd name="connsiteX12" fmla="*/ 53789 w 251012"/>
              <a:gd name="connsiteY12" fmla="*/ 243105 h 332752"/>
              <a:gd name="connsiteX13" fmla="*/ 62753 w 251012"/>
              <a:gd name="connsiteY13" fmla="*/ 207246 h 33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012" h="332752">
                <a:moveTo>
                  <a:pt x="62753" y="207246"/>
                </a:moveTo>
                <a:cubicBezTo>
                  <a:pt x="74071" y="167028"/>
                  <a:pt x="92671" y="19689"/>
                  <a:pt x="121695" y="1794"/>
                </a:cubicBezTo>
                <a:cubicBezTo>
                  <a:pt x="150719" y="-16101"/>
                  <a:pt x="212989" y="105850"/>
                  <a:pt x="236895" y="99874"/>
                </a:cubicBezTo>
                <a:lnTo>
                  <a:pt x="251012" y="135529"/>
                </a:lnTo>
                <a:cubicBezTo>
                  <a:pt x="248024" y="153458"/>
                  <a:pt x="250176" y="173059"/>
                  <a:pt x="242047" y="189317"/>
                </a:cubicBezTo>
                <a:cubicBezTo>
                  <a:pt x="237229" y="198954"/>
                  <a:pt x="222050" y="198969"/>
                  <a:pt x="215153" y="207246"/>
                </a:cubicBezTo>
                <a:cubicBezTo>
                  <a:pt x="206598" y="217512"/>
                  <a:pt x="203200" y="231152"/>
                  <a:pt x="197224" y="243105"/>
                </a:cubicBezTo>
                <a:cubicBezTo>
                  <a:pt x="180658" y="342496"/>
                  <a:pt x="208944" y="280127"/>
                  <a:pt x="71718" y="305858"/>
                </a:cubicBezTo>
                <a:cubicBezTo>
                  <a:pt x="61128" y="307844"/>
                  <a:pt x="54727" y="319544"/>
                  <a:pt x="44824" y="323788"/>
                </a:cubicBezTo>
                <a:cubicBezTo>
                  <a:pt x="33499" y="328641"/>
                  <a:pt x="20918" y="329764"/>
                  <a:pt x="8965" y="332752"/>
                </a:cubicBezTo>
                <a:cubicBezTo>
                  <a:pt x="5977" y="323787"/>
                  <a:pt x="0" y="315308"/>
                  <a:pt x="0" y="305858"/>
                </a:cubicBezTo>
                <a:cubicBezTo>
                  <a:pt x="0" y="283941"/>
                  <a:pt x="7809" y="263522"/>
                  <a:pt x="26895" y="252070"/>
                </a:cubicBezTo>
                <a:cubicBezTo>
                  <a:pt x="34998" y="247208"/>
                  <a:pt x="45926" y="248347"/>
                  <a:pt x="53789" y="243105"/>
                </a:cubicBezTo>
                <a:cubicBezTo>
                  <a:pt x="64338" y="236072"/>
                  <a:pt x="51435" y="247465"/>
                  <a:pt x="62753" y="207246"/>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лилиния: фигура 5">
            <a:extLst>
              <a:ext uri="{FF2B5EF4-FFF2-40B4-BE49-F238E27FC236}">
                <a16:creationId xmlns:a16="http://schemas.microsoft.com/office/drawing/2014/main" id="{49B03B33-03C6-4D39-82B7-FC4FD4BB4150}"/>
              </a:ext>
            </a:extLst>
          </p:cNvPr>
          <p:cNvSpPr/>
          <p:nvPr/>
        </p:nvSpPr>
        <p:spPr>
          <a:xfrm>
            <a:off x="5680708" y="5557709"/>
            <a:ext cx="114719" cy="133698"/>
          </a:xfrm>
          <a:custGeom>
            <a:avLst/>
            <a:gdLst>
              <a:gd name="connsiteX0" fmla="*/ 77002 w 163931"/>
              <a:gd name="connsiteY0" fmla="*/ 5165 h 150093"/>
              <a:gd name="connsiteX1" fmla="*/ 38501 w 163931"/>
              <a:gd name="connsiteY1" fmla="*/ 53292 h 150093"/>
              <a:gd name="connsiteX2" fmla="*/ 0 w 163931"/>
              <a:gd name="connsiteY2" fmla="*/ 111043 h 150093"/>
              <a:gd name="connsiteX3" fmla="*/ 9625 w 163931"/>
              <a:gd name="connsiteY3" fmla="*/ 139919 h 150093"/>
              <a:gd name="connsiteX4" fmla="*/ 38501 w 163931"/>
              <a:gd name="connsiteY4" fmla="*/ 149544 h 150093"/>
              <a:gd name="connsiteX5" fmla="*/ 134754 w 163931"/>
              <a:gd name="connsiteY5" fmla="*/ 82167 h 150093"/>
              <a:gd name="connsiteX6" fmla="*/ 144379 w 163931"/>
              <a:gd name="connsiteY6" fmla="*/ 43666 h 150093"/>
              <a:gd name="connsiteX7" fmla="*/ 163629 w 163931"/>
              <a:gd name="connsiteY7" fmla="*/ 14791 h 150093"/>
              <a:gd name="connsiteX8" fmla="*/ 134754 w 163931"/>
              <a:gd name="connsiteY8" fmla="*/ 5165 h 150093"/>
              <a:gd name="connsiteX9" fmla="*/ 77002 w 163931"/>
              <a:gd name="connsiteY9" fmla="*/ 5165 h 1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931" h="150093">
                <a:moveTo>
                  <a:pt x="77002" y="5165"/>
                </a:moveTo>
                <a:cubicBezTo>
                  <a:pt x="60960" y="13186"/>
                  <a:pt x="50584" y="36677"/>
                  <a:pt x="38501" y="53292"/>
                </a:cubicBezTo>
                <a:cubicBezTo>
                  <a:pt x="24893" y="72003"/>
                  <a:pt x="0" y="111043"/>
                  <a:pt x="0" y="111043"/>
                </a:cubicBezTo>
                <a:cubicBezTo>
                  <a:pt x="3208" y="120668"/>
                  <a:pt x="2451" y="132745"/>
                  <a:pt x="9625" y="139919"/>
                </a:cubicBezTo>
                <a:cubicBezTo>
                  <a:pt x="16799" y="147093"/>
                  <a:pt x="28597" y="151745"/>
                  <a:pt x="38501" y="149544"/>
                </a:cubicBezTo>
                <a:cubicBezTo>
                  <a:pt x="86061" y="138975"/>
                  <a:pt x="103316" y="113604"/>
                  <a:pt x="134754" y="82167"/>
                </a:cubicBezTo>
                <a:cubicBezTo>
                  <a:pt x="137962" y="69333"/>
                  <a:pt x="139168" y="55825"/>
                  <a:pt x="144379" y="43666"/>
                </a:cubicBezTo>
                <a:cubicBezTo>
                  <a:pt x="148936" y="33033"/>
                  <a:pt x="166435" y="26013"/>
                  <a:pt x="163629" y="14791"/>
                </a:cubicBezTo>
                <a:cubicBezTo>
                  <a:pt x="161168" y="4948"/>
                  <a:pt x="144079" y="9162"/>
                  <a:pt x="134754" y="5165"/>
                </a:cubicBezTo>
                <a:cubicBezTo>
                  <a:pt x="121565" y="-487"/>
                  <a:pt x="93044" y="-2856"/>
                  <a:pt x="77002" y="5165"/>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8" name="Полилиния: фигура 187">
            <a:extLst>
              <a:ext uri="{FF2B5EF4-FFF2-40B4-BE49-F238E27FC236}">
                <a16:creationId xmlns:a16="http://schemas.microsoft.com/office/drawing/2014/main" id="{7BEA928A-1DE6-42D6-B45E-CB91EAF43F6A}"/>
              </a:ext>
            </a:extLst>
          </p:cNvPr>
          <p:cNvSpPr/>
          <p:nvPr/>
        </p:nvSpPr>
        <p:spPr>
          <a:xfrm flipH="1">
            <a:off x="2399349" y="4810908"/>
            <a:ext cx="45719" cy="67122"/>
          </a:xfrm>
          <a:custGeom>
            <a:avLst/>
            <a:gdLst>
              <a:gd name="connsiteX0" fmla="*/ 4033 w 82410"/>
              <a:gd name="connsiteY0" fmla="*/ 6353 h 102496"/>
              <a:gd name="connsiteX1" fmla="*/ 64993 w 82410"/>
              <a:gd name="connsiteY1" fmla="*/ 15062 h 102496"/>
              <a:gd name="connsiteX2" fmla="*/ 82410 w 82410"/>
              <a:gd name="connsiteY2" fmla="*/ 67313 h 102496"/>
              <a:gd name="connsiteX3" fmla="*/ 73702 w 82410"/>
              <a:gd name="connsiteY3" fmla="*/ 93439 h 102496"/>
              <a:gd name="connsiteX4" fmla="*/ 12742 w 82410"/>
              <a:gd name="connsiteY4" fmla="*/ 93439 h 102496"/>
              <a:gd name="connsiteX5" fmla="*/ 4033 w 82410"/>
              <a:gd name="connsiteY5" fmla="*/ 6353 h 10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10" h="102496">
                <a:moveTo>
                  <a:pt x="4033" y="6353"/>
                </a:moveTo>
                <a:cubicBezTo>
                  <a:pt x="12741" y="-6710"/>
                  <a:pt x="48791" y="2460"/>
                  <a:pt x="64993" y="15062"/>
                </a:cubicBezTo>
                <a:cubicBezTo>
                  <a:pt x="79485" y="26333"/>
                  <a:pt x="82410" y="67313"/>
                  <a:pt x="82410" y="67313"/>
                </a:cubicBezTo>
                <a:cubicBezTo>
                  <a:pt x="79507" y="76022"/>
                  <a:pt x="80193" y="86948"/>
                  <a:pt x="73702" y="93439"/>
                </a:cubicBezTo>
                <a:cubicBezTo>
                  <a:pt x="63251" y="103891"/>
                  <a:pt x="21241" y="107037"/>
                  <a:pt x="12742" y="93439"/>
                </a:cubicBezTo>
                <a:cubicBezTo>
                  <a:pt x="1863" y="76033"/>
                  <a:pt x="-4675" y="19416"/>
                  <a:pt x="4033" y="6353"/>
                </a:cubicBezTo>
                <a:close/>
              </a:path>
            </a:pathLst>
          </a:custGeom>
          <a:solidFill>
            <a:srgbClr val="F37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9" name="Полилиния: фигура 188">
            <a:extLst>
              <a:ext uri="{FF2B5EF4-FFF2-40B4-BE49-F238E27FC236}">
                <a16:creationId xmlns:a16="http://schemas.microsoft.com/office/drawing/2014/main" id="{31955933-2895-4BB4-AF11-61E704EFDCE2}"/>
              </a:ext>
            </a:extLst>
          </p:cNvPr>
          <p:cNvSpPr/>
          <p:nvPr/>
        </p:nvSpPr>
        <p:spPr>
          <a:xfrm>
            <a:off x="5634989" y="6227218"/>
            <a:ext cx="54072" cy="80071"/>
          </a:xfrm>
          <a:custGeom>
            <a:avLst/>
            <a:gdLst>
              <a:gd name="connsiteX0" fmla="*/ 77002 w 163931"/>
              <a:gd name="connsiteY0" fmla="*/ 5165 h 150093"/>
              <a:gd name="connsiteX1" fmla="*/ 38501 w 163931"/>
              <a:gd name="connsiteY1" fmla="*/ 53292 h 150093"/>
              <a:gd name="connsiteX2" fmla="*/ 0 w 163931"/>
              <a:gd name="connsiteY2" fmla="*/ 111043 h 150093"/>
              <a:gd name="connsiteX3" fmla="*/ 9625 w 163931"/>
              <a:gd name="connsiteY3" fmla="*/ 139919 h 150093"/>
              <a:gd name="connsiteX4" fmla="*/ 38501 w 163931"/>
              <a:gd name="connsiteY4" fmla="*/ 149544 h 150093"/>
              <a:gd name="connsiteX5" fmla="*/ 134754 w 163931"/>
              <a:gd name="connsiteY5" fmla="*/ 82167 h 150093"/>
              <a:gd name="connsiteX6" fmla="*/ 144379 w 163931"/>
              <a:gd name="connsiteY6" fmla="*/ 43666 h 150093"/>
              <a:gd name="connsiteX7" fmla="*/ 163629 w 163931"/>
              <a:gd name="connsiteY7" fmla="*/ 14791 h 150093"/>
              <a:gd name="connsiteX8" fmla="*/ 134754 w 163931"/>
              <a:gd name="connsiteY8" fmla="*/ 5165 h 150093"/>
              <a:gd name="connsiteX9" fmla="*/ 77002 w 163931"/>
              <a:gd name="connsiteY9" fmla="*/ 5165 h 1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931" h="150093">
                <a:moveTo>
                  <a:pt x="77002" y="5165"/>
                </a:moveTo>
                <a:cubicBezTo>
                  <a:pt x="60960" y="13186"/>
                  <a:pt x="50584" y="36677"/>
                  <a:pt x="38501" y="53292"/>
                </a:cubicBezTo>
                <a:cubicBezTo>
                  <a:pt x="24893" y="72003"/>
                  <a:pt x="0" y="111043"/>
                  <a:pt x="0" y="111043"/>
                </a:cubicBezTo>
                <a:cubicBezTo>
                  <a:pt x="3208" y="120668"/>
                  <a:pt x="2451" y="132745"/>
                  <a:pt x="9625" y="139919"/>
                </a:cubicBezTo>
                <a:cubicBezTo>
                  <a:pt x="16799" y="147093"/>
                  <a:pt x="28597" y="151745"/>
                  <a:pt x="38501" y="149544"/>
                </a:cubicBezTo>
                <a:cubicBezTo>
                  <a:pt x="86061" y="138975"/>
                  <a:pt x="103316" y="113604"/>
                  <a:pt x="134754" y="82167"/>
                </a:cubicBezTo>
                <a:cubicBezTo>
                  <a:pt x="137962" y="69333"/>
                  <a:pt x="139168" y="55825"/>
                  <a:pt x="144379" y="43666"/>
                </a:cubicBezTo>
                <a:cubicBezTo>
                  <a:pt x="148936" y="33033"/>
                  <a:pt x="166435" y="26013"/>
                  <a:pt x="163629" y="14791"/>
                </a:cubicBezTo>
                <a:cubicBezTo>
                  <a:pt x="161168" y="4948"/>
                  <a:pt x="144079" y="9162"/>
                  <a:pt x="134754" y="5165"/>
                </a:cubicBezTo>
                <a:cubicBezTo>
                  <a:pt x="121565" y="-487"/>
                  <a:pt x="93044" y="-2856"/>
                  <a:pt x="77002" y="5165"/>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2" name="Прямая соединительная линия 191">
            <a:extLst>
              <a:ext uri="{FF2B5EF4-FFF2-40B4-BE49-F238E27FC236}">
                <a16:creationId xmlns:a16="http://schemas.microsoft.com/office/drawing/2014/main" id="{D4CCD961-1471-4520-B89E-B3933F8F3626}"/>
              </a:ext>
            </a:extLst>
          </p:cNvPr>
          <p:cNvCxnSpPr>
            <a:cxnSpLocks/>
          </p:cNvCxnSpPr>
          <p:nvPr/>
        </p:nvCxnSpPr>
        <p:spPr>
          <a:xfrm>
            <a:off x="5838515" y="6136490"/>
            <a:ext cx="776469" cy="313737"/>
          </a:xfrm>
          <a:prstGeom prst="line">
            <a:avLst/>
          </a:prstGeom>
          <a:ln/>
        </p:spPr>
        <p:style>
          <a:lnRef idx="3">
            <a:schemeClr val="dk1"/>
          </a:lnRef>
          <a:fillRef idx="0">
            <a:schemeClr val="dk1"/>
          </a:fillRef>
          <a:effectRef idx="2">
            <a:schemeClr val="dk1"/>
          </a:effectRef>
          <a:fontRef idx="minor">
            <a:schemeClr val="tx1"/>
          </a:fontRef>
        </p:style>
      </p:cxnSp>
      <p:sp>
        <p:nvSpPr>
          <p:cNvPr id="10" name="Полилиния: фигура 9">
            <a:extLst>
              <a:ext uri="{FF2B5EF4-FFF2-40B4-BE49-F238E27FC236}">
                <a16:creationId xmlns:a16="http://schemas.microsoft.com/office/drawing/2014/main" id="{941BB5DF-ACAE-4C09-9205-098661AF6560}"/>
              </a:ext>
            </a:extLst>
          </p:cNvPr>
          <p:cNvSpPr/>
          <p:nvPr/>
        </p:nvSpPr>
        <p:spPr>
          <a:xfrm>
            <a:off x="7510824" y="3175045"/>
            <a:ext cx="1251623" cy="930275"/>
          </a:xfrm>
          <a:custGeom>
            <a:avLst/>
            <a:gdLst>
              <a:gd name="connsiteX0" fmla="*/ 809607 w 906651"/>
              <a:gd name="connsiteY0" fmla="*/ 539015 h 694330"/>
              <a:gd name="connsiteX1" fmla="*/ 876984 w 906651"/>
              <a:gd name="connsiteY1" fmla="*/ 442762 h 694330"/>
              <a:gd name="connsiteX2" fmla="*/ 896234 w 906651"/>
              <a:gd name="connsiteY2" fmla="*/ 385011 h 694330"/>
              <a:gd name="connsiteX3" fmla="*/ 905860 w 906651"/>
              <a:gd name="connsiteY3" fmla="*/ 240632 h 694330"/>
              <a:gd name="connsiteX4" fmla="*/ 896234 w 906651"/>
              <a:gd name="connsiteY4" fmla="*/ 86628 h 694330"/>
              <a:gd name="connsiteX5" fmla="*/ 857733 w 906651"/>
              <a:gd name="connsiteY5" fmla="*/ 77002 h 694330"/>
              <a:gd name="connsiteX6" fmla="*/ 828858 w 906651"/>
              <a:gd name="connsiteY6" fmla="*/ 67377 h 694330"/>
              <a:gd name="connsiteX7" fmla="*/ 703729 w 906651"/>
              <a:gd name="connsiteY7" fmla="*/ 57752 h 694330"/>
              <a:gd name="connsiteX8" fmla="*/ 559350 w 906651"/>
              <a:gd name="connsiteY8" fmla="*/ 38501 h 694330"/>
              <a:gd name="connsiteX9" fmla="*/ 482348 w 906651"/>
              <a:gd name="connsiteY9" fmla="*/ 9626 h 694330"/>
              <a:gd name="connsiteX10" fmla="*/ 443847 w 906651"/>
              <a:gd name="connsiteY10" fmla="*/ 0 h 694330"/>
              <a:gd name="connsiteX11" fmla="*/ 357220 w 906651"/>
              <a:gd name="connsiteY11" fmla="*/ 9626 h 694330"/>
              <a:gd name="connsiteX12" fmla="*/ 328344 w 906651"/>
              <a:gd name="connsiteY12" fmla="*/ 19251 h 694330"/>
              <a:gd name="connsiteX13" fmla="*/ 280218 w 906651"/>
              <a:gd name="connsiteY13" fmla="*/ 67377 h 694330"/>
              <a:gd name="connsiteX14" fmla="*/ 10710 w 906651"/>
              <a:gd name="connsiteY14" fmla="*/ 67377 h 694330"/>
              <a:gd name="connsiteX15" fmla="*/ 1085 w 906651"/>
              <a:gd name="connsiteY15" fmla="*/ 96253 h 694330"/>
              <a:gd name="connsiteX16" fmla="*/ 29961 w 906651"/>
              <a:gd name="connsiteY16" fmla="*/ 105878 h 694330"/>
              <a:gd name="connsiteX17" fmla="*/ 68462 w 906651"/>
              <a:gd name="connsiteY17" fmla="*/ 125129 h 694330"/>
              <a:gd name="connsiteX18" fmla="*/ 78087 w 906651"/>
              <a:gd name="connsiteY18" fmla="*/ 173255 h 694330"/>
              <a:gd name="connsiteX19" fmla="*/ 87712 w 906651"/>
              <a:gd name="connsiteY19" fmla="*/ 202131 h 694330"/>
              <a:gd name="connsiteX20" fmla="*/ 97338 w 906651"/>
              <a:gd name="connsiteY20" fmla="*/ 269508 h 694330"/>
              <a:gd name="connsiteX21" fmla="*/ 155089 w 906651"/>
              <a:gd name="connsiteY21" fmla="*/ 259882 h 694330"/>
              <a:gd name="connsiteX22" fmla="*/ 203215 w 906651"/>
              <a:gd name="connsiteY22" fmla="*/ 240632 h 694330"/>
              <a:gd name="connsiteX23" fmla="*/ 241716 w 906651"/>
              <a:gd name="connsiteY23" fmla="*/ 221381 h 694330"/>
              <a:gd name="connsiteX24" fmla="*/ 299468 w 906651"/>
              <a:gd name="connsiteY24" fmla="*/ 211756 h 694330"/>
              <a:gd name="connsiteX25" fmla="*/ 357220 w 906651"/>
              <a:gd name="connsiteY25" fmla="*/ 240632 h 694330"/>
              <a:gd name="connsiteX26" fmla="*/ 299468 w 906651"/>
              <a:gd name="connsiteY26" fmla="*/ 298383 h 694330"/>
              <a:gd name="connsiteX27" fmla="*/ 289843 w 906651"/>
              <a:gd name="connsiteY27" fmla="*/ 346510 h 694330"/>
              <a:gd name="connsiteX28" fmla="*/ 318719 w 906651"/>
              <a:gd name="connsiteY28" fmla="*/ 356135 h 694330"/>
              <a:gd name="connsiteX29" fmla="*/ 376470 w 906651"/>
              <a:gd name="connsiteY29" fmla="*/ 365760 h 694330"/>
              <a:gd name="connsiteX30" fmla="*/ 318719 w 906651"/>
              <a:gd name="connsiteY30" fmla="*/ 433137 h 694330"/>
              <a:gd name="connsiteX31" fmla="*/ 328344 w 906651"/>
              <a:gd name="connsiteY31" fmla="*/ 462013 h 694330"/>
              <a:gd name="connsiteX32" fmla="*/ 357220 w 906651"/>
              <a:gd name="connsiteY32" fmla="*/ 471638 h 694330"/>
              <a:gd name="connsiteX33" fmla="*/ 395721 w 906651"/>
              <a:gd name="connsiteY33" fmla="*/ 500514 h 694330"/>
              <a:gd name="connsiteX34" fmla="*/ 386095 w 906651"/>
              <a:gd name="connsiteY34" fmla="*/ 558266 h 694330"/>
              <a:gd name="connsiteX35" fmla="*/ 366845 w 906651"/>
              <a:gd name="connsiteY35" fmla="*/ 587141 h 694330"/>
              <a:gd name="connsiteX36" fmla="*/ 347594 w 906651"/>
              <a:gd name="connsiteY36" fmla="*/ 625642 h 694330"/>
              <a:gd name="connsiteX37" fmla="*/ 347594 w 906651"/>
              <a:gd name="connsiteY37" fmla="*/ 693019 h 694330"/>
              <a:gd name="connsiteX38" fmla="*/ 395721 w 906651"/>
              <a:gd name="connsiteY38" fmla="*/ 683394 h 694330"/>
              <a:gd name="connsiteX39" fmla="*/ 424596 w 906651"/>
              <a:gd name="connsiteY39" fmla="*/ 587141 h 694330"/>
              <a:gd name="connsiteX40" fmla="*/ 511224 w 906651"/>
              <a:gd name="connsiteY40" fmla="*/ 548640 h 694330"/>
              <a:gd name="connsiteX41" fmla="*/ 540100 w 906651"/>
              <a:gd name="connsiteY41" fmla="*/ 539015 h 694330"/>
              <a:gd name="connsiteX42" fmla="*/ 559350 w 906651"/>
              <a:gd name="connsiteY42" fmla="*/ 510139 h 694330"/>
              <a:gd name="connsiteX43" fmla="*/ 597851 w 906651"/>
              <a:gd name="connsiteY43" fmla="*/ 423512 h 694330"/>
              <a:gd name="connsiteX44" fmla="*/ 617102 w 906651"/>
              <a:gd name="connsiteY44" fmla="*/ 452388 h 694330"/>
              <a:gd name="connsiteX45" fmla="*/ 655603 w 906651"/>
              <a:gd name="connsiteY45" fmla="*/ 317634 h 694330"/>
              <a:gd name="connsiteX46" fmla="*/ 713354 w 906651"/>
              <a:gd name="connsiteY46" fmla="*/ 308009 h 694330"/>
              <a:gd name="connsiteX47" fmla="*/ 761481 w 906651"/>
              <a:gd name="connsiteY47" fmla="*/ 317634 h 694330"/>
              <a:gd name="connsiteX48" fmla="*/ 751855 w 906651"/>
              <a:gd name="connsiteY48" fmla="*/ 413887 h 694330"/>
              <a:gd name="connsiteX49" fmla="*/ 722980 w 906651"/>
              <a:gd name="connsiteY49" fmla="*/ 481263 h 694330"/>
              <a:gd name="connsiteX50" fmla="*/ 732605 w 906651"/>
              <a:gd name="connsiteY50" fmla="*/ 596767 h 694330"/>
              <a:gd name="connsiteX51" fmla="*/ 761481 w 906651"/>
              <a:gd name="connsiteY51" fmla="*/ 616017 h 694330"/>
              <a:gd name="connsiteX52" fmla="*/ 809607 w 906651"/>
              <a:gd name="connsiteY52" fmla="*/ 539015 h 69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06651" h="694330">
                <a:moveTo>
                  <a:pt x="809607" y="539015"/>
                </a:moveTo>
                <a:cubicBezTo>
                  <a:pt x="832066" y="506931"/>
                  <a:pt x="864599" y="479916"/>
                  <a:pt x="876984" y="442762"/>
                </a:cubicBezTo>
                <a:lnTo>
                  <a:pt x="896234" y="385011"/>
                </a:lnTo>
                <a:cubicBezTo>
                  <a:pt x="899443" y="336885"/>
                  <a:pt x="905860" y="288865"/>
                  <a:pt x="905860" y="240632"/>
                </a:cubicBezTo>
                <a:cubicBezTo>
                  <a:pt x="905860" y="189197"/>
                  <a:pt x="910747" y="135973"/>
                  <a:pt x="896234" y="86628"/>
                </a:cubicBezTo>
                <a:cubicBezTo>
                  <a:pt x="892501" y="73937"/>
                  <a:pt x="870453" y="80636"/>
                  <a:pt x="857733" y="77002"/>
                </a:cubicBezTo>
                <a:cubicBezTo>
                  <a:pt x="847978" y="74215"/>
                  <a:pt x="838925" y="68635"/>
                  <a:pt x="828858" y="67377"/>
                </a:cubicBezTo>
                <a:cubicBezTo>
                  <a:pt x="787348" y="62188"/>
                  <a:pt x="745390" y="61539"/>
                  <a:pt x="703729" y="57752"/>
                </a:cubicBezTo>
                <a:cubicBezTo>
                  <a:pt x="625973" y="50683"/>
                  <a:pt x="626771" y="49739"/>
                  <a:pt x="559350" y="38501"/>
                </a:cubicBezTo>
                <a:cubicBezTo>
                  <a:pt x="533915" y="28327"/>
                  <a:pt x="508758" y="17172"/>
                  <a:pt x="482348" y="9626"/>
                </a:cubicBezTo>
                <a:cubicBezTo>
                  <a:pt x="469628" y="5992"/>
                  <a:pt x="456681" y="3209"/>
                  <a:pt x="443847" y="0"/>
                </a:cubicBezTo>
                <a:cubicBezTo>
                  <a:pt x="414971" y="3209"/>
                  <a:pt x="385878" y="4850"/>
                  <a:pt x="357220" y="9626"/>
                </a:cubicBezTo>
                <a:cubicBezTo>
                  <a:pt x="347212" y="11294"/>
                  <a:pt x="334682" y="11328"/>
                  <a:pt x="328344" y="19251"/>
                </a:cubicBezTo>
                <a:cubicBezTo>
                  <a:pt x="280218" y="79409"/>
                  <a:pt x="366846" y="45721"/>
                  <a:pt x="280218" y="67377"/>
                </a:cubicBezTo>
                <a:cubicBezTo>
                  <a:pt x="61386" y="45494"/>
                  <a:pt x="150275" y="32487"/>
                  <a:pt x="10710" y="67377"/>
                </a:cubicBezTo>
                <a:cubicBezTo>
                  <a:pt x="7502" y="77002"/>
                  <a:pt x="-3453" y="87178"/>
                  <a:pt x="1085" y="96253"/>
                </a:cubicBezTo>
                <a:cubicBezTo>
                  <a:pt x="5623" y="105328"/>
                  <a:pt x="20635" y="101881"/>
                  <a:pt x="29961" y="105878"/>
                </a:cubicBezTo>
                <a:cubicBezTo>
                  <a:pt x="43149" y="111530"/>
                  <a:pt x="55628" y="118712"/>
                  <a:pt x="68462" y="125129"/>
                </a:cubicBezTo>
                <a:cubicBezTo>
                  <a:pt x="71670" y="141171"/>
                  <a:pt x="74119" y="157384"/>
                  <a:pt x="78087" y="173255"/>
                </a:cubicBezTo>
                <a:cubicBezTo>
                  <a:pt x="80548" y="183098"/>
                  <a:pt x="85722" y="192182"/>
                  <a:pt x="87712" y="202131"/>
                </a:cubicBezTo>
                <a:cubicBezTo>
                  <a:pt x="92161" y="224377"/>
                  <a:pt x="94129" y="247049"/>
                  <a:pt x="97338" y="269508"/>
                </a:cubicBezTo>
                <a:cubicBezTo>
                  <a:pt x="116588" y="266299"/>
                  <a:pt x="136261" y="265017"/>
                  <a:pt x="155089" y="259882"/>
                </a:cubicBezTo>
                <a:cubicBezTo>
                  <a:pt x="171758" y="255336"/>
                  <a:pt x="187426" y="247649"/>
                  <a:pt x="203215" y="240632"/>
                </a:cubicBezTo>
                <a:cubicBezTo>
                  <a:pt x="216327" y="234804"/>
                  <a:pt x="227973" y="225504"/>
                  <a:pt x="241716" y="221381"/>
                </a:cubicBezTo>
                <a:cubicBezTo>
                  <a:pt x="260409" y="215773"/>
                  <a:pt x="280217" y="214964"/>
                  <a:pt x="299468" y="211756"/>
                </a:cubicBezTo>
                <a:cubicBezTo>
                  <a:pt x="318719" y="221381"/>
                  <a:pt x="345813" y="222381"/>
                  <a:pt x="357220" y="240632"/>
                </a:cubicBezTo>
                <a:cubicBezTo>
                  <a:pt x="391443" y="295389"/>
                  <a:pt x="316579" y="294961"/>
                  <a:pt x="299468" y="298383"/>
                </a:cubicBezTo>
                <a:cubicBezTo>
                  <a:pt x="296260" y="314425"/>
                  <a:pt x="284669" y="330990"/>
                  <a:pt x="289843" y="346510"/>
                </a:cubicBezTo>
                <a:cubicBezTo>
                  <a:pt x="293051" y="356135"/>
                  <a:pt x="308815" y="353934"/>
                  <a:pt x="318719" y="356135"/>
                </a:cubicBezTo>
                <a:cubicBezTo>
                  <a:pt x="337770" y="360368"/>
                  <a:pt x="357220" y="362552"/>
                  <a:pt x="376470" y="365760"/>
                </a:cubicBezTo>
                <a:cubicBezTo>
                  <a:pt x="350125" y="385519"/>
                  <a:pt x="324004" y="396142"/>
                  <a:pt x="318719" y="433137"/>
                </a:cubicBezTo>
                <a:cubicBezTo>
                  <a:pt x="317284" y="443181"/>
                  <a:pt x="321170" y="454839"/>
                  <a:pt x="328344" y="462013"/>
                </a:cubicBezTo>
                <a:cubicBezTo>
                  <a:pt x="335518" y="469187"/>
                  <a:pt x="347595" y="468430"/>
                  <a:pt x="357220" y="471638"/>
                </a:cubicBezTo>
                <a:cubicBezTo>
                  <a:pt x="389375" y="460920"/>
                  <a:pt x="395721" y="448141"/>
                  <a:pt x="395721" y="500514"/>
                </a:cubicBezTo>
                <a:cubicBezTo>
                  <a:pt x="395721" y="520030"/>
                  <a:pt x="392267" y="539751"/>
                  <a:pt x="386095" y="558266"/>
                </a:cubicBezTo>
                <a:cubicBezTo>
                  <a:pt x="382437" y="569240"/>
                  <a:pt x="372584" y="577097"/>
                  <a:pt x="366845" y="587141"/>
                </a:cubicBezTo>
                <a:cubicBezTo>
                  <a:pt x="359726" y="599599"/>
                  <a:pt x="354011" y="612808"/>
                  <a:pt x="347594" y="625642"/>
                </a:cubicBezTo>
                <a:cubicBezTo>
                  <a:pt x="346587" y="629668"/>
                  <a:pt x="325288" y="685584"/>
                  <a:pt x="347594" y="693019"/>
                </a:cubicBezTo>
                <a:cubicBezTo>
                  <a:pt x="363114" y="698193"/>
                  <a:pt x="379679" y="686602"/>
                  <a:pt x="395721" y="683394"/>
                </a:cubicBezTo>
                <a:cubicBezTo>
                  <a:pt x="399157" y="669649"/>
                  <a:pt x="418205" y="589271"/>
                  <a:pt x="424596" y="587141"/>
                </a:cubicBezTo>
                <a:cubicBezTo>
                  <a:pt x="489642" y="565460"/>
                  <a:pt x="410984" y="593191"/>
                  <a:pt x="511224" y="548640"/>
                </a:cubicBezTo>
                <a:cubicBezTo>
                  <a:pt x="520496" y="544519"/>
                  <a:pt x="530475" y="542223"/>
                  <a:pt x="540100" y="539015"/>
                </a:cubicBezTo>
                <a:cubicBezTo>
                  <a:pt x="546517" y="529390"/>
                  <a:pt x="556749" y="521411"/>
                  <a:pt x="559350" y="510139"/>
                </a:cubicBezTo>
                <a:cubicBezTo>
                  <a:pt x="582898" y="408096"/>
                  <a:pt x="534322" y="402336"/>
                  <a:pt x="597851" y="423512"/>
                </a:cubicBezTo>
                <a:cubicBezTo>
                  <a:pt x="604268" y="433137"/>
                  <a:pt x="607182" y="458340"/>
                  <a:pt x="617102" y="452388"/>
                </a:cubicBezTo>
                <a:cubicBezTo>
                  <a:pt x="675141" y="417565"/>
                  <a:pt x="622162" y="360630"/>
                  <a:pt x="655603" y="317634"/>
                </a:cubicBezTo>
                <a:cubicBezTo>
                  <a:pt x="667585" y="302229"/>
                  <a:pt x="694104" y="311217"/>
                  <a:pt x="713354" y="308009"/>
                </a:cubicBezTo>
                <a:cubicBezTo>
                  <a:pt x="729396" y="311217"/>
                  <a:pt x="755890" y="302259"/>
                  <a:pt x="761481" y="317634"/>
                </a:cubicBezTo>
                <a:cubicBezTo>
                  <a:pt x="772500" y="347937"/>
                  <a:pt x="756758" y="382018"/>
                  <a:pt x="751855" y="413887"/>
                </a:cubicBezTo>
                <a:cubicBezTo>
                  <a:pt x="748708" y="434343"/>
                  <a:pt x="731189" y="464844"/>
                  <a:pt x="722980" y="481263"/>
                </a:cubicBezTo>
                <a:cubicBezTo>
                  <a:pt x="712931" y="531505"/>
                  <a:pt x="702923" y="543340"/>
                  <a:pt x="732605" y="596767"/>
                </a:cubicBezTo>
                <a:cubicBezTo>
                  <a:pt x="738223" y="606879"/>
                  <a:pt x="751856" y="609600"/>
                  <a:pt x="761481" y="616017"/>
                </a:cubicBezTo>
                <a:cubicBezTo>
                  <a:pt x="781509" y="535902"/>
                  <a:pt x="780731" y="565472"/>
                  <a:pt x="809607" y="539015"/>
                </a:cubicBezTo>
                <a:close/>
              </a:path>
            </a:pathLst>
          </a:cu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олилиния: фигура 10">
            <a:extLst>
              <a:ext uri="{FF2B5EF4-FFF2-40B4-BE49-F238E27FC236}">
                <a16:creationId xmlns:a16="http://schemas.microsoft.com/office/drawing/2014/main" id="{AF705F25-7498-477C-AFCF-3F378FDB9D3F}"/>
              </a:ext>
            </a:extLst>
          </p:cNvPr>
          <p:cNvSpPr/>
          <p:nvPr/>
        </p:nvSpPr>
        <p:spPr>
          <a:xfrm>
            <a:off x="8778097" y="3493971"/>
            <a:ext cx="221524" cy="279132"/>
          </a:xfrm>
          <a:custGeom>
            <a:avLst/>
            <a:gdLst>
              <a:gd name="connsiteX0" fmla="*/ 221524 w 221524"/>
              <a:gd name="connsiteY0" fmla="*/ 192505 h 279132"/>
              <a:gd name="connsiteX1" fmla="*/ 202274 w 221524"/>
              <a:gd name="connsiteY1" fmla="*/ 144378 h 279132"/>
              <a:gd name="connsiteX2" fmla="*/ 173398 w 221524"/>
              <a:gd name="connsiteY2" fmla="*/ 48126 h 279132"/>
              <a:gd name="connsiteX3" fmla="*/ 144522 w 221524"/>
              <a:gd name="connsiteY3" fmla="*/ 38501 h 279132"/>
              <a:gd name="connsiteX4" fmla="*/ 115646 w 221524"/>
              <a:gd name="connsiteY4" fmla="*/ 19250 h 279132"/>
              <a:gd name="connsiteX5" fmla="*/ 57895 w 221524"/>
              <a:gd name="connsiteY5" fmla="*/ 0 h 279132"/>
              <a:gd name="connsiteX6" fmla="*/ 9768 w 221524"/>
              <a:gd name="connsiteY6" fmla="*/ 19250 h 279132"/>
              <a:gd name="connsiteX7" fmla="*/ 143 w 221524"/>
              <a:gd name="connsiteY7" fmla="*/ 77002 h 279132"/>
              <a:gd name="connsiteX8" fmla="*/ 19394 w 221524"/>
              <a:gd name="connsiteY8" fmla="*/ 192505 h 279132"/>
              <a:gd name="connsiteX9" fmla="*/ 38644 w 221524"/>
              <a:gd name="connsiteY9" fmla="*/ 279132 h 279132"/>
              <a:gd name="connsiteX10" fmla="*/ 57895 w 221524"/>
              <a:gd name="connsiteY10" fmla="*/ 240631 h 279132"/>
              <a:gd name="connsiteX11" fmla="*/ 67520 w 221524"/>
              <a:gd name="connsiteY11" fmla="*/ 192505 h 279132"/>
              <a:gd name="connsiteX12" fmla="*/ 77145 w 221524"/>
              <a:gd name="connsiteY12" fmla="*/ 154004 h 279132"/>
              <a:gd name="connsiteX13" fmla="*/ 115646 w 221524"/>
              <a:gd name="connsiteY13" fmla="*/ 163629 h 279132"/>
              <a:gd name="connsiteX14" fmla="*/ 134897 w 221524"/>
              <a:gd name="connsiteY14" fmla="*/ 192505 h 279132"/>
              <a:gd name="connsiteX15" fmla="*/ 173398 w 221524"/>
              <a:gd name="connsiteY15" fmla="*/ 211755 h 279132"/>
              <a:gd name="connsiteX16" fmla="*/ 221524 w 221524"/>
              <a:gd name="connsiteY16" fmla="*/ 192505 h 27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524" h="279132">
                <a:moveTo>
                  <a:pt x="221524" y="192505"/>
                </a:moveTo>
                <a:cubicBezTo>
                  <a:pt x="215107" y="176463"/>
                  <a:pt x="207239" y="160927"/>
                  <a:pt x="202274" y="144378"/>
                </a:cubicBezTo>
                <a:cubicBezTo>
                  <a:pt x="193708" y="115823"/>
                  <a:pt x="194026" y="72879"/>
                  <a:pt x="173398" y="48126"/>
                </a:cubicBezTo>
                <a:cubicBezTo>
                  <a:pt x="166903" y="40332"/>
                  <a:pt x="154147" y="41709"/>
                  <a:pt x="144522" y="38501"/>
                </a:cubicBezTo>
                <a:cubicBezTo>
                  <a:pt x="134897" y="32084"/>
                  <a:pt x="126217" y="23948"/>
                  <a:pt x="115646" y="19250"/>
                </a:cubicBezTo>
                <a:cubicBezTo>
                  <a:pt x="97103" y="11009"/>
                  <a:pt x="57895" y="0"/>
                  <a:pt x="57895" y="0"/>
                </a:cubicBezTo>
                <a:cubicBezTo>
                  <a:pt x="41853" y="6417"/>
                  <a:pt x="20135" y="5428"/>
                  <a:pt x="9768" y="19250"/>
                </a:cubicBezTo>
                <a:cubicBezTo>
                  <a:pt x="-1942" y="34863"/>
                  <a:pt x="143" y="57486"/>
                  <a:pt x="143" y="77002"/>
                </a:cubicBezTo>
                <a:cubicBezTo>
                  <a:pt x="143" y="163049"/>
                  <a:pt x="4332" y="139791"/>
                  <a:pt x="19394" y="192505"/>
                </a:cubicBezTo>
                <a:cubicBezTo>
                  <a:pt x="28455" y="224217"/>
                  <a:pt x="32029" y="246058"/>
                  <a:pt x="38644" y="279132"/>
                </a:cubicBezTo>
                <a:cubicBezTo>
                  <a:pt x="45061" y="266298"/>
                  <a:pt x="53358" y="254243"/>
                  <a:pt x="57895" y="240631"/>
                </a:cubicBezTo>
                <a:cubicBezTo>
                  <a:pt x="63068" y="225111"/>
                  <a:pt x="63971" y="208475"/>
                  <a:pt x="67520" y="192505"/>
                </a:cubicBezTo>
                <a:cubicBezTo>
                  <a:pt x="70390" y="179591"/>
                  <a:pt x="73937" y="166838"/>
                  <a:pt x="77145" y="154004"/>
                </a:cubicBezTo>
                <a:cubicBezTo>
                  <a:pt x="89979" y="157212"/>
                  <a:pt x="104639" y="156291"/>
                  <a:pt x="115646" y="163629"/>
                </a:cubicBezTo>
                <a:cubicBezTo>
                  <a:pt x="125271" y="170046"/>
                  <a:pt x="126010" y="185099"/>
                  <a:pt x="134897" y="192505"/>
                </a:cubicBezTo>
                <a:cubicBezTo>
                  <a:pt x="145920" y="201691"/>
                  <a:pt x="160564" y="205338"/>
                  <a:pt x="173398" y="211755"/>
                </a:cubicBezTo>
                <a:lnTo>
                  <a:pt x="221524" y="192505"/>
                </a:lnTo>
                <a:close/>
              </a:path>
            </a:pathLst>
          </a:cu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олилиния: фигура 11">
            <a:extLst>
              <a:ext uri="{FF2B5EF4-FFF2-40B4-BE49-F238E27FC236}">
                <a16:creationId xmlns:a16="http://schemas.microsoft.com/office/drawing/2014/main" id="{1F891E31-798A-48FC-A276-E35F708189C7}"/>
              </a:ext>
            </a:extLst>
          </p:cNvPr>
          <p:cNvSpPr/>
          <p:nvPr/>
        </p:nvSpPr>
        <p:spPr>
          <a:xfrm>
            <a:off x="8354511" y="3105195"/>
            <a:ext cx="423586" cy="135052"/>
          </a:xfrm>
          <a:custGeom>
            <a:avLst/>
            <a:gdLst>
              <a:gd name="connsiteX0" fmla="*/ 375460 w 423586"/>
              <a:gd name="connsiteY0" fmla="*/ 115802 h 135052"/>
              <a:gd name="connsiteX1" fmla="*/ 413961 w 423586"/>
              <a:gd name="connsiteY1" fmla="*/ 67675 h 135052"/>
              <a:gd name="connsiteX2" fmla="*/ 317708 w 423586"/>
              <a:gd name="connsiteY2" fmla="*/ 19549 h 135052"/>
              <a:gd name="connsiteX3" fmla="*/ 288832 w 423586"/>
              <a:gd name="connsiteY3" fmla="*/ 9924 h 135052"/>
              <a:gd name="connsiteX4" fmla="*/ 38575 w 423586"/>
              <a:gd name="connsiteY4" fmla="*/ 9924 h 135052"/>
              <a:gd name="connsiteX5" fmla="*/ 74 w 423586"/>
              <a:gd name="connsiteY5" fmla="*/ 77301 h 135052"/>
              <a:gd name="connsiteX6" fmla="*/ 28950 w 423586"/>
              <a:gd name="connsiteY6" fmla="*/ 86926 h 135052"/>
              <a:gd name="connsiteX7" fmla="*/ 144453 w 423586"/>
              <a:gd name="connsiteY7" fmla="*/ 106177 h 135052"/>
              <a:gd name="connsiteX8" fmla="*/ 365834 w 423586"/>
              <a:gd name="connsiteY8" fmla="*/ 115802 h 135052"/>
              <a:gd name="connsiteX9" fmla="*/ 394710 w 423586"/>
              <a:gd name="connsiteY9" fmla="*/ 135052 h 135052"/>
              <a:gd name="connsiteX10" fmla="*/ 423586 w 423586"/>
              <a:gd name="connsiteY10" fmla="*/ 125427 h 135052"/>
              <a:gd name="connsiteX11" fmla="*/ 375460 w 423586"/>
              <a:gd name="connsiteY11" fmla="*/ 115802 h 13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586" h="135052">
                <a:moveTo>
                  <a:pt x="375460" y="115802"/>
                </a:moveTo>
                <a:cubicBezTo>
                  <a:pt x="373856" y="106177"/>
                  <a:pt x="411692" y="88093"/>
                  <a:pt x="413961" y="67675"/>
                </a:cubicBezTo>
                <a:cubicBezTo>
                  <a:pt x="419493" y="17884"/>
                  <a:pt x="333055" y="21741"/>
                  <a:pt x="317708" y="19549"/>
                </a:cubicBezTo>
                <a:cubicBezTo>
                  <a:pt x="308083" y="16341"/>
                  <a:pt x="298908" y="11109"/>
                  <a:pt x="288832" y="9924"/>
                </a:cubicBezTo>
                <a:cubicBezTo>
                  <a:pt x="155393" y="-5774"/>
                  <a:pt x="164766" y="-592"/>
                  <a:pt x="38575" y="9924"/>
                </a:cubicBezTo>
                <a:cubicBezTo>
                  <a:pt x="32572" y="18929"/>
                  <a:pt x="-1804" y="67909"/>
                  <a:pt x="74" y="77301"/>
                </a:cubicBezTo>
                <a:cubicBezTo>
                  <a:pt x="2064" y="87250"/>
                  <a:pt x="19107" y="84465"/>
                  <a:pt x="28950" y="86926"/>
                </a:cubicBezTo>
                <a:cubicBezTo>
                  <a:pt x="66478" y="96308"/>
                  <a:pt x="106428" y="100744"/>
                  <a:pt x="144453" y="106177"/>
                </a:cubicBezTo>
                <a:cubicBezTo>
                  <a:pt x="254142" y="98341"/>
                  <a:pt x="271092" y="84221"/>
                  <a:pt x="365834" y="115802"/>
                </a:cubicBezTo>
                <a:cubicBezTo>
                  <a:pt x="376808" y="119460"/>
                  <a:pt x="385085" y="128635"/>
                  <a:pt x="394710" y="135052"/>
                </a:cubicBezTo>
                <a:cubicBezTo>
                  <a:pt x="404335" y="131844"/>
                  <a:pt x="423586" y="135573"/>
                  <a:pt x="423586" y="125427"/>
                </a:cubicBezTo>
                <a:cubicBezTo>
                  <a:pt x="423586" y="71799"/>
                  <a:pt x="377064" y="125427"/>
                  <a:pt x="375460" y="115802"/>
                </a:cubicBezTo>
                <a:close/>
              </a:path>
            </a:pathLst>
          </a:cu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7" name="Полилиния: фигура 166">
            <a:extLst>
              <a:ext uri="{FF2B5EF4-FFF2-40B4-BE49-F238E27FC236}">
                <a16:creationId xmlns:a16="http://schemas.microsoft.com/office/drawing/2014/main" id="{3D245734-520D-4FC0-8457-DD18E1B2FBE5}"/>
              </a:ext>
            </a:extLst>
          </p:cNvPr>
          <p:cNvSpPr/>
          <p:nvPr/>
        </p:nvSpPr>
        <p:spPr>
          <a:xfrm rot="8710091">
            <a:off x="9720466" y="4402423"/>
            <a:ext cx="88915" cy="160452"/>
          </a:xfrm>
          <a:custGeom>
            <a:avLst/>
            <a:gdLst>
              <a:gd name="connsiteX0" fmla="*/ 11726 w 88915"/>
              <a:gd name="connsiteY0" fmla="*/ 6448 h 160452"/>
              <a:gd name="connsiteX1" fmla="*/ 11726 w 88915"/>
              <a:gd name="connsiteY1" fmla="*/ 150827 h 160452"/>
              <a:gd name="connsiteX2" fmla="*/ 59852 w 88915"/>
              <a:gd name="connsiteY2" fmla="*/ 160452 h 160452"/>
              <a:gd name="connsiteX3" fmla="*/ 69477 w 88915"/>
              <a:gd name="connsiteY3" fmla="*/ 35324 h 160452"/>
              <a:gd name="connsiteX4" fmla="*/ 30976 w 88915"/>
              <a:gd name="connsiteY4" fmla="*/ 25698 h 160452"/>
              <a:gd name="connsiteX5" fmla="*/ 11726 w 88915"/>
              <a:gd name="connsiteY5" fmla="*/ 6448 h 16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15" h="160452">
                <a:moveTo>
                  <a:pt x="11726" y="6448"/>
                </a:moveTo>
                <a:cubicBezTo>
                  <a:pt x="8518" y="27303"/>
                  <a:pt x="-12976" y="105540"/>
                  <a:pt x="11726" y="150827"/>
                </a:cubicBezTo>
                <a:cubicBezTo>
                  <a:pt x="19560" y="165189"/>
                  <a:pt x="43810" y="157244"/>
                  <a:pt x="59852" y="160452"/>
                </a:cubicBezTo>
                <a:cubicBezTo>
                  <a:pt x="88839" y="116973"/>
                  <a:pt x="102972" y="109011"/>
                  <a:pt x="69477" y="35324"/>
                </a:cubicBezTo>
                <a:cubicBezTo>
                  <a:pt x="64003" y="23281"/>
                  <a:pt x="42808" y="31614"/>
                  <a:pt x="30976" y="25698"/>
                </a:cubicBezTo>
                <a:cubicBezTo>
                  <a:pt x="22860" y="21640"/>
                  <a:pt x="14934" y="-14407"/>
                  <a:pt x="11726" y="6448"/>
                </a:cubicBezTo>
                <a:close/>
              </a:path>
            </a:pathLst>
          </a:cu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8" name="Полилиния: фигура 167">
            <a:extLst>
              <a:ext uri="{FF2B5EF4-FFF2-40B4-BE49-F238E27FC236}">
                <a16:creationId xmlns:a16="http://schemas.microsoft.com/office/drawing/2014/main" id="{F16B510B-7CE2-4201-BC9F-5AB74344856B}"/>
              </a:ext>
            </a:extLst>
          </p:cNvPr>
          <p:cNvSpPr/>
          <p:nvPr/>
        </p:nvSpPr>
        <p:spPr>
          <a:xfrm>
            <a:off x="7853867" y="4389120"/>
            <a:ext cx="83205" cy="96253"/>
          </a:xfrm>
          <a:custGeom>
            <a:avLst/>
            <a:gdLst>
              <a:gd name="connsiteX0" fmla="*/ 77350 w 83205"/>
              <a:gd name="connsiteY0" fmla="*/ 57752 h 96253"/>
              <a:gd name="connsiteX1" fmla="*/ 48474 w 83205"/>
              <a:gd name="connsiteY1" fmla="*/ 9625 h 96253"/>
              <a:gd name="connsiteX2" fmla="*/ 9973 w 83205"/>
              <a:gd name="connsiteY2" fmla="*/ 86627 h 96253"/>
              <a:gd name="connsiteX3" fmla="*/ 38849 w 83205"/>
              <a:gd name="connsiteY3" fmla="*/ 96253 h 96253"/>
              <a:gd name="connsiteX4" fmla="*/ 77350 w 83205"/>
              <a:gd name="connsiteY4" fmla="*/ 0 h 9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05" h="96253">
                <a:moveTo>
                  <a:pt x="77350" y="57752"/>
                </a:moveTo>
                <a:cubicBezTo>
                  <a:pt x="67725" y="41710"/>
                  <a:pt x="67038" y="11946"/>
                  <a:pt x="48474" y="9625"/>
                </a:cubicBezTo>
                <a:cubicBezTo>
                  <a:pt x="-2592" y="3241"/>
                  <a:pt x="-9393" y="62419"/>
                  <a:pt x="9973" y="86627"/>
                </a:cubicBezTo>
                <a:cubicBezTo>
                  <a:pt x="16311" y="94550"/>
                  <a:pt x="29224" y="93044"/>
                  <a:pt x="38849" y="96253"/>
                </a:cubicBezTo>
                <a:cubicBezTo>
                  <a:pt x="105363" y="79623"/>
                  <a:pt x="77350" y="99856"/>
                  <a:pt x="773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9" name="Полилиния: фигура 168">
            <a:extLst>
              <a:ext uri="{FF2B5EF4-FFF2-40B4-BE49-F238E27FC236}">
                <a16:creationId xmlns:a16="http://schemas.microsoft.com/office/drawing/2014/main" id="{03FF2304-B8F3-4CFE-A7E3-284E2F63C824}"/>
              </a:ext>
            </a:extLst>
          </p:cNvPr>
          <p:cNvSpPr/>
          <p:nvPr/>
        </p:nvSpPr>
        <p:spPr>
          <a:xfrm>
            <a:off x="8825920" y="4235101"/>
            <a:ext cx="164099" cy="134768"/>
          </a:xfrm>
          <a:custGeom>
            <a:avLst/>
            <a:gdLst>
              <a:gd name="connsiteX0" fmla="*/ 144825 w 164099"/>
              <a:gd name="connsiteY0" fmla="*/ 77017 h 134768"/>
              <a:gd name="connsiteX1" fmla="*/ 154451 w 164099"/>
              <a:gd name="connsiteY1" fmla="*/ 28891 h 134768"/>
              <a:gd name="connsiteX2" fmla="*/ 87074 w 164099"/>
              <a:gd name="connsiteY2" fmla="*/ 9640 h 134768"/>
              <a:gd name="connsiteX3" fmla="*/ 38947 w 164099"/>
              <a:gd name="connsiteY3" fmla="*/ 19265 h 134768"/>
              <a:gd name="connsiteX4" fmla="*/ 10072 w 164099"/>
              <a:gd name="connsiteY4" fmla="*/ 38516 h 134768"/>
              <a:gd name="connsiteX5" fmla="*/ 446 w 164099"/>
              <a:gd name="connsiteY5" fmla="*/ 77017 h 134768"/>
              <a:gd name="connsiteX6" fmla="*/ 48573 w 164099"/>
              <a:gd name="connsiteY6" fmla="*/ 134768 h 134768"/>
              <a:gd name="connsiteX7" fmla="*/ 135200 w 164099"/>
              <a:gd name="connsiteY7" fmla="*/ 115518 h 134768"/>
              <a:gd name="connsiteX8" fmla="*/ 164076 w 164099"/>
              <a:gd name="connsiteY8" fmla="*/ 57766 h 134768"/>
              <a:gd name="connsiteX9" fmla="*/ 144825 w 164099"/>
              <a:gd name="connsiteY9" fmla="*/ 77017 h 13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099" h="134768">
                <a:moveTo>
                  <a:pt x="144825" y="77017"/>
                </a:moveTo>
                <a:cubicBezTo>
                  <a:pt x="143221" y="72204"/>
                  <a:pt x="158419" y="44762"/>
                  <a:pt x="154451" y="28891"/>
                </a:cubicBezTo>
                <a:cubicBezTo>
                  <a:pt x="143035" y="-16775"/>
                  <a:pt x="112723" y="3940"/>
                  <a:pt x="87074" y="9640"/>
                </a:cubicBezTo>
                <a:cubicBezTo>
                  <a:pt x="71104" y="13189"/>
                  <a:pt x="54989" y="16057"/>
                  <a:pt x="38947" y="19265"/>
                </a:cubicBezTo>
                <a:cubicBezTo>
                  <a:pt x="29322" y="25682"/>
                  <a:pt x="16489" y="28891"/>
                  <a:pt x="10072" y="38516"/>
                </a:cubicBezTo>
                <a:cubicBezTo>
                  <a:pt x="2734" y="49523"/>
                  <a:pt x="-1425" y="63921"/>
                  <a:pt x="446" y="77017"/>
                </a:cubicBezTo>
                <a:cubicBezTo>
                  <a:pt x="2679" y="92651"/>
                  <a:pt x="40426" y="126621"/>
                  <a:pt x="48573" y="134768"/>
                </a:cubicBezTo>
                <a:cubicBezTo>
                  <a:pt x="77449" y="128351"/>
                  <a:pt x="108271" y="127758"/>
                  <a:pt x="135200" y="115518"/>
                </a:cubicBezTo>
                <a:cubicBezTo>
                  <a:pt x="148472" y="109485"/>
                  <a:pt x="160973" y="70178"/>
                  <a:pt x="164076" y="57766"/>
                </a:cubicBezTo>
                <a:cubicBezTo>
                  <a:pt x="164854" y="54653"/>
                  <a:pt x="146429" y="81830"/>
                  <a:pt x="144825" y="77017"/>
                </a:cubicBezTo>
                <a:close/>
              </a:path>
            </a:pathLst>
          </a:cu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0" name="Полилиния: фигура 199">
            <a:extLst>
              <a:ext uri="{FF2B5EF4-FFF2-40B4-BE49-F238E27FC236}">
                <a16:creationId xmlns:a16="http://schemas.microsoft.com/office/drawing/2014/main" id="{C759B5A8-036B-401B-BEE3-5AC47FC1E28B}"/>
              </a:ext>
            </a:extLst>
          </p:cNvPr>
          <p:cNvSpPr/>
          <p:nvPr/>
        </p:nvSpPr>
        <p:spPr>
          <a:xfrm>
            <a:off x="9086248" y="4108456"/>
            <a:ext cx="131789" cy="79239"/>
          </a:xfrm>
          <a:custGeom>
            <a:avLst/>
            <a:gdLst>
              <a:gd name="connsiteX0" fmla="*/ 125129 w 131789"/>
              <a:gd name="connsiteY0" fmla="*/ 11157 h 79239"/>
              <a:gd name="connsiteX1" fmla="*/ 19251 w 131789"/>
              <a:gd name="connsiteY1" fmla="*/ 11157 h 79239"/>
              <a:gd name="connsiteX2" fmla="*/ 0 w 131789"/>
              <a:gd name="connsiteY2" fmla="*/ 40032 h 79239"/>
              <a:gd name="connsiteX3" fmla="*/ 28876 w 131789"/>
              <a:gd name="connsiteY3" fmla="*/ 68908 h 79239"/>
              <a:gd name="connsiteX4" fmla="*/ 115504 w 131789"/>
              <a:gd name="connsiteY4" fmla="*/ 68908 h 79239"/>
              <a:gd name="connsiteX5" fmla="*/ 125129 w 131789"/>
              <a:gd name="connsiteY5" fmla="*/ 11157 h 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789" h="79239">
                <a:moveTo>
                  <a:pt x="125129" y="11157"/>
                </a:moveTo>
                <a:cubicBezTo>
                  <a:pt x="109087" y="1532"/>
                  <a:pt x="57957" y="-8196"/>
                  <a:pt x="19251" y="11157"/>
                </a:cubicBezTo>
                <a:cubicBezTo>
                  <a:pt x="8904" y="16330"/>
                  <a:pt x="6417" y="30407"/>
                  <a:pt x="0" y="40032"/>
                </a:cubicBezTo>
                <a:cubicBezTo>
                  <a:pt x="9625" y="49657"/>
                  <a:pt x="17550" y="61357"/>
                  <a:pt x="28876" y="68908"/>
                </a:cubicBezTo>
                <a:cubicBezTo>
                  <a:pt x="51991" y="84318"/>
                  <a:pt x="94440" y="80945"/>
                  <a:pt x="115504" y="68908"/>
                </a:cubicBezTo>
                <a:cubicBezTo>
                  <a:pt x="124313" y="63874"/>
                  <a:pt x="141171" y="20782"/>
                  <a:pt x="125129" y="11157"/>
                </a:cubicBezTo>
                <a:close/>
              </a:path>
            </a:pathLst>
          </a:cu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1" name="Полилиния: фигура 200">
            <a:extLst>
              <a:ext uri="{FF2B5EF4-FFF2-40B4-BE49-F238E27FC236}">
                <a16:creationId xmlns:a16="http://schemas.microsoft.com/office/drawing/2014/main" id="{65B638F3-7B27-4853-9315-6D279FC3040D}"/>
              </a:ext>
            </a:extLst>
          </p:cNvPr>
          <p:cNvSpPr/>
          <p:nvPr/>
        </p:nvSpPr>
        <p:spPr>
          <a:xfrm rot="20178879">
            <a:off x="8823452" y="4444418"/>
            <a:ext cx="131789" cy="79239"/>
          </a:xfrm>
          <a:custGeom>
            <a:avLst/>
            <a:gdLst>
              <a:gd name="connsiteX0" fmla="*/ 125129 w 131789"/>
              <a:gd name="connsiteY0" fmla="*/ 11157 h 79239"/>
              <a:gd name="connsiteX1" fmla="*/ 19251 w 131789"/>
              <a:gd name="connsiteY1" fmla="*/ 11157 h 79239"/>
              <a:gd name="connsiteX2" fmla="*/ 0 w 131789"/>
              <a:gd name="connsiteY2" fmla="*/ 40032 h 79239"/>
              <a:gd name="connsiteX3" fmla="*/ 28876 w 131789"/>
              <a:gd name="connsiteY3" fmla="*/ 68908 h 79239"/>
              <a:gd name="connsiteX4" fmla="*/ 115504 w 131789"/>
              <a:gd name="connsiteY4" fmla="*/ 68908 h 79239"/>
              <a:gd name="connsiteX5" fmla="*/ 125129 w 131789"/>
              <a:gd name="connsiteY5" fmla="*/ 11157 h 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789" h="79239">
                <a:moveTo>
                  <a:pt x="125129" y="11157"/>
                </a:moveTo>
                <a:cubicBezTo>
                  <a:pt x="109087" y="1532"/>
                  <a:pt x="57957" y="-8196"/>
                  <a:pt x="19251" y="11157"/>
                </a:cubicBezTo>
                <a:cubicBezTo>
                  <a:pt x="8904" y="16330"/>
                  <a:pt x="6417" y="30407"/>
                  <a:pt x="0" y="40032"/>
                </a:cubicBezTo>
                <a:cubicBezTo>
                  <a:pt x="9625" y="49657"/>
                  <a:pt x="17550" y="61357"/>
                  <a:pt x="28876" y="68908"/>
                </a:cubicBezTo>
                <a:cubicBezTo>
                  <a:pt x="51991" y="84318"/>
                  <a:pt x="94440" y="80945"/>
                  <a:pt x="115504" y="68908"/>
                </a:cubicBezTo>
                <a:cubicBezTo>
                  <a:pt x="124313" y="63874"/>
                  <a:pt x="141171" y="20782"/>
                  <a:pt x="125129" y="11157"/>
                </a:cubicBezTo>
                <a:close/>
              </a:path>
            </a:pathLst>
          </a:cu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2" name="Полилиния: фигура 201">
            <a:extLst>
              <a:ext uri="{FF2B5EF4-FFF2-40B4-BE49-F238E27FC236}">
                <a16:creationId xmlns:a16="http://schemas.microsoft.com/office/drawing/2014/main" id="{6B896B79-494F-43B3-86D6-8B9F5BAE9117}"/>
              </a:ext>
            </a:extLst>
          </p:cNvPr>
          <p:cNvSpPr/>
          <p:nvPr/>
        </p:nvSpPr>
        <p:spPr>
          <a:xfrm rot="17539543">
            <a:off x="8659261" y="4056650"/>
            <a:ext cx="131789" cy="79239"/>
          </a:xfrm>
          <a:custGeom>
            <a:avLst/>
            <a:gdLst>
              <a:gd name="connsiteX0" fmla="*/ 125129 w 131789"/>
              <a:gd name="connsiteY0" fmla="*/ 11157 h 79239"/>
              <a:gd name="connsiteX1" fmla="*/ 19251 w 131789"/>
              <a:gd name="connsiteY1" fmla="*/ 11157 h 79239"/>
              <a:gd name="connsiteX2" fmla="*/ 0 w 131789"/>
              <a:gd name="connsiteY2" fmla="*/ 40032 h 79239"/>
              <a:gd name="connsiteX3" fmla="*/ 28876 w 131789"/>
              <a:gd name="connsiteY3" fmla="*/ 68908 h 79239"/>
              <a:gd name="connsiteX4" fmla="*/ 115504 w 131789"/>
              <a:gd name="connsiteY4" fmla="*/ 68908 h 79239"/>
              <a:gd name="connsiteX5" fmla="*/ 125129 w 131789"/>
              <a:gd name="connsiteY5" fmla="*/ 11157 h 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789" h="79239">
                <a:moveTo>
                  <a:pt x="125129" y="11157"/>
                </a:moveTo>
                <a:cubicBezTo>
                  <a:pt x="109087" y="1532"/>
                  <a:pt x="57957" y="-8196"/>
                  <a:pt x="19251" y="11157"/>
                </a:cubicBezTo>
                <a:cubicBezTo>
                  <a:pt x="8904" y="16330"/>
                  <a:pt x="6417" y="30407"/>
                  <a:pt x="0" y="40032"/>
                </a:cubicBezTo>
                <a:cubicBezTo>
                  <a:pt x="9625" y="49657"/>
                  <a:pt x="17550" y="61357"/>
                  <a:pt x="28876" y="68908"/>
                </a:cubicBezTo>
                <a:cubicBezTo>
                  <a:pt x="51991" y="84318"/>
                  <a:pt x="94440" y="80945"/>
                  <a:pt x="115504" y="68908"/>
                </a:cubicBezTo>
                <a:cubicBezTo>
                  <a:pt x="124313" y="63874"/>
                  <a:pt x="141171" y="20782"/>
                  <a:pt x="125129" y="11157"/>
                </a:cubicBezTo>
                <a:close/>
              </a:path>
            </a:pathLst>
          </a:cu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3" name="Полилиния: фигура 202">
            <a:extLst>
              <a:ext uri="{FF2B5EF4-FFF2-40B4-BE49-F238E27FC236}">
                <a16:creationId xmlns:a16="http://schemas.microsoft.com/office/drawing/2014/main" id="{B0EAB1BA-4E48-45D7-B73A-CCA15AEFF497}"/>
              </a:ext>
            </a:extLst>
          </p:cNvPr>
          <p:cNvSpPr/>
          <p:nvPr/>
        </p:nvSpPr>
        <p:spPr>
          <a:xfrm>
            <a:off x="7834964" y="4377152"/>
            <a:ext cx="90573" cy="137096"/>
          </a:xfrm>
          <a:custGeom>
            <a:avLst/>
            <a:gdLst>
              <a:gd name="connsiteX0" fmla="*/ 86628 w 90573"/>
              <a:gd name="connsiteY0" fmla="*/ 11968 h 137096"/>
              <a:gd name="connsiteX1" fmla="*/ 38501 w 90573"/>
              <a:gd name="connsiteY1" fmla="*/ 2343 h 137096"/>
              <a:gd name="connsiteX2" fmla="*/ 19251 w 90573"/>
              <a:gd name="connsiteY2" fmla="*/ 40844 h 137096"/>
              <a:gd name="connsiteX3" fmla="*/ 0 w 90573"/>
              <a:gd name="connsiteY3" fmla="*/ 69720 h 137096"/>
              <a:gd name="connsiteX4" fmla="*/ 38501 w 90573"/>
              <a:gd name="connsiteY4" fmla="*/ 137096 h 137096"/>
              <a:gd name="connsiteX5" fmla="*/ 67377 w 90573"/>
              <a:gd name="connsiteY5" fmla="*/ 117846 h 137096"/>
              <a:gd name="connsiteX6" fmla="*/ 86628 w 90573"/>
              <a:gd name="connsiteY6" fmla="*/ 50469 h 137096"/>
              <a:gd name="connsiteX7" fmla="*/ 86628 w 90573"/>
              <a:gd name="connsiteY7" fmla="*/ 11968 h 13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73" h="137096">
                <a:moveTo>
                  <a:pt x="86628" y="11968"/>
                </a:moveTo>
                <a:cubicBezTo>
                  <a:pt x="78607" y="3947"/>
                  <a:pt x="53538" y="-4102"/>
                  <a:pt x="38501" y="2343"/>
                </a:cubicBezTo>
                <a:cubicBezTo>
                  <a:pt x="25313" y="7995"/>
                  <a:pt x="26370" y="28386"/>
                  <a:pt x="19251" y="40844"/>
                </a:cubicBezTo>
                <a:cubicBezTo>
                  <a:pt x="13512" y="50888"/>
                  <a:pt x="6417" y="60095"/>
                  <a:pt x="0" y="69720"/>
                </a:cubicBezTo>
                <a:cubicBezTo>
                  <a:pt x="3882" y="89133"/>
                  <a:pt x="1678" y="137096"/>
                  <a:pt x="38501" y="137096"/>
                </a:cubicBezTo>
                <a:cubicBezTo>
                  <a:pt x="50069" y="137096"/>
                  <a:pt x="57752" y="124263"/>
                  <a:pt x="67377" y="117846"/>
                </a:cubicBezTo>
                <a:cubicBezTo>
                  <a:pt x="73768" y="98671"/>
                  <a:pt x="84211" y="69801"/>
                  <a:pt x="86628" y="50469"/>
                </a:cubicBezTo>
                <a:cubicBezTo>
                  <a:pt x="88220" y="37734"/>
                  <a:pt x="94649" y="19989"/>
                  <a:pt x="86628" y="11968"/>
                </a:cubicBezTo>
                <a:close/>
              </a:path>
            </a:pathLst>
          </a:cu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4" name="Полилиния: фигура 203">
            <a:extLst>
              <a:ext uri="{FF2B5EF4-FFF2-40B4-BE49-F238E27FC236}">
                <a16:creationId xmlns:a16="http://schemas.microsoft.com/office/drawing/2014/main" id="{C24FD232-30CB-4D53-8551-AE5155E5FC84}"/>
              </a:ext>
            </a:extLst>
          </p:cNvPr>
          <p:cNvSpPr/>
          <p:nvPr/>
        </p:nvSpPr>
        <p:spPr>
          <a:xfrm>
            <a:off x="7671335" y="4629343"/>
            <a:ext cx="107692" cy="173663"/>
          </a:xfrm>
          <a:custGeom>
            <a:avLst/>
            <a:gdLst>
              <a:gd name="connsiteX0" fmla="*/ 57751 w 107692"/>
              <a:gd name="connsiteY0" fmla="*/ 10034 h 173663"/>
              <a:gd name="connsiteX1" fmla="*/ 48126 w 107692"/>
              <a:gd name="connsiteY1" fmla="*/ 58160 h 173663"/>
              <a:gd name="connsiteX2" fmla="*/ 19250 w 107692"/>
              <a:gd name="connsiteY2" fmla="*/ 87036 h 173663"/>
              <a:gd name="connsiteX3" fmla="*/ 0 w 107692"/>
              <a:gd name="connsiteY3" fmla="*/ 135162 h 173663"/>
              <a:gd name="connsiteX4" fmla="*/ 38501 w 107692"/>
              <a:gd name="connsiteY4" fmla="*/ 125537 h 173663"/>
              <a:gd name="connsiteX5" fmla="*/ 77002 w 107692"/>
              <a:gd name="connsiteY5" fmla="*/ 96661 h 173663"/>
              <a:gd name="connsiteX6" fmla="*/ 96252 w 107692"/>
              <a:gd name="connsiteY6" fmla="*/ 409 h 173663"/>
              <a:gd name="connsiteX7" fmla="*/ 57751 w 107692"/>
              <a:gd name="connsiteY7" fmla="*/ 10034 h 17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92" h="173663">
                <a:moveTo>
                  <a:pt x="57751" y="10034"/>
                </a:moveTo>
                <a:cubicBezTo>
                  <a:pt x="54543" y="26076"/>
                  <a:pt x="55442" y="43527"/>
                  <a:pt x="48126" y="58160"/>
                </a:cubicBezTo>
                <a:cubicBezTo>
                  <a:pt x="42038" y="70335"/>
                  <a:pt x="26464" y="75493"/>
                  <a:pt x="19250" y="87036"/>
                </a:cubicBezTo>
                <a:cubicBezTo>
                  <a:pt x="10093" y="101687"/>
                  <a:pt x="6417" y="119120"/>
                  <a:pt x="0" y="135162"/>
                </a:cubicBezTo>
                <a:cubicBezTo>
                  <a:pt x="16732" y="202092"/>
                  <a:pt x="-815" y="170470"/>
                  <a:pt x="38501" y="125537"/>
                </a:cubicBezTo>
                <a:cubicBezTo>
                  <a:pt x="49065" y="113464"/>
                  <a:pt x="64168" y="106286"/>
                  <a:pt x="77002" y="96661"/>
                </a:cubicBezTo>
                <a:cubicBezTo>
                  <a:pt x="83419" y="64577"/>
                  <a:pt x="128336" y="-6008"/>
                  <a:pt x="96252" y="409"/>
                </a:cubicBezTo>
                <a:lnTo>
                  <a:pt x="57751" y="10034"/>
                </a:lnTo>
                <a:close/>
              </a:path>
            </a:pathLst>
          </a:cu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5" name="Полилиния: фигура 204">
            <a:extLst>
              <a:ext uri="{FF2B5EF4-FFF2-40B4-BE49-F238E27FC236}">
                <a16:creationId xmlns:a16="http://schemas.microsoft.com/office/drawing/2014/main" id="{484AD882-783A-424A-9C73-CBF9057ED1E3}"/>
              </a:ext>
            </a:extLst>
          </p:cNvPr>
          <p:cNvSpPr/>
          <p:nvPr/>
        </p:nvSpPr>
        <p:spPr>
          <a:xfrm>
            <a:off x="7190072" y="5166992"/>
            <a:ext cx="104438" cy="88898"/>
          </a:xfrm>
          <a:custGeom>
            <a:avLst/>
            <a:gdLst>
              <a:gd name="connsiteX0" fmla="*/ 96252 w 104438"/>
              <a:gd name="connsiteY0" fmla="*/ 30650 h 88898"/>
              <a:gd name="connsiteX1" fmla="*/ 48126 w 104438"/>
              <a:gd name="connsiteY1" fmla="*/ 11400 h 88898"/>
              <a:gd name="connsiteX2" fmla="*/ 19250 w 104438"/>
              <a:gd name="connsiteY2" fmla="*/ 1774 h 88898"/>
              <a:gd name="connsiteX3" fmla="*/ 0 w 104438"/>
              <a:gd name="connsiteY3" fmla="*/ 49901 h 88898"/>
              <a:gd name="connsiteX4" fmla="*/ 9625 w 104438"/>
              <a:gd name="connsiteY4" fmla="*/ 78776 h 88898"/>
              <a:gd name="connsiteX5" fmla="*/ 96252 w 104438"/>
              <a:gd name="connsiteY5" fmla="*/ 78776 h 88898"/>
              <a:gd name="connsiteX6" fmla="*/ 96252 w 104438"/>
              <a:gd name="connsiteY6" fmla="*/ 30650 h 8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38" h="88898">
                <a:moveTo>
                  <a:pt x="96252" y="30650"/>
                </a:moveTo>
                <a:cubicBezTo>
                  <a:pt x="88231" y="19421"/>
                  <a:pt x="64304" y="17467"/>
                  <a:pt x="48126" y="11400"/>
                </a:cubicBezTo>
                <a:cubicBezTo>
                  <a:pt x="38626" y="7837"/>
                  <a:pt x="27173" y="-4564"/>
                  <a:pt x="19250" y="1774"/>
                </a:cubicBezTo>
                <a:cubicBezTo>
                  <a:pt x="5758" y="12568"/>
                  <a:pt x="6417" y="33859"/>
                  <a:pt x="0" y="49901"/>
                </a:cubicBezTo>
                <a:cubicBezTo>
                  <a:pt x="3208" y="59526"/>
                  <a:pt x="2451" y="71602"/>
                  <a:pt x="9625" y="78776"/>
                </a:cubicBezTo>
                <a:cubicBezTo>
                  <a:pt x="25862" y="95013"/>
                  <a:pt x="88416" y="89225"/>
                  <a:pt x="96252" y="78776"/>
                </a:cubicBezTo>
                <a:cubicBezTo>
                  <a:pt x="109727" y="60809"/>
                  <a:pt x="104273" y="41879"/>
                  <a:pt x="96252" y="30650"/>
                </a:cubicBezTo>
                <a:close/>
              </a:path>
            </a:pathLst>
          </a:cu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6" name="Полилиния: фигура 205">
            <a:extLst>
              <a:ext uri="{FF2B5EF4-FFF2-40B4-BE49-F238E27FC236}">
                <a16:creationId xmlns:a16="http://schemas.microsoft.com/office/drawing/2014/main" id="{E26F06A6-C307-4DB7-9850-D2028C23AF3F}"/>
              </a:ext>
            </a:extLst>
          </p:cNvPr>
          <p:cNvSpPr/>
          <p:nvPr/>
        </p:nvSpPr>
        <p:spPr>
          <a:xfrm>
            <a:off x="7525241" y="5091153"/>
            <a:ext cx="107593" cy="125740"/>
          </a:xfrm>
          <a:custGeom>
            <a:avLst/>
            <a:gdLst>
              <a:gd name="connsiteX0" fmla="*/ 78717 w 107593"/>
              <a:gd name="connsiteY0" fmla="*/ 58363 h 125740"/>
              <a:gd name="connsiteX1" fmla="*/ 40216 w 107593"/>
              <a:gd name="connsiteY1" fmla="*/ 611 h 125740"/>
              <a:gd name="connsiteX2" fmla="*/ 11340 w 107593"/>
              <a:gd name="connsiteY2" fmla="*/ 19862 h 125740"/>
              <a:gd name="connsiteX3" fmla="*/ 30591 w 107593"/>
              <a:gd name="connsiteY3" fmla="*/ 77613 h 125740"/>
              <a:gd name="connsiteX4" fmla="*/ 107593 w 107593"/>
              <a:gd name="connsiteY4" fmla="*/ 125740 h 125740"/>
              <a:gd name="connsiteX5" fmla="*/ 97967 w 107593"/>
              <a:gd name="connsiteY5" fmla="*/ 87239 h 125740"/>
              <a:gd name="connsiteX6" fmla="*/ 78717 w 107593"/>
              <a:gd name="connsiteY6" fmla="*/ 58363 h 12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593" h="125740">
                <a:moveTo>
                  <a:pt x="78717" y="58363"/>
                </a:moveTo>
                <a:cubicBezTo>
                  <a:pt x="69092" y="43925"/>
                  <a:pt x="80316" y="-6073"/>
                  <a:pt x="40216" y="611"/>
                </a:cubicBezTo>
                <a:cubicBezTo>
                  <a:pt x="28805" y="2513"/>
                  <a:pt x="20965" y="13445"/>
                  <a:pt x="11340" y="19862"/>
                </a:cubicBezTo>
                <a:cubicBezTo>
                  <a:pt x="-8001" y="97228"/>
                  <a:pt x="-3249" y="26853"/>
                  <a:pt x="30591" y="77613"/>
                </a:cubicBezTo>
                <a:cubicBezTo>
                  <a:pt x="73586" y="142105"/>
                  <a:pt x="-20673" y="107415"/>
                  <a:pt x="107593" y="125740"/>
                </a:cubicBezTo>
                <a:cubicBezTo>
                  <a:pt x="107593" y="125740"/>
                  <a:pt x="102150" y="99789"/>
                  <a:pt x="97967" y="87239"/>
                </a:cubicBezTo>
                <a:cubicBezTo>
                  <a:pt x="87327" y="55319"/>
                  <a:pt x="88342" y="72801"/>
                  <a:pt x="78717" y="58363"/>
                </a:cubicBezTo>
                <a:close/>
              </a:path>
            </a:pathLst>
          </a:cu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7" name="Полилиния: фигура 206">
            <a:extLst>
              <a:ext uri="{FF2B5EF4-FFF2-40B4-BE49-F238E27FC236}">
                <a16:creationId xmlns:a16="http://schemas.microsoft.com/office/drawing/2014/main" id="{54364337-1DA9-4F39-ACC6-0BE9DAEEE681}"/>
              </a:ext>
            </a:extLst>
          </p:cNvPr>
          <p:cNvSpPr/>
          <p:nvPr/>
        </p:nvSpPr>
        <p:spPr>
          <a:xfrm>
            <a:off x="8950835" y="3287997"/>
            <a:ext cx="135684" cy="129254"/>
          </a:xfrm>
          <a:custGeom>
            <a:avLst/>
            <a:gdLst>
              <a:gd name="connsiteX0" fmla="*/ 116163 w 135684"/>
              <a:gd name="connsiteY0" fmla="*/ 3843 h 129254"/>
              <a:gd name="connsiteX1" fmla="*/ 19910 w 135684"/>
              <a:gd name="connsiteY1" fmla="*/ 13468 h 129254"/>
              <a:gd name="connsiteX2" fmla="*/ 58411 w 135684"/>
              <a:gd name="connsiteY2" fmla="*/ 80845 h 129254"/>
              <a:gd name="connsiteX3" fmla="*/ 87287 w 135684"/>
              <a:gd name="connsiteY3" fmla="*/ 100096 h 129254"/>
              <a:gd name="connsiteX4" fmla="*/ 125788 w 135684"/>
              <a:gd name="connsiteY4" fmla="*/ 100096 h 129254"/>
              <a:gd name="connsiteX5" fmla="*/ 135413 w 135684"/>
              <a:gd name="connsiteY5" fmla="*/ 61595 h 129254"/>
              <a:gd name="connsiteX6" fmla="*/ 116163 w 135684"/>
              <a:gd name="connsiteY6" fmla="*/ 32719 h 129254"/>
              <a:gd name="connsiteX7" fmla="*/ 116163 w 135684"/>
              <a:gd name="connsiteY7" fmla="*/ 3843 h 12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84" h="129254">
                <a:moveTo>
                  <a:pt x="116163" y="3843"/>
                </a:moveTo>
                <a:cubicBezTo>
                  <a:pt x="100121" y="635"/>
                  <a:pt x="45362" y="-6328"/>
                  <a:pt x="19910" y="13468"/>
                </a:cubicBezTo>
                <a:cubicBezTo>
                  <a:pt x="-37685" y="58265"/>
                  <a:pt x="46834" y="76986"/>
                  <a:pt x="58411" y="80845"/>
                </a:cubicBezTo>
                <a:cubicBezTo>
                  <a:pt x="68036" y="87262"/>
                  <a:pt x="79107" y="91916"/>
                  <a:pt x="87287" y="100096"/>
                </a:cubicBezTo>
                <a:cubicBezTo>
                  <a:pt x="118088" y="130896"/>
                  <a:pt x="94988" y="146296"/>
                  <a:pt x="125788" y="100096"/>
                </a:cubicBezTo>
                <a:cubicBezTo>
                  <a:pt x="128996" y="87262"/>
                  <a:pt x="137284" y="74691"/>
                  <a:pt x="135413" y="61595"/>
                </a:cubicBezTo>
                <a:cubicBezTo>
                  <a:pt x="133777" y="50143"/>
                  <a:pt x="122115" y="42639"/>
                  <a:pt x="116163" y="32719"/>
                </a:cubicBezTo>
                <a:cubicBezTo>
                  <a:pt x="112472" y="26567"/>
                  <a:pt x="132205" y="7051"/>
                  <a:pt x="116163" y="3843"/>
                </a:cubicBezTo>
                <a:close/>
              </a:path>
            </a:pathLst>
          </a:cu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9" name="Прямая соединительная линия 208">
            <a:extLst>
              <a:ext uri="{FF2B5EF4-FFF2-40B4-BE49-F238E27FC236}">
                <a16:creationId xmlns:a16="http://schemas.microsoft.com/office/drawing/2014/main" id="{F9596CB7-BC20-4A11-9B4D-9532E6752F80}"/>
              </a:ext>
            </a:extLst>
          </p:cNvPr>
          <p:cNvCxnSpPr>
            <a:stCxn id="10" idx="11"/>
            <a:endCxn id="197" idx="2"/>
          </p:cNvCxnSpPr>
          <p:nvPr/>
        </p:nvCxnSpPr>
        <p:spPr>
          <a:xfrm flipV="1">
            <a:off x="8003963" y="3166976"/>
            <a:ext cx="11336" cy="20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Прямая соединительная линия 209">
            <a:extLst>
              <a:ext uri="{FF2B5EF4-FFF2-40B4-BE49-F238E27FC236}">
                <a16:creationId xmlns:a16="http://schemas.microsoft.com/office/drawing/2014/main" id="{D97AF88A-EE89-4172-8F77-93D762B4AF1A}"/>
              </a:ext>
            </a:extLst>
          </p:cNvPr>
          <p:cNvCxnSpPr>
            <a:cxnSpLocks/>
          </p:cNvCxnSpPr>
          <p:nvPr/>
        </p:nvCxnSpPr>
        <p:spPr>
          <a:xfrm>
            <a:off x="8032609" y="3102020"/>
            <a:ext cx="156783" cy="193675"/>
          </a:xfrm>
          <a:prstGeom prst="line">
            <a:avLst/>
          </a:prstGeom>
          <a:ln/>
        </p:spPr>
        <p:style>
          <a:lnRef idx="3">
            <a:schemeClr val="dk1"/>
          </a:lnRef>
          <a:fillRef idx="0">
            <a:schemeClr val="dk1"/>
          </a:fillRef>
          <a:effectRef idx="2">
            <a:schemeClr val="dk1"/>
          </a:effectRef>
          <a:fontRef idx="minor">
            <a:schemeClr val="tx1"/>
          </a:fontRef>
        </p:style>
      </p:cxnSp>
      <p:grpSp>
        <p:nvGrpSpPr>
          <p:cNvPr id="222" name="Группа 221">
            <a:extLst>
              <a:ext uri="{FF2B5EF4-FFF2-40B4-BE49-F238E27FC236}">
                <a16:creationId xmlns:a16="http://schemas.microsoft.com/office/drawing/2014/main" id="{72117356-B260-4BEB-A2EE-B24BDE99D791}"/>
              </a:ext>
            </a:extLst>
          </p:cNvPr>
          <p:cNvGrpSpPr/>
          <p:nvPr/>
        </p:nvGrpSpPr>
        <p:grpSpPr>
          <a:xfrm rot="21357807">
            <a:off x="2537705" y="4661068"/>
            <a:ext cx="1292365" cy="861497"/>
            <a:chOff x="2454379" y="4071486"/>
            <a:chExt cx="1882544" cy="1309036"/>
          </a:xfrm>
          <a:solidFill>
            <a:srgbClr val="A50021"/>
          </a:solidFill>
        </p:grpSpPr>
        <p:sp>
          <p:nvSpPr>
            <p:cNvPr id="214" name="Полилиния: фигура 213">
              <a:extLst>
                <a:ext uri="{FF2B5EF4-FFF2-40B4-BE49-F238E27FC236}">
                  <a16:creationId xmlns:a16="http://schemas.microsoft.com/office/drawing/2014/main" id="{C1D342B3-D07C-4661-9399-CC3948303572}"/>
                </a:ext>
              </a:extLst>
            </p:cNvPr>
            <p:cNvSpPr/>
            <p:nvPr/>
          </p:nvSpPr>
          <p:spPr>
            <a:xfrm>
              <a:off x="3474717" y="4725630"/>
              <a:ext cx="318304" cy="221381"/>
            </a:xfrm>
            <a:custGeom>
              <a:avLst/>
              <a:gdLst>
                <a:gd name="connsiteX0" fmla="*/ 192506 w 318304"/>
                <a:gd name="connsiteY0" fmla="*/ 77002 h 221381"/>
                <a:gd name="connsiteX1" fmla="*/ 173255 w 318304"/>
                <a:gd name="connsiteY1" fmla="*/ 125128 h 221381"/>
                <a:gd name="connsiteX2" fmla="*/ 77002 w 318304"/>
                <a:gd name="connsiteY2" fmla="*/ 125128 h 221381"/>
                <a:gd name="connsiteX3" fmla="*/ 48127 w 318304"/>
                <a:gd name="connsiteY3" fmla="*/ 115503 h 221381"/>
                <a:gd name="connsiteX4" fmla="*/ 19251 w 318304"/>
                <a:gd name="connsiteY4" fmla="*/ 96253 h 221381"/>
                <a:gd name="connsiteX5" fmla="*/ 0 w 318304"/>
                <a:gd name="connsiteY5" fmla="*/ 125128 h 221381"/>
                <a:gd name="connsiteX6" fmla="*/ 48127 w 318304"/>
                <a:gd name="connsiteY6" fmla="*/ 202131 h 221381"/>
                <a:gd name="connsiteX7" fmla="*/ 163630 w 318304"/>
                <a:gd name="connsiteY7" fmla="*/ 221381 h 221381"/>
                <a:gd name="connsiteX8" fmla="*/ 240632 w 318304"/>
                <a:gd name="connsiteY8" fmla="*/ 211756 h 221381"/>
                <a:gd name="connsiteX9" fmla="*/ 269508 w 318304"/>
                <a:gd name="connsiteY9" fmla="*/ 202131 h 221381"/>
                <a:gd name="connsiteX10" fmla="*/ 298383 w 318304"/>
                <a:gd name="connsiteY10" fmla="*/ 163629 h 221381"/>
                <a:gd name="connsiteX11" fmla="*/ 298383 w 318304"/>
                <a:gd name="connsiteY11" fmla="*/ 57752 h 221381"/>
                <a:gd name="connsiteX12" fmla="*/ 269508 w 318304"/>
                <a:gd name="connsiteY12" fmla="*/ 48126 h 221381"/>
                <a:gd name="connsiteX13" fmla="*/ 163630 w 318304"/>
                <a:gd name="connsiteY13" fmla="*/ 9625 h 221381"/>
                <a:gd name="connsiteX14" fmla="*/ 125129 w 318304"/>
                <a:gd name="connsiteY14" fmla="*/ 0 h 221381"/>
                <a:gd name="connsiteX15" fmla="*/ 96253 w 318304"/>
                <a:gd name="connsiteY15" fmla="*/ 9625 h 221381"/>
                <a:gd name="connsiteX16" fmla="*/ 105878 w 318304"/>
                <a:gd name="connsiteY16" fmla="*/ 38501 h 221381"/>
                <a:gd name="connsiteX17" fmla="*/ 173255 w 318304"/>
                <a:gd name="connsiteY17" fmla="*/ 67377 h 221381"/>
                <a:gd name="connsiteX18" fmla="*/ 192506 w 318304"/>
                <a:gd name="connsiteY18" fmla="*/ 77002 h 2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8304" h="221381">
                  <a:moveTo>
                    <a:pt x="192506" y="77002"/>
                  </a:moveTo>
                  <a:cubicBezTo>
                    <a:pt x="192506" y="86627"/>
                    <a:pt x="184316" y="111855"/>
                    <a:pt x="173255" y="125128"/>
                  </a:cubicBezTo>
                  <a:cubicBezTo>
                    <a:pt x="155382" y="146576"/>
                    <a:pt x="81694" y="125798"/>
                    <a:pt x="77002" y="125128"/>
                  </a:cubicBezTo>
                  <a:cubicBezTo>
                    <a:pt x="67377" y="121920"/>
                    <a:pt x="57202" y="120040"/>
                    <a:pt x="48127" y="115503"/>
                  </a:cubicBezTo>
                  <a:cubicBezTo>
                    <a:pt x="37780" y="110330"/>
                    <a:pt x="30594" y="93984"/>
                    <a:pt x="19251" y="96253"/>
                  </a:cubicBezTo>
                  <a:cubicBezTo>
                    <a:pt x="7908" y="98522"/>
                    <a:pt x="6417" y="115503"/>
                    <a:pt x="0" y="125128"/>
                  </a:cubicBezTo>
                  <a:cubicBezTo>
                    <a:pt x="11162" y="158614"/>
                    <a:pt x="9064" y="191714"/>
                    <a:pt x="48127" y="202131"/>
                  </a:cubicBezTo>
                  <a:cubicBezTo>
                    <a:pt x="85841" y="212188"/>
                    <a:pt x="163630" y="221381"/>
                    <a:pt x="163630" y="221381"/>
                  </a:cubicBezTo>
                  <a:cubicBezTo>
                    <a:pt x="189297" y="218173"/>
                    <a:pt x="215182" y="216383"/>
                    <a:pt x="240632" y="211756"/>
                  </a:cubicBezTo>
                  <a:cubicBezTo>
                    <a:pt x="250614" y="209941"/>
                    <a:pt x="261714" y="208626"/>
                    <a:pt x="269508" y="202131"/>
                  </a:cubicBezTo>
                  <a:cubicBezTo>
                    <a:pt x="281832" y="191861"/>
                    <a:pt x="288758" y="176463"/>
                    <a:pt x="298383" y="163629"/>
                  </a:cubicBezTo>
                  <a:cubicBezTo>
                    <a:pt x="309125" y="120663"/>
                    <a:pt x="337258" y="88852"/>
                    <a:pt x="298383" y="57752"/>
                  </a:cubicBezTo>
                  <a:cubicBezTo>
                    <a:pt x="290461" y="51414"/>
                    <a:pt x="278583" y="52663"/>
                    <a:pt x="269508" y="48126"/>
                  </a:cubicBezTo>
                  <a:cubicBezTo>
                    <a:pt x="184699" y="5721"/>
                    <a:pt x="329430" y="51075"/>
                    <a:pt x="163630" y="9625"/>
                  </a:cubicBezTo>
                  <a:lnTo>
                    <a:pt x="125129" y="0"/>
                  </a:lnTo>
                  <a:cubicBezTo>
                    <a:pt x="115504" y="3208"/>
                    <a:pt x="100791" y="550"/>
                    <a:pt x="96253" y="9625"/>
                  </a:cubicBezTo>
                  <a:cubicBezTo>
                    <a:pt x="91715" y="18700"/>
                    <a:pt x="99540" y="30578"/>
                    <a:pt x="105878" y="38501"/>
                  </a:cubicBezTo>
                  <a:cubicBezTo>
                    <a:pt x="122496" y="59274"/>
                    <a:pt x="150135" y="61597"/>
                    <a:pt x="173255" y="67377"/>
                  </a:cubicBezTo>
                  <a:cubicBezTo>
                    <a:pt x="204056" y="108445"/>
                    <a:pt x="192506" y="67377"/>
                    <a:pt x="192506" y="770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6" name="Полилиния: фигура 215">
              <a:extLst>
                <a:ext uri="{FF2B5EF4-FFF2-40B4-BE49-F238E27FC236}">
                  <a16:creationId xmlns:a16="http://schemas.microsoft.com/office/drawing/2014/main" id="{A6AF0EF9-CA86-4F89-A826-EE70B91B664B}"/>
                </a:ext>
              </a:extLst>
            </p:cNvPr>
            <p:cNvSpPr/>
            <p:nvPr/>
          </p:nvSpPr>
          <p:spPr>
            <a:xfrm>
              <a:off x="2560320" y="4379495"/>
              <a:ext cx="790872" cy="1001027"/>
            </a:xfrm>
            <a:custGeom>
              <a:avLst/>
              <a:gdLst>
                <a:gd name="connsiteX0" fmla="*/ 789272 w 790872"/>
                <a:gd name="connsiteY0" fmla="*/ 336884 h 1001027"/>
                <a:gd name="connsiteX1" fmla="*/ 779646 w 790872"/>
                <a:gd name="connsiteY1" fmla="*/ 154004 h 1001027"/>
                <a:gd name="connsiteX2" fmla="*/ 760396 w 790872"/>
                <a:gd name="connsiteY2" fmla="*/ 105878 h 1001027"/>
                <a:gd name="connsiteX3" fmla="*/ 683394 w 790872"/>
                <a:gd name="connsiteY3" fmla="*/ 77002 h 1001027"/>
                <a:gd name="connsiteX4" fmla="*/ 673768 w 790872"/>
                <a:gd name="connsiteY4" fmla="*/ 48126 h 1001027"/>
                <a:gd name="connsiteX5" fmla="*/ 664143 w 790872"/>
                <a:gd name="connsiteY5" fmla="*/ 9625 h 1001027"/>
                <a:gd name="connsiteX6" fmla="*/ 635267 w 790872"/>
                <a:gd name="connsiteY6" fmla="*/ 0 h 1001027"/>
                <a:gd name="connsiteX7" fmla="*/ 519764 w 790872"/>
                <a:gd name="connsiteY7" fmla="*/ 9625 h 1001027"/>
                <a:gd name="connsiteX8" fmla="*/ 471638 w 790872"/>
                <a:gd name="connsiteY8" fmla="*/ 86627 h 1001027"/>
                <a:gd name="connsiteX9" fmla="*/ 452387 w 790872"/>
                <a:gd name="connsiteY9" fmla="*/ 115503 h 1001027"/>
                <a:gd name="connsiteX10" fmla="*/ 308008 w 790872"/>
                <a:gd name="connsiteY10" fmla="*/ 144379 h 1001027"/>
                <a:gd name="connsiteX11" fmla="*/ 298383 w 790872"/>
                <a:gd name="connsiteY11" fmla="*/ 182880 h 1001027"/>
                <a:gd name="connsiteX12" fmla="*/ 288758 w 790872"/>
                <a:gd name="connsiteY12" fmla="*/ 250257 h 1001027"/>
                <a:gd name="connsiteX13" fmla="*/ 269507 w 790872"/>
                <a:gd name="connsiteY13" fmla="*/ 298383 h 1001027"/>
                <a:gd name="connsiteX14" fmla="*/ 259882 w 790872"/>
                <a:gd name="connsiteY14" fmla="*/ 327259 h 1001027"/>
                <a:gd name="connsiteX15" fmla="*/ 211756 w 790872"/>
                <a:gd name="connsiteY15" fmla="*/ 356134 h 1001027"/>
                <a:gd name="connsiteX16" fmla="*/ 192505 w 790872"/>
                <a:gd name="connsiteY16" fmla="*/ 385010 h 1001027"/>
                <a:gd name="connsiteX17" fmla="*/ 144379 w 790872"/>
                <a:gd name="connsiteY17" fmla="*/ 394636 h 1001027"/>
                <a:gd name="connsiteX18" fmla="*/ 105878 w 790872"/>
                <a:gd name="connsiteY18" fmla="*/ 413886 h 1001027"/>
                <a:gd name="connsiteX19" fmla="*/ 77002 w 790872"/>
                <a:gd name="connsiteY19" fmla="*/ 442762 h 1001027"/>
                <a:gd name="connsiteX20" fmla="*/ 48126 w 790872"/>
                <a:gd name="connsiteY20" fmla="*/ 462012 h 1001027"/>
                <a:gd name="connsiteX21" fmla="*/ 38501 w 790872"/>
                <a:gd name="connsiteY21" fmla="*/ 519764 h 1001027"/>
                <a:gd name="connsiteX22" fmla="*/ 19251 w 790872"/>
                <a:gd name="connsiteY22" fmla="*/ 567890 h 1001027"/>
                <a:gd name="connsiteX23" fmla="*/ 38501 w 790872"/>
                <a:gd name="connsiteY23" fmla="*/ 625642 h 1001027"/>
                <a:gd name="connsiteX24" fmla="*/ 57752 w 790872"/>
                <a:gd name="connsiteY24" fmla="*/ 702644 h 1001027"/>
                <a:gd name="connsiteX25" fmla="*/ 48126 w 790872"/>
                <a:gd name="connsiteY25" fmla="*/ 760396 h 1001027"/>
                <a:gd name="connsiteX26" fmla="*/ 9625 w 790872"/>
                <a:gd name="connsiteY26" fmla="*/ 770021 h 1001027"/>
                <a:gd name="connsiteX27" fmla="*/ 0 w 790872"/>
                <a:gd name="connsiteY27" fmla="*/ 798897 h 1001027"/>
                <a:gd name="connsiteX28" fmla="*/ 19251 w 790872"/>
                <a:gd name="connsiteY28" fmla="*/ 943276 h 1001027"/>
                <a:gd name="connsiteX29" fmla="*/ 48126 w 790872"/>
                <a:gd name="connsiteY29" fmla="*/ 1001027 h 1001027"/>
                <a:gd name="connsiteX30" fmla="*/ 125128 w 790872"/>
                <a:gd name="connsiteY30" fmla="*/ 991402 h 1001027"/>
                <a:gd name="connsiteX31" fmla="*/ 211756 w 790872"/>
                <a:gd name="connsiteY31" fmla="*/ 981777 h 1001027"/>
                <a:gd name="connsiteX32" fmla="*/ 231006 w 790872"/>
                <a:gd name="connsiteY32" fmla="*/ 952901 h 1001027"/>
                <a:gd name="connsiteX33" fmla="*/ 365760 w 790872"/>
                <a:gd name="connsiteY33" fmla="*/ 827772 h 1001027"/>
                <a:gd name="connsiteX34" fmla="*/ 433137 w 790872"/>
                <a:gd name="connsiteY34" fmla="*/ 741145 h 1001027"/>
                <a:gd name="connsiteX35" fmla="*/ 452387 w 790872"/>
                <a:gd name="connsiteY35" fmla="*/ 702644 h 1001027"/>
                <a:gd name="connsiteX36" fmla="*/ 500514 w 790872"/>
                <a:gd name="connsiteY36" fmla="*/ 683393 h 1001027"/>
                <a:gd name="connsiteX37" fmla="*/ 539015 w 790872"/>
                <a:gd name="connsiteY37" fmla="*/ 654518 h 1001027"/>
                <a:gd name="connsiteX38" fmla="*/ 587141 w 790872"/>
                <a:gd name="connsiteY38" fmla="*/ 635267 h 1001027"/>
                <a:gd name="connsiteX39" fmla="*/ 616017 w 790872"/>
                <a:gd name="connsiteY39" fmla="*/ 616017 h 1001027"/>
                <a:gd name="connsiteX40" fmla="*/ 731520 w 790872"/>
                <a:gd name="connsiteY40" fmla="*/ 577516 h 1001027"/>
                <a:gd name="connsiteX41" fmla="*/ 760396 w 790872"/>
                <a:gd name="connsiteY41" fmla="*/ 558265 h 1001027"/>
                <a:gd name="connsiteX42" fmla="*/ 712269 w 790872"/>
                <a:gd name="connsiteY42" fmla="*/ 490888 h 1001027"/>
                <a:gd name="connsiteX43" fmla="*/ 606392 w 790872"/>
                <a:gd name="connsiteY43" fmla="*/ 471638 h 1001027"/>
                <a:gd name="connsiteX44" fmla="*/ 567891 w 790872"/>
                <a:gd name="connsiteY44" fmla="*/ 452387 h 1001027"/>
                <a:gd name="connsiteX45" fmla="*/ 539015 w 790872"/>
                <a:gd name="connsiteY45" fmla="*/ 442762 h 1001027"/>
                <a:gd name="connsiteX46" fmla="*/ 500514 w 790872"/>
                <a:gd name="connsiteY46" fmla="*/ 413886 h 1001027"/>
                <a:gd name="connsiteX47" fmla="*/ 490888 w 790872"/>
                <a:gd name="connsiteY47" fmla="*/ 385010 h 1001027"/>
                <a:gd name="connsiteX48" fmla="*/ 481263 w 790872"/>
                <a:gd name="connsiteY48" fmla="*/ 346509 h 1001027"/>
                <a:gd name="connsiteX49" fmla="*/ 413886 w 790872"/>
                <a:gd name="connsiteY49" fmla="*/ 308008 h 1001027"/>
                <a:gd name="connsiteX50" fmla="*/ 423512 w 790872"/>
                <a:gd name="connsiteY50" fmla="*/ 231006 h 1001027"/>
                <a:gd name="connsiteX51" fmla="*/ 510139 w 790872"/>
                <a:gd name="connsiteY51" fmla="*/ 202130 h 1001027"/>
                <a:gd name="connsiteX52" fmla="*/ 539015 w 790872"/>
                <a:gd name="connsiteY52" fmla="*/ 231006 h 1001027"/>
                <a:gd name="connsiteX53" fmla="*/ 548640 w 790872"/>
                <a:gd name="connsiteY53" fmla="*/ 279132 h 1001027"/>
                <a:gd name="connsiteX54" fmla="*/ 596766 w 790872"/>
                <a:gd name="connsiteY54" fmla="*/ 269507 h 1001027"/>
                <a:gd name="connsiteX55" fmla="*/ 616017 w 790872"/>
                <a:gd name="connsiteY55" fmla="*/ 298383 h 1001027"/>
                <a:gd name="connsiteX56" fmla="*/ 606392 w 790872"/>
                <a:gd name="connsiteY56" fmla="*/ 346509 h 1001027"/>
                <a:gd name="connsiteX57" fmla="*/ 616017 w 790872"/>
                <a:gd name="connsiteY57" fmla="*/ 385010 h 1001027"/>
                <a:gd name="connsiteX58" fmla="*/ 673768 w 790872"/>
                <a:gd name="connsiteY58" fmla="*/ 375385 h 1001027"/>
                <a:gd name="connsiteX59" fmla="*/ 702644 w 790872"/>
                <a:gd name="connsiteY59" fmla="*/ 365760 h 1001027"/>
                <a:gd name="connsiteX60" fmla="*/ 750771 w 790872"/>
                <a:gd name="connsiteY60" fmla="*/ 356134 h 1001027"/>
                <a:gd name="connsiteX61" fmla="*/ 789272 w 790872"/>
                <a:gd name="connsiteY61" fmla="*/ 336884 h 100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90872" h="1001027">
                  <a:moveTo>
                    <a:pt x="789272" y="336884"/>
                  </a:moveTo>
                  <a:cubicBezTo>
                    <a:pt x="794084" y="303196"/>
                    <a:pt x="787218" y="214577"/>
                    <a:pt x="779646" y="154004"/>
                  </a:cubicBezTo>
                  <a:cubicBezTo>
                    <a:pt x="777503" y="136860"/>
                    <a:pt x="772613" y="118095"/>
                    <a:pt x="760396" y="105878"/>
                  </a:cubicBezTo>
                  <a:cubicBezTo>
                    <a:pt x="754641" y="100123"/>
                    <a:pt x="698249" y="81954"/>
                    <a:pt x="683394" y="77002"/>
                  </a:cubicBezTo>
                  <a:cubicBezTo>
                    <a:pt x="680185" y="67377"/>
                    <a:pt x="676555" y="57882"/>
                    <a:pt x="673768" y="48126"/>
                  </a:cubicBezTo>
                  <a:cubicBezTo>
                    <a:pt x="670134" y="35406"/>
                    <a:pt x="672407" y="19955"/>
                    <a:pt x="664143" y="9625"/>
                  </a:cubicBezTo>
                  <a:cubicBezTo>
                    <a:pt x="657805" y="1702"/>
                    <a:pt x="644892" y="3208"/>
                    <a:pt x="635267" y="0"/>
                  </a:cubicBezTo>
                  <a:cubicBezTo>
                    <a:pt x="596766" y="3208"/>
                    <a:pt x="557094" y="-330"/>
                    <a:pt x="519764" y="9625"/>
                  </a:cubicBezTo>
                  <a:cubicBezTo>
                    <a:pt x="490532" y="17420"/>
                    <a:pt x="480888" y="68127"/>
                    <a:pt x="471638" y="86627"/>
                  </a:cubicBezTo>
                  <a:cubicBezTo>
                    <a:pt x="466465" y="96974"/>
                    <a:pt x="462734" y="110330"/>
                    <a:pt x="452387" y="115503"/>
                  </a:cubicBezTo>
                  <a:cubicBezTo>
                    <a:pt x="422687" y="130353"/>
                    <a:pt x="342142" y="139502"/>
                    <a:pt x="308008" y="144379"/>
                  </a:cubicBezTo>
                  <a:cubicBezTo>
                    <a:pt x="304800" y="157213"/>
                    <a:pt x="300749" y="169865"/>
                    <a:pt x="298383" y="182880"/>
                  </a:cubicBezTo>
                  <a:cubicBezTo>
                    <a:pt x="294325" y="205201"/>
                    <a:pt x="294260" y="228247"/>
                    <a:pt x="288758" y="250257"/>
                  </a:cubicBezTo>
                  <a:cubicBezTo>
                    <a:pt x="284567" y="267019"/>
                    <a:pt x="275574" y="282205"/>
                    <a:pt x="269507" y="298383"/>
                  </a:cubicBezTo>
                  <a:cubicBezTo>
                    <a:pt x="265944" y="307883"/>
                    <a:pt x="267056" y="320085"/>
                    <a:pt x="259882" y="327259"/>
                  </a:cubicBezTo>
                  <a:cubicBezTo>
                    <a:pt x="246654" y="340487"/>
                    <a:pt x="227798" y="346509"/>
                    <a:pt x="211756" y="356134"/>
                  </a:cubicBezTo>
                  <a:cubicBezTo>
                    <a:pt x="205339" y="365759"/>
                    <a:pt x="202549" y="379270"/>
                    <a:pt x="192505" y="385010"/>
                  </a:cubicBezTo>
                  <a:cubicBezTo>
                    <a:pt x="178301" y="393127"/>
                    <a:pt x="159899" y="389463"/>
                    <a:pt x="144379" y="394636"/>
                  </a:cubicBezTo>
                  <a:cubicBezTo>
                    <a:pt x="130767" y="399173"/>
                    <a:pt x="118712" y="407469"/>
                    <a:pt x="105878" y="413886"/>
                  </a:cubicBezTo>
                  <a:cubicBezTo>
                    <a:pt x="96253" y="423511"/>
                    <a:pt x="87459" y="434048"/>
                    <a:pt x="77002" y="442762"/>
                  </a:cubicBezTo>
                  <a:cubicBezTo>
                    <a:pt x="68115" y="450168"/>
                    <a:pt x="53299" y="451665"/>
                    <a:pt x="48126" y="462012"/>
                  </a:cubicBezTo>
                  <a:cubicBezTo>
                    <a:pt x="39398" y="479468"/>
                    <a:pt x="43636" y="500935"/>
                    <a:pt x="38501" y="519764"/>
                  </a:cubicBezTo>
                  <a:cubicBezTo>
                    <a:pt x="33955" y="536433"/>
                    <a:pt x="25668" y="551848"/>
                    <a:pt x="19251" y="567890"/>
                  </a:cubicBezTo>
                  <a:cubicBezTo>
                    <a:pt x="25668" y="587141"/>
                    <a:pt x="32926" y="606131"/>
                    <a:pt x="38501" y="625642"/>
                  </a:cubicBezTo>
                  <a:cubicBezTo>
                    <a:pt x="45769" y="651081"/>
                    <a:pt x="57752" y="702644"/>
                    <a:pt x="57752" y="702644"/>
                  </a:cubicBezTo>
                  <a:cubicBezTo>
                    <a:pt x="54543" y="721895"/>
                    <a:pt x="59470" y="744515"/>
                    <a:pt x="48126" y="760396"/>
                  </a:cubicBezTo>
                  <a:cubicBezTo>
                    <a:pt x="40437" y="771161"/>
                    <a:pt x="19955" y="761757"/>
                    <a:pt x="9625" y="770021"/>
                  </a:cubicBezTo>
                  <a:cubicBezTo>
                    <a:pt x="1702" y="776359"/>
                    <a:pt x="3208" y="789272"/>
                    <a:pt x="0" y="798897"/>
                  </a:cubicBezTo>
                  <a:cubicBezTo>
                    <a:pt x="1499" y="813883"/>
                    <a:pt x="8250" y="913024"/>
                    <a:pt x="19251" y="943276"/>
                  </a:cubicBezTo>
                  <a:cubicBezTo>
                    <a:pt x="26606" y="963503"/>
                    <a:pt x="38501" y="981777"/>
                    <a:pt x="48126" y="1001027"/>
                  </a:cubicBezTo>
                  <a:lnTo>
                    <a:pt x="125128" y="991402"/>
                  </a:lnTo>
                  <a:cubicBezTo>
                    <a:pt x="153983" y="988007"/>
                    <a:pt x="184452" y="991706"/>
                    <a:pt x="211756" y="981777"/>
                  </a:cubicBezTo>
                  <a:cubicBezTo>
                    <a:pt x="222628" y="977824"/>
                    <a:pt x="223189" y="961428"/>
                    <a:pt x="231006" y="952901"/>
                  </a:cubicBezTo>
                  <a:cubicBezTo>
                    <a:pt x="300548" y="877037"/>
                    <a:pt x="301649" y="879061"/>
                    <a:pt x="365760" y="827772"/>
                  </a:cubicBezTo>
                  <a:cubicBezTo>
                    <a:pt x="457303" y="675203"/>
                    <a:pt x="329671" y="879101"/>
                    <a:pt x="433137" y="741145"/>
                  </a:cubicBezTo>
                  <a:cubicBezTo>
                    <a:pt x="441746" y="729666"/>
                    <a:pt x="441493" y="711982"/>
                    <a:pt x="452387" y="702644"/>
                  </a:cubicBezTo>
                  <a:cubicBezTo>
                    <a:pt x="465506" y="691399"/>
                    <a:pt x="485410" y="691784"/>
                    <a:pt x="500514" y="683393"/>
                  </a:cubicBezTo>
                  <a:cubicBezTo>
                    <a:pt x="514537" y="675602"/>
                    <a:pt x="524992" y="662309"/>
                    <a:pt x="539015" y="654518"/>
                  </a:cubicBezTo>
                  <a:cubicBezTo>
                    <a:pt x="554119" y="646127"/>
                    <a:pt x="571687" y="642994"/>
                    <a:pt x="587141" y="635267"/>
                  </a:cubicBezTo>
                  <a:cubicBezTo>
                    <a:pt x="597488" y="630094"/>
                    <a:pt x="605670" y="621190"/>
                    <a:pt x="616017" y="616017"/>
                  </a:cubicBezTo>
                  <a:cubicBezTo>
                    <a:pt x="678810" y="584621"/>
                    <a:pt x="672570" y="589306"/>
                    <a:pt x="731520" y="577516"/>
                  </a:cubicBezTo>
                  <a:cubicBezTo>
                    <a:pt x="741145" y="571099"/>
                    <a:pt x="757590" y="569488"/>
                    <a:pt x="760396" y="558265"/>
                  </a:cubicBezTo>
                  <a:cubicBezTo>
                    <a:pt x="775683" y="497117"/>
                    <a:pt x="751344" y="498703"/>
                    <a:pt x="712269" y="490888"/>
                  </a:cubicBezTo>
                  <a:cubicBezTo>
                    <a:pt x="677095" y="483853"/>
                    <a:pt x="641684" y="478055"/>
                    <a:pt x="606392" y="471638"/>
                  </a:cubicBezTo>
                  <a:cubicBezTo>
                    <a:pt x="593558" y="465221"/>
                    <a:pt x="581079" y="458039"/>
                    <a:pt x="567891" y="452387"/>
                  </a:cubicBezTo>
                  <a:cubicBezTo>
                    <a:pt x="558565" y="448390"/>
                    <a:pt x="547824" y="447796"/>
                    <a:pt x="539015" y="442762"/>
                  </a:cubicBezTo>
                  <a:cubicBezTo>
                    <a:pt x="525087" y="434803"/>
                    <a:pt x="513348" y="423511"/>
                    <a:pt x="500514" y="413886"/>
                  </a:cubicBezTo>
                  <a:cubicBezTo>
                    <a:pt x="497305" y="404261"/>
                    <a:pt x="493675" y="394766"/>
                    <a:pt x="490888" y="385010"/>
                  </a:cubicBezTo>
                  <a:cubicBezTo>
                    <a:pt x="487254" y="372290"/>
                    <a:pt x="488952" y="357274"/>
                    <a:pt x="481263" y="346509"/>
                  </a:cubicBezTo>
                  <a:cubicBezTo>
                    <a:pt x="463053" y="321014"/>
                    <a:pt x="440015" y="316717"/>
                    <a:pt x="413886" y="308008"/>
                  </a:cubicBezTo>
                  <a:cubicBezTo>
                    <a:pt x="417095" y="282341"/>
                    <a:pt x="410203" y="253187"/>
                    <a:pt x="423512" y="231006"/>
                  </a:cubicBezTo>
                  <a:cubicBezTo>
                    <a:pt x="429907" y="220347"/>
                    <a:pt x="496232" y="205607"/>
                    <a:pt x="510139" y="202130"/>
                  </a:cubicBezTo>
                  <a:cubicBezTo>
                    <a:pt x="519764" y="211755"/>
                    <a:pt x="532927" y="218831"/>
                    <a:pt x="539015" y="231006"/>
                  </a:cubicBezTo>
                  <a:cubicBezTo>
                    <a:pt x="546331" y="245639"/>
                    <a:pt x="535028" y="270057"/>
                    <a:pt x="548640" y="279132"/>
                  </a:cubicBezTo>
                  <a:cubicBezTo>
                    <a:pt x="562252" y="288207"/>
                    <a:pt x="580724" y="272715"/>
                    <a:pt x="596766" y="269507"/>
                  </a:cubicBezTo>
                  <a:cubicBezTo>
                    <a:pt x="603183" y="279132"/>
                    <a:pt x="614582" y="286904"/>
                    <a:pt x="616017" y="298383"/>
                  </a:cubicBezTo>
                  <a:cubicBezTo>
                    <a:pt x="618046" y="314616"/>
                    <a:pt x="606392" y="330149"/>
                    <a:pt x="606392" y="346509"/>
                  </a:cubicBezTo>
                  <a:cubicBezTo>
                    <a:pt x="606392" y="359738"/>
                    <a:pt x="612809" y="372176"/>
                    <a:pt x="616017" y="385010"/>
                  </a:cubicBezTo>
                  <a:cubicBezTo>
                    <a:pt x="635267" y="381802"/>
                    <a:pt x="654717" y="379618"/>
                    <a:pt x="673768" y="375385"/>
                  </a:cubicBezTo>
                  <a:cubicBezTo>
                    <a:pt x="683672" y="373184"/>
                    <a:pt x="692801" y="368221"/>
                    <a:pt x="702644" y="365760"/>
                  </a:cubicBezTo>
                  <a:cubicBezTo>
                    <a:pt x="718516" y="361792"/>
                    <a:pt x="734729" y="359343"/>
                    <a:pt x="750771" y="356134"/>
                  </a:cubicBezTo>
                  <a:cubicBezTo>
                    <a:pt x="782316" y="335104"/>
                    <a:pt x="784460" y="370572"/>
                    <a:pt x="789272" y="33688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7" name="Полилиния: фигура 216">
              <a:extLst>
                <a:ext uri="{FF2B5EF4-FFF2-40B4-BE49-F238E27FC236}">
                  <a16:creationId xmlns:a16="http://schemas.microsoft.com/office/drawing/2014/main" id="{E97E47DF-17CB-4549-B42A-B00541D5A84F}"/>
                </a:ext>
              </a:extLst>
            </p:cNvPr>
            <p:cNvSpPr/>
            <p:nvPr/>
          </p:nvSpPr>
          <p:spPr>
            <a:xfrm>
              <a:off x="2492943" y="4138863"/>
              <a:ext cx="637588" cy="694330"/>
            </a:xfrm>
            <a:custGeom>
              <a:avLst/>
              <a:gdLst>
                <a:gd name="connsiteX0" fmla="*/ 9625 w 637588"/>
                <a:gd name="connsiteY0" fmla="*/ 346510 h 694330"/>
                <a:gd name="connsiteX1" fmla="*/ 0 w 637588"/>
                <a:gd name="connsiteY1" fmla="*/ 558265 h 694330"/>
                <a:gd name="connsiteX2" fmla="*/ 28876 w 637588"/>
                <a:gd name="connsiteY2" fmla="*/ 664143 h 694330"/>
                <a:gd name="connsiteX3" fmla="*/ 96253 w 637588"/>
                <a:gd name="connsiteY3" fmla="*/ 693019 h 694330"/>
                <a:gd name="connsiteX4" fmla="*/ 298383 w 637588"/>
                <a:gd name="connsiteY4" fmla="*/ 683394 h 694330"/>
                <a:gd name="connsiteX5" fmla="*/ 288758 w 637588"/>
                <a:gd name="connsiteY5" fmla="*/ 635268 h 694330"/>
                <a:gd name="connsiteX6" fmla="*/ 327259 w 637588"/>
                <a:gd name="connsiteY6" fmla="*/ 539015 h 694330"/>
                <a:gd name="connsiteX7" fmla="*/ 317634 w 637588"/>
                <a:gd name="connsiteY7" fmla="*/ 490889 h 694330"/>
                <a:gd name="connsiteX8" fmla="*/ 240632 w 637588"/>
                <a:gd name="connsiteY8" fmla="*/ 433137 h 694330"/>
                <a:gd name="connsiteX9" fmla="*/ 231006 w 637588"/>
                <a:gd name="connsiteY9" fmla="*/ 404261 h 694330"/>
                <a:gd name="connsiteX10" fmla="*/ 269508 w 637588"/>
                <a:gd name="connsiteY10" fmla="*/ 394636 h 694330"/>
                <a:gd name="connsiteX11" fmla="*/ 308009 w 637588"/>
                <a:gd name="connsiteY11" fmla="*/ 375385 h 694330"/>
                <a:gd name="connsiteX12" fmla="*/ 317634 w 637588"/>
                <a:gd name="connsiteY12" fmla="*/ 336884 h 694330"/>
                <a:gd name="connsiteX13" fmla="*/ 327259 w 637588"/>
                <a:gd name="connsiteY13" fmla="*/ 259882 h 694330"/>
                <a:gd name="connsiteX14" fmla="*/ 346510 w 637588"/>
                <a:gd name="connsiteY14" fmla="*/ 221381 h 694330"/>
                <a:gd name="connsiteX15" fmla="*/ 394636 w 637588"/>
                <a:gd name="connsiteY15" fmla="*/ 202131 h 694330"/>
                <a:gd name="connsiteX16" fmla="*/ 471638 w 637588"/>
                <a:gd name="connsiteY16" fmla="*/ 192505 h 694330"/>
                <a:gd name="connsiteX17" fmla="*/ 510139 w 637588"/>
                <a:gd name="connsiteY17" fmla="*/ 182880 h 694330"/>
                <a:gd name="connsiteX18" fmla="*/ 529390 w 637588"/>
                <a:gd name="connsiteY18" fmla="*/ 211756 h 694330"/>
                <a:gd name="connsiteX19" fmla="*/ 567891 w 637588"/>
                <a:gd name="connsiteY19" fmla="*/ 221381 h 694330"/>
                <a:gd name="connsiteX20" fmla="*/ 596766 w 637588"/>
                <a:gd name="connsiteY20" fmla="*/ 240632 h 694330"/>
                <a:gd name="connsiteX21" fmla="*/ 635268 w 637588"/>
                <a:gd name="connsiteY21" fmla="*/ 221381 h 694330"/>
                <a:gd name="connsiteX22" fmla="*/ 625642 w 637588"/>
                <a:gd name="connsiteY22" fmla="*/ 182880 h 694330"/>
                <a:gd name="connsiteX23" fmla="*/ 587141 w 637588"/>
                <a:gd name="connsiteY23" fmla="*/ 173255 h 694330"/>
                <a:gd name="connsiteX24" fmla="*/ 558265 w 637588"/>
                <a:gd name="connsiteY24" fmla="*/ 163630 h 694330"/>
                <a:gd name="connsiteX25" fmla="*/ 500514 w 637588"/>
                <a:gd name="connsiteY25" fmla="*/ 67377 h 694330"/>
                <a:gd name="connsiteX26" fmla="*/ 490889 w 637588"/>
                <a:gd name="connsiteY26" fmla="*/ 0 h 694330"/>
                <a:gd name="connsiteX27" fmla="*/ 385011 w 637588"/>
                <a:gd name="connsiteY27" fmla="*/ 9625 h 694330"/>
                <a:gd name="connsiteX28" fmla="*/ 327259 w 637588"/>
                <a:gd name="connsiteY28" fmla="*/ 19251 h 694330"/>
                <a:gd name="connsiteX29" fmla="*/ 336884 w 637588"/>
                <a:gd name="connsiteY29" fmla="*/ 48126 h 694330"/>
                <a:gd name="connsiteX30" fmla="*/ 231006 w 637588"/>
                <a:gd name="connsiteY30" fmla="*/ 67377 h 694330"/>
                <a:gd name="connsiteX31" fmla="*/ 154004 w 637588"/>
                <a:gd name="connsiteY31" fmla="*/ 77002 h 694330"/>
                <a:gd name="connsiteX32" fmla="*/ 173255 w 637588"/>
                <a:gd name="connsiteY32" fmla="*/ 115503 h 694330"/>
                <a:gd name="connsiteX33" fmla="*/ 115503 w 637588"/>
                <a:gd name="connsiteY33" fmla="*/ 192505 h 694330"/>
                <a:gd name="connsiteX34" fmla="*/ 48126 w 637588"/>
                <a:gd name="connsiteY34" fmla="*/ 221381 h 694330"/>
                <a:gd name="connsiteX35" fmla="*/ 19251 w 637588"/>
                <a:gd name="connsiteY35" fmla="*/ 298383 h 694330"/>
                <a:gd name="connsiteX36" fmla="*/ 9625 w 637588"/>
                <a:gd name="connsiteY36" fmla="*/ 346510 h 69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37588" h="694330">
                  <a:moveTo>
                    <a:pt x="9625" y="346510"/>
                  </a:moveTo>
                  <a:cubicBezTo>
                    <a:pt x="6417" y="389824"/>
                    <a:pt x="0" y="487607"/>
                    <a:pt x="0" y="558265"/>
                  </a:cubicBezTo>
                  <a:cubicBezTo>
                    <a:pt x="0" y="569245"/>
                    <a:pt x="21325" y="661626"/>
                    <a:pt x="28876" y="664143"/>
                  </a:cubicBezTo>
                  <a:cubicBezTo>
                    <a:pt x="71364" y="678307"/>
                    <a:pt x="48677" y="669232"/>
                    <a:pt x="96253" y="693019"/>
                  </a:cubicBezTo>
                  <a:cubicBezTo>
                    <a:pt x="163630" y="689811"/>
                    <a:pt x="233775" y="702776"/>
                    <a:pt x="298383" y="683394"/>
                  </a:cubicBezTo>
                  <a:cubicBezTo>
                    <a:pt x="314053" y="678693"/>
                    <a:pt x="287399" y="651571"/>
                    <a:pt x="288758" y="635268"/>
                  </a:cubicBezTo>
                  <a:cubicBezTo>
                    <a:pt x="293030" y="584004"/>
                    <a:pt x="304045" y="573837"/>
                    <a:pt x="327259" y="539015"/>
                  </a:cubicBezTo>
                  <a:cubicBezTo>
                    <a:pt x="324051" y="522973"/>
                    <a:pt x="325579" y="505190"/>
                    <a:pt x="317634" y="490889"/>
                  </a:cubicBezTo>
                  <a:cubicBezTo>
                    <a:pt x="298924" y="457211"/>
                    <a:pt x="271699" y="448671"/>
                    <a:pt x="240632" y="433137"/>
                  </a:cubicBezTo>
                  <a:cubicBezTo>
                    <a:pt x="237423" y="423512"/>
                    <a:pt x="224918" y="412378"/>
                    <a:pt x="231006" y="404261"/>
                  </a:cubicBezTo>
                  <a:cubicBezTo>
                    <a:pt x="238943" y="393678"/>
                    <a:pt x="257121" y="399281"/>
                    <a:pt x="269508" y="394636"/>
                  </a:cubicBezTo>
                  <a:cubicBezTo>
                    <a:pt x="282943" y="389598"/>
                    <a:pt x="295175" y="381802"/>
                    <a:pt x="308009" y="375385"/>
                  </a:cubicBezTo>
                  <a:cubicBezTo>
                    <a:pt x="311217" y="362551"/>
                    <a:pt x="315459" y="349933"/>
                    <a:pt x="317634" y="336884"/>
                  </a:cubicBezTo>
                  <a:cubicBezTo>
                    <a:pt x="321886" y="311369"/>
                    <a:pt x="320985" y="284977"/>
                    <a:pt x="327259" y="259882"/>
                  </a:cubicBezTo>
                  <a:cubicBezTo>
                    <a:pt x="330739" y="245962"/>
                    <a:pt x="335616" y="230719"/>
                    <a:pt x="346510" y="221381"/>
                  </a:cubicBezTo>
                  <a:cubicBezTo>
                    <a:pt x="359628" y="210137"/>
                    <a:pt x="377801" y="206016"/>
                    <a:pt x="394636" y="202131"/>
                  </a:cubicBezTo>
                  <a:cubicBezTo>
                    <a:pt x="419841" y="196314"/>
                    <a:pt x="446123" y="196758"/>
                    <a:pt x="471638" y="192505"/>
                  </a:cubicBezTo>
                  <a:cubicBezTo>
                    <a:pt x="484687" y="190330"/>
                    <a:pt x="497305" y="186088"/>
                    <a:pt x="510139" y="182880"/>
                  </a:cubicBezTo>
                  <a:cubicBezTo>
                    <a:pt x="516556" y="192505"/>
                    <a:pt x="519765" y="205339"/>
                    <a:pt x="529390" y="211756"/>
                  </a:cubicBezTo>
                  <a:cubicBezTo>
                    <a:pt x="540397" y="219094"/>
                    <a:pt x="555732" y="216170"/>
                    <a:pt x="567891" y="221381"/>
                  </a:cubicBezTo>
                  <a:cubicBezTo>
                    <a:pt x="578524" y="225938"/>
                    <a:pt x="587141" y="234215"/>
                    <a:pt x="596766" y="240632"/>
                  </a:cubicBezTo>
                  <a:cubicBezTo>
                    <a:pt x="609600" y="234215"/>
                    <a:pt x="628851" y="234215"/>
                    <a:pt x="635268" y="221381"/>
                  </a:cubicBezTo>
                  <a:cubicBezTo>
                    <a:pt x="641184" y="209549"/>
                    <a:pt x="634996" y="192234"/>
                    <a:pt x="625642" y="182880"/>
                  </a:cubicBezTo>
                  <a:cubicBezTo>
                    <a:pt x="616288" y="173526"/>
                    <a:pt x="599861" y="176889"/>
                    <a:pt x="587141" y="173255"/>
                  </a:cubicBezTo>
                  <a:cubicBezTo>
                    <a:pt x="577385" y="170468"/>
                    <a:pt x="567890" y="166838"/>
                    <a:pt x="558265" y="163630"/>
                  </a:cubicBezTo>
                  <a:cubicBezTo>
                    <a:pt x="534001" y="131277"/>
                    <a:pt x="513053" y="108128"/>
                    <a:pt x="500514" y="67377"/>
                  </a:cubicBezTo>
                  <a:cubicBezTo>
                    <a:pt x="493842" y="45693"/>
                    <a:pt x="494097" y="22459"/>
                    <a:pt x="490889" y="0"/>
                  </a:cubicBezTo>
                  <a:cubicBezTo>
                    <a:pt x="455596" y="3208"/>
                    <a:pt x="420206" y="5484"/>
                    <a:pt x="385011" y="9625"/>
                  </a:cubicBezTo>
                  <a:cubicBezTo>
                    <a:pt x="365628" y="11905"/>
                    <a:pt x="342499" y="7059"/>
                    <a:pt x="327259" y="19251"/>
                  </a:cubicBezTo>
                  <a:cubicBezTo>
                    <a:pt x="319337" y="25589"/>
                    <a:pt x="333676" y="38501"/>
                    <a:pt x="336884" y="48126"/>
                  </a:cubicBezTo>
                  <a:cubicBezTo>
                    <a:pt x="317751" y="124662"/>
                    <a:pt x="344121" y="73662"/>
                    <a:pt x="231006" y="67377"/>
                  </a:cubicBezTo>
                  <a:cubicBezTo>
                    <a:pt x="205179" y="65942"/>
                    <a:pt x="179671" y="73794"/>
                    <a:pt x="154004" y="77002"/>
                  </a:cubicBezTo>
                  <a:cubicBezTo>
                    <a:pt x="160421" y="89836"/>
                    <a:pt x="171827" y="101226"/>
                    <a:pt x="173255" y="115503"/>
                  </a:cubicBezTo>
                  <a:cubicBezTo>
                    <a:pt x="180205" y="184996"/>
                    <a:pt x="164562" y="170701"/>
                    <a:pt x="115503" y="192505"/>
                  </a:cubicBezTo>
                  <a:cubicBezTo>
                    <a:pt x="44134" y="224224"/>
                    <a:pt x="107439" y="201611"/>
                    <a:pt x="48126" y="221381"/>
                  </a:cubicBezTo>
                  <a:cubicBezTo>
                    <a:pt x="32436" y="252761"/>
                    <a:pt x="23619" y="263436"/>
                    <a:pt x="19251" y="298383"/>
                  </a:cubicBezTo>
                  <a:cubicBezTo>
                    <a:pt x="17659" y="311118"/>
                    <a:pt x="12833" y="303196"/>
                    <a:pt x="9625" y="3465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8" name="Полилиния: фигура 217">
              <a:extLst>
                <a:ext uri="{FF2B5EF4-FFF2-40B4-BE49-F238E27FC236}">
                  <a16:creationId xmlns:a16="http://schemas.microsoft.com/office/drawing/2014/main" id="{66CE5E68-5009-456A-AF1F-847B432D9108}"/>
                </a:ext>
              </a:extLst>
            </p:cNvPr>
            <p:cNvSpPr/>
            <p:nvPr/>
          </p:nvSpPr>
          <p:spPr>
            <a:xfrm>
              <a:off x="3570973" y="5062888"/>
              <a:ext cx="173342" cy="134634"/>
            </a:xfrm>
            <a:custGeom>
              <a:avLst/>
              <a:gdLst>
                <a:gd name="connsiteX0" fmla="*/ 173254 w 173342"/>
                <a:gd name="connsiteY0" fmla="*/ 125129 h 134634"/>
                <a:gd name="connsiteX1" fmla="*/ 144379 w 173342"/>
                <a:gd name="connsiteY1" fmla="*/ 77003 h 134634"/>
                <a:gd name="connsiteX2" fmla="*/ 96252 w 173342"/>
                <a:gd name="connsiteY2" fmla="*/ 19251 h 134634"/>
                <a:gd name="connsiteX3" fmla="*/ 0 w 173342"/>
                <a:gd name="connsiteY3" fmla="*/ 0 h 134634"/>
                <a:gd name="connsiteX4" fmla="*/ 9625 w 173342"/>
                <a:gd name="connsiteY4" fmla="*/ 38501 h 134634"/>
                <a:gd name="connsiteX5" fmla="*/ 77002 w 173342"/>
                <a:gd name="connsiteY5" fmla="*/ 67377 h 134634"/>
                <a:gd name="connsiteX6" fmla="*/ 134753 w 173342"/>
                <a:gd name="connsiteY6" fmla="*/ 115504 h 134634"/>
                <a:gd name="connsiteX7" fmla="*/ 173254 w 173342"/>
                <a:gd name="connsiteY7" fmla="*/ 125129 h 13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342" h="134634">
                  <a:moveTo>
                    <a:pt x="173254" y="125129"/>
                  </a:moveTo>
                  <a:cubicBezTo>
                    <a:pt x="174858" y="118712"/>
                    <a:pt x="154294" y="92867"/>
                    <a:pt x="144379" y="77003"/>
                  </a:cubicBezTo>
                  <a:cubicBezTo>
                    <a:pt x="131697" y="56711"/>
                    <a:pt x="116694" y="32879"/>
                    <a:pt x="96252" y="19251"/>
                  </a:cubicBezTo>
                  <a:cubicBezTo>
                    <a:pt x="77927" y="7034"/>
                    <a:pt x="5702" y="815"/>
                    <a:pt x="0" y="0"/>
                  </a:cubicBezTo>
                  <a:cubicBezTo>
                    <a:pt x="3208" y="12834"/>
                    <a:pt x="1156" y="28338"/>
                    <a:pt x="9625" y="38501"/>
                  </a:cubicBezTo>
                  <a:cubicBezTo>
                    <a:pt x="18775" y="49481"/>
                    <a:pt x="61685" y="62271"/>
                    <a:pt x="77002" y="67377"/>
                  </a:cubicBezTo>
                  <a:cubicBezTo>
                    <a:pt x="123899" y="137724"/>
                    <a:pt x="61485" y="54449"/>
                    <a:pt x="134753" y="115504"/>
                  </a:cubicBezTo>
                  <a:cubicBezTo>
                    <a:pt x="172607" y="147048"/>
                    <a:pt x="171650" y="131546"/>
                    <a:pt x="173254" y="1251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9" name="Полилиния: фигура 218">
              <a:extLst>
                <a:ext uri="{FF2B5EF4-FFF2-40B4-BE49-F238E27FC236}">
                  <a16:creationId xmlns:a16="http://schemas.microsoft.com/office/drawing/2014/main" id="{7570CD10-6DA5-4397-A484-75B383098961}"/>
                </a:ext>
              </a:extLst>
            </p:cNvPr>
            <p:cNvSpPr/>
            <p:nvPr/>
          </p:nvSpPr>
          <p:spPr>
            <a:xfrm>
              <a:off x="3114598" y="4071486"/>
              <a:ext cx="109927" cy="163630"/>
            </a:xfrm>
            <a:custGeom>
              <a:avLst/>
              <a:gdLst>
                <a:gd name="connsiteX0" fmla="*/ 109865 w 109927"/>
                <a:gd name="connsiteY0" fmla="*/ 134754 h 163630"/>
                <a:gd name="connsiteX1" fmla="*/ 61739 w 109927"/>
                <a:gd name="connsiteY1" fmla="*/ 96253 h 163630"/>
                <a:gd name="connsiteX2" fmla="*/ 42488 w 109927"/>
                <a:gd name="connsiteY2" fmla="*/ 0 h 163630"/>
                <a:gd name="connsiteX3" fmla="*/ 3987 w 109927"/>
                <a:gd name="connsiteY3" fmla="*/ 9626 h 163630"/>
                <a:gd name="connsiteX4" fmla="*/ 42488 w 109927"/>
                <a:gd name="connsiteY4" fmla="*/ 163630 h 163630"/>
                <a:gd name="connsiteX5" fmla="*/ 71364 w 109927"/>
                <a:gd name="connsiteY5" fmla="*/ 154005 h 163630"/>
                <a:gd name="connsiteX6" fmla="*/ 109865 w 109927"/>
                <a:gd name="connsiteY6" fmla="*/ 134754 h 16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27" h="163630">
                  <a:moveTo>
                    <a:pt x="109865" y="134754"/>
                  </a:moveTo>
                  <a:cubicBezTo>
                    <a:pt x="108261" y="125129"/>
                    <a:pt x="70926" y="114628"/>
                    <a:pt x="61739" y="96253"/>
                  </a:cubicBezTo>
                  <a:cubicBezTo>
                    <a:pt x="47106" y="66988"/>
                    <a:pt x="42488" y="0"/>
                    <a:pt x="42488" y="0"/>
                  </a:cubicBezTo>
                  <a:cubicBezTo>
                    <a:pt x="29654" y="3209"/>
                    <a:pt x="5858" y="-3470"/>
                    <a:pt x="3987" y="9626"/>
                  </a:cubicBezTo>
                  <a:cubicBezTo>
                    <a:pt x="-8371" y="96134"/>
                    <a:pt x="8977" y="113362"/>
                    <a:pt x="42488" y="163630"/>
                  </a:cubicBezTo>
                  <a:cubicBezTo>
                    <a:pt x="52113" y="160422"/>
                    <a:pt x="64190" y="161179"/>
                    <a:pt x="71364" y="154005"/>
                  </a:cubicBezTo>
                  <a:cubicBezTo>
                    <a:pt x="81510" y="143859"/>
                    <a:pt x="111469" y="144379"/>
                    <a:pt x="109865" y="134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0" name="Полилиния: фигура 219">
              <a:extLst>
                <a:ext uri="{FF2B5EF4-FFF2-40B4-BE49-F238E27FC236}">
                  <a16:creationId xmlns:a16="http://schemas.microsoft.com/office/drawing/2014/main" id="{193BD9B0-E6F6-4EA9-A354-DD8FCBF38A9B}"/>
                </a:ext>
              </a:extLst>
            </p:cNvPr>
            <p:cNvSpPr/>
            <p:nvPr/>
          </p:nvSpPr>
          <p:spPr>
            <a:xfrm>
              <a:off x="2454379" y="4853679"/>
              <a:ext cx="100561" cy="170708"/>
            </a:xfrm>
            <a:custGeom>
              <a:avLst/>
              <a:gdLst>
                <a:gd name="connsiteX0" fmla="*/ 96316 w 100561"/>
                <a:gd name="connsiteY0" fmla="*/ 7079 h 170708"/>
                <a:gd name="connsiteX1" fmla="*/ 28939 w 100561"/>
                <a:gd name="connsiteY1" fmla="*/ 16704 h 170708"/>
                <a:gd name="connsiteX2" fmla="*/ 9688 w 100561"/>
                <a:gd name="connsiteY2" fmla="*/ 170708 h 170708"/>
                <a:gd name="connsiteX3" fmla="*/ 77065 w 100561"/>
                <a:gd name="connsiteY3" fmla="*/ 151458 h 170708"/>
                <a:gd name="connsiteX4" fmla="*/ 86690 w 100561"/>
                <a:gd name="connsiteY4" fmla="*/ 103332 h 170708"/>
                <a:gd name="connsiteX5" fmla="*/ 96316 w 100561"/>
                <a:gd name="connsiteY5" fmla="*/ 7079 h 17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61" h="170708">
                  <a:moveTo>
                    <a:pt x="96316" y="7079"/>
                  </a:moveTo>
                  <a:cubicBezTo>
                    <a:pt x="86691" y="-7359"/>
                    <a:pt x="46655" y="2532"/>
                    <a:pt x="28939" y="16704"/>
                  </a:cubicBezTo>
                  <a:cubicBezTo>
                    <a:pt x="-17690" y="54007"/>
                    <a:pt x="4866" y="127306"/>
                    <a:pt x="9688" y="170708"/>
                  </a:cubicBezTo>
                  <a:cubicBezTo>
                    <a:pt x="32147" y="164291"/>
                    <a:pt x="59486" y="166839"/>
                    <a:pt x="77065" y="151458"/>
                  </a:cubicBezTo>
                  <a:cubicBezTo>
                    <a:pt x="89377" y="140685"/>
                    <a:pt x="84000" y="119469"/>
                    <a:pt x="86690" y="103332"/>
                  </a:cubicBezTo>
                  <a:cubicBezTo>
                    <a:pt x="97677" y="37410"/>
                    <a:pt x="105941" y="21517"/>
                    <a:pt x="96316" y="70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1" name="Полилиния: фигура 220">
              <a:extLst>
                <a:ext uri="{FF2B5EF4-FFF2-40B4-BE49-F238E27FC236}">
                  <a16:creationId xmlns:a16="http://schemas.microsoft.com/office/drawing/2014/main" id="{502E1C2B-1023-4BAA-8539-165169DCA335}"/>
                </a:ext>
              </a:extLst>
            </p:cNvPr>
            <p:cNvSpPr/>
            <p:nvPr/>
          </p:nvSpPr>
          <p:spPr>
            <a:xfrm>
              <a:off x="4262119" y="4589142"/>
              <a:ext cx="74804" cy="117612"/>
            </a:xfrm>
            <a:custGeom>
              <a:avLst/>
              <a:gdLst>
                <a:gd name="connsiteX0" fmla="*/ 69249 w 74804"/>
                <a:gd name="connsiteY0" fmla="*/ 21359 h 117612"/>
                <a:gd name="connsiteX1" fmla="*/ 21123 w 74804"/>
                <a:gd name="connsiteY1" fmla="*/ 2109 h 117612"/>
                <a:gd name="connsiteX2" fmla="*/ 21123 w 74804"/>
                <a:gd name="connsiteY2" fmla="*/ 117612 h 117612"/>
                <a:gd name="connsiteX3" fmla="*/ 59624 w 74804"/>
                <a:gd name="connsiteY3" fmla="*/ 50235 h 117612"/>
                <a:gd name="connsiteX4" fmla="*/ 69249 w 74804"/>
                <a:gd name="connsiteY4" fmla="*/ 21359 h 117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4" h="117612">
                  <a:moveTo>
                    <a:pt x="69249" y="21359"/>
                  </a:moveTo>
                  <a:cubicBezTo>
                    <a:pt x="62832" y="13338"/>
                    <a:pt x="36124" y="-6463"/>
                    <a:pt x="21123" y="2109"/>
                  </a:cubicBezTo>
                  <a:cubicBezTo>
                    <a:pt x="-21997" y="26749"/>
                    <a:pt x="12910" y="92972"/>
                    <a:pt x="21123" y="117612"/>
                  </a:cubicBezTo>
                  <a:cubicBezTo>
                    <a:pt x="75981" y="62754"/>
                    <a:pt x="30538" y="118101"/>
                    <a:pt x="59624" y="50235"/>
                  </a:cubicBezTo>
                  <a:cubicBezTo>
                    <a:pt x="80655" y="1164"/>
                    <a:pt x="75666" y="29380"/>
                    <a:pt x="69249" y="213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cxnSp>
        <p:nvCxnSpPr>
          <p:cNvPr id="182" name="Прямая соединительная линия 181">
            <a:extLst>
              <a:ext uri="{FF2B5EF4-FFF2-40B4-BE49-F238E27FC236}">
                <a16:creationId xmlns:a16="http://schemas.microsoft.com/office/drawing/2014/main" id="{8C1F9094-1A3A-4BA4-B184-1F4A1790C2D8}"/>
              </a:ext>
            </a:extLst>
          </p:cNvPr>
          <p:cNvCxnSpPr>
            <a:cxnSpLocks/>
          </p:cNvCxnSpPr>
          <p:nvPr/>
        </p:nvCxnSpPr>
        <p:spPr>
          <a:xfrm>
            <a:off x="2704083" y="4686346"/>
            <a:ext cx="622203" cy="915986"/>
          </a:xfrm>
          <a:prstGeom prst="line">
            <a:avLst/>
          </a:prstGeom>
          <a:ln>
            <a:solidFill>
              <a:schemeClr val="tx1">
                <a:lumMod val="95000"/>
                <a:lumOff val="5000"/>
              </a:schemeClr>
            </a:solidFill>
          </a:ln>
        </p:spPr>
        <p:style>
          <a:lnRef idx="3">
            <a:schemeClr val="dk1"/>
          </a:lnRef>
          <a:fillRef idx="0">
            <a:schemeClr val="dk1"/>
          </a:fillRef>
          <a:effectRef idx="2">
            <a:schemeClr val="dk1"/>
          </a:effectRef>
          <a:fontRef idx="minor">
            <a:schemeClr val="tx1"/>
          </a:fontRef>
        </p:style>
      </p:cxnSp>
      <p:cxnSp>
        <p:nvCxnSpPr>
          <p:cNvPr id="175" name="Прямая соединительная линия 174">
            <a:hlinkClick r:id="rId9" action="ppaction://hlinksldjump"/>
            <a:extLst>
              <a:ext uri="{FF2B5EF4-FFF2-40B4-BE49-F238E27FC236}">
                <a16:creationId xmlns:a16="http://schemas.microsoft.com/office/drawing/2014/main" id="{80EF3032-7288-4CAD-8E62-98F7198772CD}"/>
              </a:ext>
            </a:extLst>
          </p:cNvPr>
          <p:cNvCxnSpPr>
            <a:cxnSpLocks/>
          </p:cNvCxnSpPr>
          <p:nvPr/>
        </p:nvCxnSpPr>
        <p:spPr>
          <a:xfrm flipH="1">
            <a:off x="2358230" y="4838745"/>
            <a:ext cx="147390" cy="990599"/>
          </a:xfrm>
          <a:prstGeom prst="line">
            <a:avLst/>
          </a:prstGeom>
        </p:spPr>
        <p:style>
          <a:lnRef idx="3">
            <a:schemeClr val="dk1"/>
          </a:lnRef>
          <a:fillRef idx="0">
            <a:schemeClr val="dk1"/>
          </a:fillRef>
          <a:effectRef idx="2">
            <a:schemeClr val="dk1"/>
          </a:effectRef>
          <a:fontRef idx="minor">
            <a:schemeClr val="tx1"/>
          </a:fontRef>
        </p:style>
      </p:cxnSp>
      <p:cxnSp>
        <p:nvCxnSpPr>
          <p:cNvPr id="195" name="Прямая соединительная линия 194">
            <a:extLst>
              <a:ext uri="{FF2B5EF4-FFF2-40B4-BE49-F238E27FC236}">
                <a16:creationId xmlns:a16="http://schemas.microsoft.com/office/drawing/2014/main" id="{D9F22271-ECFE-4E5B-9E42-742AF237E280}"/>
              </a:ext>
            </a:extLst>
          </p:cNvPr>
          <p:cNvCxnSpPr>
            <a:cxnSpLocks/>
            <a:stCxn id="216" idx="32"/>
          </p:cNvCxnSpPr>
          <p:nvPr/>
        </p:nvCxnSpPr>
        <p:spPr>
          <a:xfrm>
            <a:off x="2798140" y="5519106"/>
            <a:ext cx="188353" cy="641572"/>
          </a:xfrm>
          <a:prstGeom prst="line">
            <a:avLst/>
          </a:prstGeom>
        </p:spPr>
        <p:style>
          <a:lnRef idx="3">
            <a:schemeClr val="dk1"/>
          </a:lnRef>
          <a:fillRef idx="0">
            <a:schemeClr val="dk1"/>
          </a:fillRef>
          <a:effectRef idx="2">
            <a:schemeClr val="dk1"/>
          </a:effectRef>
          <a:fontRef idx="minor">
            <a:schemeClr val="tx1"/>
          </a:fontRef>
        </p:style>
      </p:cxnSp>
      <p:cxnSp>
        <p:nvCxnSpPr>
          <p:cNvPr id="190" name="Прямая соединительная линия 189">
            <a:extLst>
              <a:ext uri="{FF2B5EF4-FFF2-40B4-BE49-F238E27FC236}">
                <a16:creationId xmlns:a16="http://schemas.microsoft.com/office/drawing/2014/main" id="{D0DD06E5-9F02-480C-9F7D-95FB40273DC2}"/>
              </a:ext>
            </a:extLst>
          </p:cNvPr>
          <p:cNvCxnSpPr>
            <a:cxnSpLocks/>
            <a:stCxn id="120" idx="16"/>
            <a:endCxn id="191" idx="0"/>
          </p:cNvCxnSpPr>
          <p:nvPr/>
        </p:nvCxnSpPr>
        <p:spPr>
          <a:xfrm flipH="1">
            <a:off x="1876103" y="4701191"/>
            <a:ext cx="211595" cy="714611"/>
          </a:xfrm>
          <a:prstGeom prst="line">
            <a:avLst/>
          </a:prstGeom>
        </p:spPr>
        <p:style>
          <a:lnRef idx="3">
            <a:schemeClr val="dk1"/>
          </a:lnRef>
          <a:fillRef idx="0">
            <a:schemeClr val="dk1"/>
          </a:fillRef>
          <a:effectRef idx="2">
            <a:schemeClr val="dk1"/>
          </a:effectRef>
          <a:fontRef idx="minor">
            <a:schemeClr val="tx1"/>
          </a:fontRef>
        </p:style>
      </p:cxnSp>
      <p:sp>
        <p:nvSpPr>
          <p:cNvPr id="374" name="Прямоугольник 373"/>
          <p:cNvSpPr/>
          <p:nvPr/>
        </p:nvSpPr>
        <p:spPr>
          <a:xfrm>
            <a:off x="288977" y="167841"/>
            <a:ext cx="8239756" cy="2000548"/>
          </a:xfrm>
          <a:prstGeom prst="rect">
            <a:avLst/>
          </a:prstGeom>
        </p:spPr>
        <p:txBody>
          <a:bodyPr wrap="none">
            <a:spAutoFit/>
          </a:bodyPr>
          <a:lstStyle/>
          <a:p>
            <a:r>
              <a:rPr lang="ru-RU" sz="2000" b="1" dirty="0">
                <a:solidFill>
                  <a:schemeClr val="accent1">
                    <a:lumMod val="75000"/>
                  </a:schemeClr>
                </a:solidFill>
                <a:latin typeface="Gabriola" panose="04040605051002020D02" pitchFamily="82" charset="0"/>
              </a:rPr>
              <a:t>Инструкция:</a:t>
            </a:r>
            <a:r>
              <a:rPr lang="ru-RU" sz="2000" dirty="0">
                <a:latin typeface="Gabriola" panose="04040605051002020D02" pitchFamily="82" charset="0"/>
              </a:rPr>
              <a:t> на карте представлено территориальное размещение некоторых народов России:</a:t>
            </a:r>
          </a:p>
          <a:p>
            <a:r>
              <a:rPr lang="ru-RU" sz="2000" dirty="0" err="1">
                <a:latin typeface="Gabriola" panose="04040605051002020D02" pitchFamily="82" charset="0"/>
              </a:rPr>
              <a:t>адыгов</a:t>
            </a:r>
            <a:r>
              <a:rPr lang="ru-RU" sz="2000" dirty="0">
                <a:latin typeface="Gabriola" panose="04040605051002020D02" pitchFamily="82" charset="0"/>
              </a:rPr>
              <a:t>, чувашей, татар, башкир, удмуртов, хакасов и якутов. Активная ссылка дает Вам </a:t>
            </a:r>
          </a:p>
          <a:p>
            <a:r>
              <a:rPr lang="ru-RU" sz="2000" dirty="0">
                <a:latin typeface="Gabriola" panose="04040605051002020D02" pitchFamily="82" charset="0"/>
              </a:rPr>
              <a:t>возможность ознакомиться с общей характеристикой народа и выбрать кейс, отражающий</a:t>
            </a:r>
          </a:p>
          <a:p>
            <a:r>
              <a:rPr lang="ru-RU" sz="2000" dirty="0">
                <a:latin typeface="Gabriola" panose="04040605051002020D02" pitchFamily="82" charset="0"/>
              </a:rPr>
              <a:t>особенности национальной </a:t>
            </a:r>
            <a:r>
              <a:rPr lang="ru-RU" sz="2000" dirty="0" err="1">
                <a:latin typeface="Gabriola" panose="04040605051002020D02" pitchFamily="82" charset="0"/>
              </a:rPr>
              <a:t>этнопедагогики</a:t>
            </a:r>
            <a:r>
              <a:rPr lang="ru-RU" sz="2000" dirty="0">
                <a:latin typeface="Gabriola" panose="04040605051002020D02" pitchFamily="82" charset="0"/>
              </a:rPr>
              <a:t>.</a:t>
            </a:r>
          </a:p>
          <a:p>
            <a:endParaRPr lang="ru-RU" sz="2400" dirty="0">
              <a:latin typeface="Gabriola" panose="04040605051002020D02" pitchFamily="82" charset="0"/>
            </a:endParaRPr>
          </a:p>
          <a:p>
            <a:r>
              <a:rPr lang="ru-RU" sz="2000" dirty="0">
                <a:latin typeface="Gabriola" panose="04040605051002020D02" pitchFamily="82" charset="0"/>
              </a:rPr>
              <a:t>Решить надо только ОДИН кейс на выбор.   </a:t>
            </a:r>
            <a:r>
              <a:rPr lang="ru-RU" sz="2000" b="1" dirty="0">
                <a:solidFill>
                  <a:srgbClr val="A50021"/>
                </a:solidFill>
                <a:latin typeface="Gabriola" panose="04040605051002020D02" pitchFamily="82" charset="0"/>
              </a:rPr>
              <a:t>Желаем</a:t>
            </a:r>
            <a:r>
              <a:rPr lang="ru-RU" sz="2000" dirty="0">
                <a:solidFill>
                  <a:srgbClr val="A50021"/>
                </a:solidFill>
                <a:latin typeface="Gabriola" panose="04040605051002020D02" pitchFamily="82" charset="0"/>
              </a:rPr>
              <a:t> </a:t>
            </a:r>
            <a:r>
              <a:rPr lang="ru-RU" sz="2000" b="1" dirty="0">
                <a:solidFill>
                  <a:srgbClr val="A50021"/>
                </a:solidFill>
                <a:latin typeface="Gabriola" panose="04040605051002020D02" pitchFamily="82" charset="0"/>
              </a:rPr>
              <a:t>УДАЧИ!</a:t>
            </a:r>
          </a:p>
        </p:txBody>
      </p:sp>
    </p:spTree>
    <p:extLst>
      <p:ext uri="{BB962C8B-B14F-4D97-AF65-F5344CB8AC3E}">
        <p14:creationId xmlns:p14="http://schemas.microsoft.com/office/powerpoint/2010/main" val="903211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FAED07A-36E8-4CB3-889A-A2C6E66A59A4}"/>
              </a:ext>
            </a:extLst>
          </p:cNvPr>
          <p:cNvGrpSpPr/>
          <p:nvPr/>
        </p:nvGrpSpPr>
        <p:grpSpPr>
          <a:xfrm>
            <a:off x="494271" y="700217"/>
            <a:ext cx="11065672" cy="5923006"/>
            <a:chOff x="567892" y="154004"/>
            <a:chExt cx="10992050" cy="6584523"/>
          </a:xfrm>
        </p:grpSpPr>
        <p:sp>
          <p:nvSpPr>
            <p:cNvPr id="3" name="TextBox 2">
              <a:extLst>
                <a:ext uri="{FF2B5EF4-FFF2-40B4-BE49-F238E27FC236}">
                  <a16:creationId xmlns:a16="http://schemas.microsoft.com/office/drawing/2014/main" id="{5BB0D188-7060-4B6B-B099-AAFAFEF6B508}"/>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F8ED347C-7829-4E1A-981D-40791E55E927}"/>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CFAEFC15-0B1C-4D2B-B788-0CD0FE566553}"/>
              </a:ext>
            </a:extLst>
          </p:cNvPr>
          <p:cNvSpPr txBox="1"/>
          <p:nvPr/>
        </p:nvSpPr>
        <p:spPr>
          <a:xfrm>
            <a:off x="854827" y="1010605"/>
            <a:ext cx="10241279" cy="4708981"/>
          </a:xfrm>
          <a:prstGeom prst="rect">
            <a:avLst/>
          </a:prstGeom>
          <a:noFill/>
        </p:spPr>
        <p:txBody>
          <a:bodyPr wrap="square" rtlCol="0">
            <a:spAutoFit/>
          </a:bodyPr>
          <a:lstStyle/>
          <a:p>
            <a:pPr algn="just"/>
            <a:r>
              <a:rPr lang="ru-RU" sz="2200" b="0" i="0" dirty="0">
                <a:solidFill>
                  <a:srgbClr val="000000"/>
                </a:solidFill>
                <a:effectLst/>
                <a:latin typeface="Gabriola" panose="04040605051002020D02" pitchFamily="82" charset="0"/>
              </a:rPr>
              <a:t>   </a:t>
            </a:r>
            <a:r>
              <a:rPr lang="ru-RU" sz="2000" b="0" i="0" dirty="0">
                <a:solidFill>
                  <a:srgbClr val="000000"/>
                </a:solidFill>
                <a:effectLst/>
                <a:latin typeface="Gabriola" panose="04040605051002020D02" pitchFamily="82" charset="0"/>
              </a:rPr>
              <a:t>Обучение детей различным видам труда в семье начиналось с самого раннего возраста. Вся система воспитания мыслилась как трудовая подготовка достойной смены.</a:t>
            </a:r>
          </a:p>
          <a:p>
            <a:pPr algn="just"/>
            <a:r>
              <a:rPr lang="ru-RU" sz="2000" b="0" i="0" dirty="0">
                <a:solidFill>
                  <a:srgbClr val="000000"/>
                </a:solidFill>
                <a:effectLst/>
                <a:latin typeface="Gabriola" panose="04040605051002020D02" pitchFamily="82" charset="0"/>
              </a:rPr>
              <a:t>   С детства молодые наставляются словами: «Если в молодости постараешься, то старость будет спокойной» (</a:t>
            </a:r>
            <a:r>
              <a:rPr lang="ru-RU" sz="2000" b="0" i="0" dirty="0" err="1">
                <a:solidFill>
                  <a:srgbClr val="000000"/>
                </a:solidFill>
                <a:effectLst/>
                <a:latin typeface="Gabriola" panose="04040605051002020D02" pitchFamily="82" charset="0"/>
              </a:rPr>
              <a:t>Яшьлегендэ</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тырыш</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булса</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картлыгын</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тыныч</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булыр</a:t>
            </a:r>
            <a:r>
              <a:rPr lang="ru-RU" sz="2000" b="0" i="0" dirty="0">
                <a:solidFill>
                  <a:srgbClr val="000000"/>
                </a:solidFill>
                <a:effectLst/>
                <a:latin typeface="Gabriola" panose="04040605051002020D02" pitchFamily="82" charset="0"/>
              </a:rPr>
              <a:t>), «Баклуши не бей» (Шар </a:t>
            </a:r>
            <a:r>
              <a:rPr lang="ru-RU" sz="2000" b="0" i="0" dirty="0" err="1">
                <a:solidFill>
                  <a:srgbClr val="000000"/>
                </a:solidFill>
                <a:effectLst/>
                <a:latin typeface="Gabriola" panose="04040605051002020D02" pitchFamily="82" charset="0"/>
              </a:rPr>
              <a:t>сугып</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йормэ</a:t>
            </a:r>
            <a:r>
              <a:rPr lang="ru-RU" sz="2000" b="0" i="0" dirty="0">
                <a:solidFill>
                  <a:srgbClr val="000000"/>
                </a:solidFill>
                <a:effectLst/>
                <a:latin typeface="Gabriola" panose="04040605051002020D02" pitchFamily="82" charset="0"/>
              </a:rPr>
              <a:t>), «Не бегай за собакой» (Эт </a:t>
            </a:r>
            <a:r>
              <a:rPr lang="ru-RU" sz="2000" b="0" i="0" dirty="0" err="1">
                <a:solidFill>
                  <a:srgbClr val="000000"/>
                </a:solidFill>
                <a:effectLst/>
                <a:latin typeface="Gabriola" panose="04040605051002020D02" pitchFamily="82" charset="0"/>
              </a:rPr>
              <a:t>куып</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йормэ</a:t>
            </a:r>
            <a:r>
              <a:rPr lang="ru-RU" sz="2000" b="0" i="0" dirty="0">
                <a:solidFill>
                  <a:srgbClr val="000000"/>
                </a:solidFill>
                <a:effectLst/>
                <a:latin typeface="Gabriola" panose="04040605051002020D02" pitchFamily="82" charset="0"/>
              </a:rPr>
              <a:t>), т.е. не трать своего дорогого времени на безделье, занимайся полезным трудом.</a:t>
            </a:r>
          </a:p>
          <a:p>
            <a:pPr algn="just"/>
            <a:r>
              <a:rPr lang="ru-RU" sz="2000" b="0" i="0" dirty="0">
                <a:solidFill>
                  <a:srgbClr val="000000"/>
                </a:solidFill>
                <a:effectLst/>
                <a:latin typeface="Gabriola" panose="04040605051002020D02" pitchFamily="82" charset="0"/>
              </a:rPr>
              <a:t>   Первыми шагами приобщения детей к труду является их игровая деятельность. В семье для детей подбирались такие игрушки, которые были связаны с трудовой деятельностью: предметы домашнего обихода, игрушечные орудия труда. С помощью игрушечных орудий труда дети совершали те же трудовые действия, что и взрослые члены семьи в производительном труде. Дети преднамеренно снабжались минимальным количеством игрушек, чтобы сами </a:t>
            </a:r>
            <a:r>
              <a:rPr lang="ru-RU" sz="2000" b="0" i="0" dirty="0" err="1">
                <a:solidFill>
                  <a:srgbClr val="000000"/>
                </a:solidFill>
                <a:effectLst/>
                <a:latin typeface="Gabriola" panose="04040605051002020D02" pitchFamily="82" charset="0"/>
              </a:rPr>
              <a:t>изготовливали</a:t>
            </a:r>
            <a:r>
              <a:rPr lang="ru-RU" sz="2000" b="0" i="0" dirty="0">
                <a:solidFill>
                  <a:srgbClr val="000000"/>
                </a:solidFill>
                <a:effectLst/>
                <a:latin typeface="Gabriola" panose="04040605051002020D02" pitchFamily="82" charset="0"/>
              </a:rPr>
              <a:t> игрушки. Сделанные собственноручно игрушки, развивали у малышей творческие способности и способствовали освоению ремесел (столярное дело, шитье, вышивание и др.). При изготовлении игрушек дети пользовались инструментами, которые были маленькими по своим размерам и легкими по весу, и изготавливались они с учетом возраста детей. Также дети и подростки имели свои небольшие ведра, коромысло, топорик, лопатки, грабли и др.</a:t>
            </a:r>
          </a:p>
          <a:p>
            <a:pPr algn="just"/>
            <a:endParaRPr lang="ru-RU" dirty="0"/>
          </a:p>
        </p:txBody>
      </p:sp>
      <p:sp>
        <p:nvSpPr>
          <p:cNvPr id="6" name="TextBox 5">
            <a:extLst>
              <a:ext uri="{FF2B5EF4-FFF2-40B4-BE49-F238E27FC236}">
                <a16:creationId xmlns:a16="http://schemas.microsoft.com/office/drawing/2014/main" id="{D15774E9-D9D7-4F6E-8B1B-BF52EBB3197C}"/>
              </a:ext>
            </a:extLst>
          </p:cNvPr>
          <p:cNvSpPr txBox="1"/>
          <p:nvPr/>
        </p:nvSpPr>
        <p:spPr>
          <a:xfrm>
            <a:off x="10865795" y="6001785"/>
            <a:ext cx="298383" cy="369332"/>
          </a:xfrm>
          <a:prstGeom prst="rect">
            <a:avLst/>
          </a:prstGeom>
          <a:noFill/>
        </p:spPr>
        <p:txBody>
          <a:bodyPr wrap="square" rtlCol="0">
            <a:spAutoFit/>
          </a:bodyPr>
          <a:lstStyle/>
          <a:p>
            <a:r>
              <a:rPr lang="ru-RU" dirty="0"/>
              <a:t>2</a:t>
            </a:r>
          </a:p>
        </p:txBody>
      </p:sp>
    </p:spTree>
    <p:extLst>
      <p:ext uri="{BB962C8B-B14F-4D97-AF65-F5344CB8AC3E}">
        <p14:creationId xmlns:p14="http://schemas.microsoft.com/office/powerpoint/2010/main" val="923629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38EB75B7-76E7-49FD-8575-D73E5769C2C0}"/>
              </a:ext>
            </a:extLst>
          </p:cNvPr>
          <p:cNvGrpSpPr/>
          <p:nvPr/>
        </p:nvGrpSpPr>
        <p:grpSpPr>
          <a:xfrm>
            <a:off x="494271" y="700218"/>
            <a:ext cx="11090385" cy="5865340"/>
            <a:chOff x="567892" y="154004"/>
            <a:chExt cx="10992050" cy="6584523"/>
          </a:xfrm>
        </p:grpSpPr>
        <p:sp>
          <p:nvSpPr>
            <p:cNvPr id="3" name="TextBox 2">
              <a:extLst>
                <a:ext uri="{FF2B5EF4-FFF2-40B4-BE49-F238E27FC236}">
                  <a16:creationId xmlns:a16="http://schemas.microsoft.com/office/drawing/2014/main" id="{94EA2F96-27FB-4BFB-9A1B-6E3BACF3AAE1}"/>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2DD1CC2F-1019-47BF-BCE5-7050CFCE22BF}"/>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5D64D333-EDD3-4B3D-A7C7-74C286AA6663}"/>
              </a:ext>
            </a:extLst>
          </p:cNvPr>
          <p:cNvSpPr txBox="1"/>
          <p:nvPr/>
        </p:nvSpPr>
        <p:spPr>
          <a:xfrm>
            <a:off x="819922" y="1051853"/>
            <a:ext cx="10402835" cy="4431983"/>
          </a:xfrm>
          <a:prstGeom prst="rect">
            <a:avLst/>
          </a:prstGeom>
          <a:noFill/>
        </p:spPr>
        <p:txBody>
          <a:bodyPr wrap="square" rtlCol="0">
            <a:spAutoFit/>
          </a:bodyPr>
          <a:lstStyle/>
          <a:p>
            <a:pPr algn="just"/>
            <a:r>
              <a:rPr lang="ru-RU" sz="2000" b="0" i="0" dirty="0">
                <a:solidFill>
                  <a:srgbClr val="000000"/>
                </a:solidFill>
                <a:effectLst/>
                <a:latin typeface="Gabriola" panose="04040605051002020D02" pitchFamily="82" charset="0"/>
              </a:rPr>
              <a:t>   Ряд татарских детских игр приучает детей к работе. Эти игры построены в соответствии с характером отдельных видов труда. В игре «Белый хлеб» (Ак калач) или «Оладьи» (</a:t>
            </a:r>
            <a:r>
              <a:rPr lang="ru-RU" sz="2000" b="0" i="0" dirty="0" err="1">
                <a:solidFill>
                  <a:srgbClr val="000000"/>
                </a:solidFill>
                <a:effectLst/>
                <a:latin typeface="Gabriola" panose="04040605051002020D02" pitchFamily="82" charset="0"/>
              </a:rPr>
              <a:t>Коймаклар</a:t>
            </a:r>
            <a:r>
              <a:rPr lang="ru-RU" sz="2000" b="0" i="0" dirty="0">
                <a:solidFill>
                  <a:srgbClr val="000000"/>
                </a:solidFill>
                <a:effectLst/>
                <a:latin typeface="Gabriola" panose="04040605051002020D02" pitchFamily="82" charset="0"/>
              </a:rPr>
              <a:t>) дети имитируют процесс приготовления и выпечки хлеба. В других играх имитируются полевые работы, выращивание зерновых культур, охрана урожая, сбор ягод.</a:t>
            </a:r>
          </a:p>
          <a:p>
            <a:pPr algn="just"/>
            <a:r>
              <a:rPr lang="ru-RU" sz="2000" b="0" i="0" dirty="0">
                <a:solidFill>
                  <a:srgbClr val="000000"/>
                </a:solidFill>
                <a:effectLst/>
                <a:latin typeface="Gabriola" panose="04040605051002020D02" pitchFamily="82" charset="0"/>
              </a:rPr>
              <a:t>   Элементы трудовых операций можно видеть и в татарских детских и молодежных танцах, которые включают в себя имитацию отдельных видов труда.</a:t>
            </a:r>
          </a:p>
          <a:p>
            <a:pPr algn="just"/>
            <a:r>
              <a:rPr lang="ru-RU" sz="2000" b="0" i="0" dirty="0">
                <a:solidFill>
                  <a:srgbClr val="000000"/>
                </a:solidFill>
                <a:effectLst/>
                <a:latin typeface="Gabriola" panose="04040605051002020D02" pitchFamily="82" charset="0"/>
              </a:rPr>
              <a:t>   Татарский праздник сабантуй включает в себя испытания, в основе которых лежат выполнение тех или иных трудовых операций: соревнование в беге с ведрами, наполненными водой, на коромысле, перетягивание каната, бег с ложкой с яйцом и др.</a:t>
            </a:r>
          </a:p>
          <a:p>
            <a:pPr algn="just"/>
            <a:r>
              <a:rPr lang="ru-RU" sz="2000" b="0" i="0" dirty="0">
                <a:solidFill>
                  <a:srgbClr val="000000"/>
                </a:solidFill>
                <a:effectLst/>
                <a:latin typeface="Gabriola" panose="04040605051002020D02" pitchFamily="82" charset="0"/>
              </a:rPr>
              <a:t>   В семье трудовые успехи детей поощрялись родителями следующими словами: «Он всякую работу может выполнить» (</a:t>
            </a:r>
            <a:r>
              <a:rPr lang="ru-RU" sz="2000" b="0" i="0" dirty="0" err="1">
                <a:solidFill>
                  <a:srgbClr val="000000"/>
                </a:solidFill>
                <a:effectLst/>
                <a:latin typeface="Gabriola" panose="04040605051002020D02" pitchFamily="82" charset="0"/>
              </a:rPr>
              <a:t>Кулыннан</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килмэгэн</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эше</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юк</a:t>
            </a:r>
            <a:r>
              <a:rPr lang="ru-RU" sz="2000" b="0" i="0" dirty="0">
                <a:solidFill>
                  <a:srgbClr val="000000"/>
                </a:solidFill>
                <a:effectLst/>
                <a:latin typeface="Gabriola" panose="04040605051002020D02" pitchFamily="82" charset="0"/>
              </a:rPr>
              <a:t>), «Трудолюбивое дитя может найти все своей работой, тогда как ленивый ребенок норовит воровать» (</a:t>
            </a:r>
            <a:r>
              <a:rPr lang="ru-RU" sz="2000" b="0" i="0" dirty="0" err="1">
                <a:solidFill>
                  <a:srgbClr val="000000"/>
                </a:solidFill>
                <a:effectLst/>
                <a:latin typeface="Gabriola" panose="04040605051002020D02" pitchFamily="82" charset="0"/>
              </a:rPr>
              <a:t>Эшчэн</a:t>
            </a:r>
            <a:r>
              <a:rPr lang="ru-RU" sz="2000" b="0" i="0" dirty="0">
                <a:solidFill>
                  <a:srgbClr val="000000"/>
                </a:solidFill>
                <a:effectLst/>
                <a:latin typeface="Gabriola" panose="04040605051002020D02" pitchFamily="82" charset="0"/>
              </a:rPr>
              <a:t> бала </a:t>
            </a:r>
            <a:r>
              <a:rPr lang="ru-RU" sz="2000" b="0" i="0" dirty="0" err="1">
                <a:solidFill>
                  <a:srgbClr val="000000"/>
                </a:solidFill>
                <a:effectLst/>
                <a:latin typeface="Gabriola" panose="04040605051002020D02" pitchFamily="82" charset="0"/>
              </a:rPr>
              <a:t>эшлэп</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таба</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ялкау</a:t>
            </a:r>
            <a:r>
              <a:rPr lang="ru-RU" sz="2000" b="0" i="0" dirty="0">
                <a:solidFill>
                  <a:srgbClr val="000000"/>
                </a:solidFill>
                <a:effectLst/>
                <a:latin typeface="Gabriola" panose="04040605051002020D02" pitchFamily="82" charset="0"/>
              </a:rPr>
              <a:t> бала </a:t>
            </a:r>
            <a:r>
              <a:rPr lang="ru-RU" sz="2000" b="0" i="0" dirty="0" err="1">
                <a:solidFill>
                  <a:srgbClr val="000000"/>
                </a:solidFill>
                <a:effectLst/>
                <a:latin typeface="Gabriola" panose="04040605051002020D02" pitchFamily="82" charset="0"/>
              </a:rPr>
              <a:t>урлап</a:t>
            </a:r>
            <a:r>
              <a:rPr lang="ru-RU" sz="2000" b="0" i="0" dirty="0">
                <a:solidFill>
                  <a:srgbClr val="000000"/>
                </a:solidFill>
                <a:effectLst/>
                <a:latin typeface="Gabriola" panose="04040605051002020D02" pitchFamily="82" charset="0"/>
              </a:rPr>
              <a:t> ала). Наряду с похвалой, стимулирующее влияние на детей оказывали подарки. Ими отмечалось выполнение какой-либо важной работы, например, уборка урожая. Родители покупали или шили детям новые рубашки, платья, головные уборы, обувь.</a:t>
            </a:r>
          </a:p>
          <a:p>
            <a:endParaRPr lang="ru-RU" sz="2200" dirty="0"/>
          </a:p>
        </p:txBody>
      </p:sp>
      <p:sp>
        <p:nvSpPr>
          <p:cNvPr id="6" name="TextBox 5">
            <a:extLst>
              <a:ext uri="{FF2B5EF4-FFF2-40B4-BE49-F238E27FC236}">
                <a16:creationId xmlns:a16="http://schemas.microsoft.com/office/drawing/2014/main" id="{E605B0F6-1EEF-44B6-A27A-2A05FEE7061A}"/>
              </a:ext>
            </a:extLst>
          </p:cNvPr>
          <p:cNvSpPr txBox="1"/>
          <p:nvPr/>
        </p:nvSpPr>
        <p:spPr>
          <a:xfrm>
            <a:off x="10824606" y="5944120"/>
            <a:ext cx="298383" cy="369332"/>
          </a:xfrm>
          <a:prstGeom prst="rect">
            <a:avLst/>
          </a:prstGeom>
          <a:noFill/>
        </p:spPr>
        <p:txBody>
          <a:bodyPr wrap="square" rtlCol="0">
            <a:spAutoFit/>
          </a:bodyPr>
          <a:lstStyle/>
          <a:p>
            <a:r>
              <a:rPr lang="ru-RU" dirty="0"/>
              <a:t>3</a:t>
            </a:r>
          </a:p>
        </p:txBody>
      </p:sp>
    </p:spTree>
    <p:extLst>
      <p:ext uri="{BB962C8B-B14F-4D97-AF65-F5344CB8AC3E}">
        <p14:creationId xmlns:p14="http://schemas.microsoft.com/office/powerpoint/2010/main" val="1346797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326FB6D4-8362-4D95-93B2-02CF50A379BF}"/>
              </a:ext>
            </a:extLst>
          </p:cNvPr>
          <p:cNvGrpSpPr/>
          <p:nvPr/>
        </p:nvGrpSpPr>
        <p:grpSpPr>
          <a:xfrm>
            <a:off x="444843" y="642551"/>
            <a:ext cx="11115099" cy="6095976"/>
            <a:chOff x="567892" y="154004"/>
            <a:chExt cx="10992050" cy="6584523"/>
          </a:xfrm>
        </p:grpSpPr>
        <p:sp>
          <p:nvSpPr>
            <p:cNvPr id="6" name="TextBox 5">
              <a:extLst>
                <a:ext uri="{FF2B5EF4-FFF2-40B4-BE49-F238E27FC236}">
                  <a16:creationId xmlns:a16="http://schemas.microsoft.com/office/drawing/2014/main" id="{2D2EEC4F-B308-4E05-8187-ECA25061D127}"/>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7" name="Прямоугольник 6">
              <a:extLst>
                <a:ext uri="{FF2B5EF4-FFF2-40B4-BE49-F238E27FC236}">
                  <a16:creationId xmlns:a16="http://schemas.microsoft.com/office/drawing/2014/main" id="{5AFF3167-6942-4E4B-A93B-29F794C081AE}"/>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TextBox 7">
            <a:extLst>
              <a:ext uri="{FF2B5EF4-FFF2-40B4-BE49-F238E27FC236}">
                <a16:creationId xmlns:a16="http://schemas.microsoft.com/office/drawing/2014/main" id="{50107164-341C-430F-8BE3-BC37176CBDF8}"/>
              </a:ext>
            </a:extLst>
          </p:cNvPr>
          <p:cNvSpPr txBox="1"/>
          <p:nvPr/>
        </p:nvSpPr>
        <p:spPr>
          <a:xfrm>
            <a:off x="790831" y="917912"/>
            <a:ext cx="10529865" cy="5940088"/>
          </a:xfrm>
          <a:prstGeom prst="rect">
            <a:avLst/>
          </a:prstGeom>
          <a:noFill/>
        </p:spPr>
        <p:txBody>
          <a:bodyPr wrap="square" rtlCol="0">
            <a:spAutoFit/>
          </a:bodyPr>
          <a:lstStyle/>
          <a:p>
            <a:pPr algn="just"/>
            <a:r>
              <a:rPr lang="ru-RU" sz="2000" b="0" i="0" dirty="0">
                <a:solidFill>
                  <a:srgbClr val="000000"/>
                </a:solidFill>
                <a:effectLst/>
                <a:latin typeface="Gabriola" panose="04040605051002020D02" pitchFamily="82" charset="0"/>
              </a:rPr>
              <a:t>Для осуждения лени и недобросовестно выполненной работы существовал целый репертуар юмористических прибауток о </a:t>
            </a:r>
            <a:r>
              <a:rPr lang="ru-RU" sz="2000" b="0" i="0" dirty="0" err="1">
                <a:solidFill>
                  <a:srgbClr val="000000"/>
                </a:solidFill>
                <a:effectLst/>
                <a:latin typeface="Gabriola" panose="04040605051002020D02" pitchFamily="82" charset="0"/>
              </a:rPr>
              <a:t>Юньсезе</a:t>
            </a:r>
            <a:r>
              <a:rPr lang="ru-RU" sz="2000" b="0" i="0" dirty="0">
                <a:solidFill>
                  <a:srgbClr val="000000"/>
                </a:solidFill>
                <a:effectLst/>
                <a:latin typeface="Gabriola" panose="04040605051002020D02" pitchFamily="82" charset="0"/>
              </a:rPr>
              <a:t> (Бестолковый). </a:t>
            </a:r>
            <a:r>
              <a:rPr lang="ru-RU" sz="2000" b="0" i="0" dirty="0" err="1">
                <a:solidFill>
                  <a:srgbClr val="000000"/>
                </a:solidFill>
                <a:effectLst/>
                <a:latin typeface="Gabriola" panose="04040605051002020D02" pitchFamily="82" charset="0"/>
              </a:rPr>
              <a:t>Юньсез</a:t>
            </a:r>
            <a:r>
              <a:rPr lang="ru-RU" sz="2000" b="0" i="0" dirty="0">
                <a:solidFill>
                  <a:srgbClr val="000000"/>
                </a:solidFill>
                <a:effectLst/>
                <a:latin typeface="Gabriola" panose="04040605051002020D02" pitchFamily="82" charset="0"/>
              </a:rPr>
              <a:t> – это лентяй, который ничего толком не может сделать: ни запрячь коня, ни убрать урожай, ни ухаживать за животными и т.д. В народном творчестве образ </a:t>
            </a:r>
            <a:r>
              <a:rPr lang="ru-RU" sz="2000" b="0" i="0" dirty="0" err="1">
                <a:solidFill>
                  <a:srgbClr val="000000"/>
                </a:solidFill>
                <a:effectLst/>
                <a:latin typeface="Gabriola" panose="04040605051002020D02" pitchFamily="82" charset="0"/>
              </a:rPr>
              <a:t>Юньсеза</a:t>
            </a:r>
            <a:r>
              <a:rPr lang="ru-RU" sz="2000" b="0" i="0" dirty="0">
                <a:solidFill>
                  <a:srgbClr val="000000"/>
                </a:solidFill>
                <a:effectLst/>
                <a:latin typeface="Gabriola" panose="04040605051002020D02" pitchFamily="82" charset="0"/>
              </a:rPr>
              <a:t> представлен очень выпукло:</a:t>
            </a:r>
          </a:p>
          <a:p>
            <a:pPr algn="just"/>
            <a:r>
              <a:rPr lang="ru-RU" sz="2000" b="0" i="0" dirty="0">
                <a:solidFill>
                  <a:srgbClr val="000000"/>
                </a:solidFill>
                <a:effectLst/>
                <a:latin typeface="Gabriola" panose="04040605051002020D02" pitchFamily="82" charset="0"/>
              </a:rPr>
              <a:t>                                               Жил-был Нары,                                         Бар, </a:t>
            </a:r>
            <a:r>
              <a:rPr lang="ru-RU" sz="2000" b="0" i="0" dirty="0" err="1">
                <a:solidFill>
                  <a:srgbClr val="000000"/>
                </a:solidFill>
                <a:effectLst/>
                <a:latin typeface="Gabriola" panose="04040605051002020D02" pitchFamily="82" charset="0"/>
              </a:rPr>
              <a:t>иде</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ди</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бер</a:t>
            </a:r>
            <a:r>
              <a:rPr lang="ru-RU" sz="2000" b="0" i="0" dirty="0">
                <a:solidFill>
                  <a:srgbClr val="000000"/>
                </a:solidFill>
                <a:effectLst/>
                <a:latin typeface="Gabriola" panose="04040605051002020D02" pitchFamily="82" charset="0"/>
              </a:rPr>
              <a:t> Нары,</a:t>
            </a:r>
          </a:p>
          <a:p>
            <a:pPr algn="just"/>
            <a:r>
              <a:rPr lang="ru-RU" sz="2000" b="0" i="0" dirty="0">
                <a:solidFill>
                  <a:srgbClr val="000000"/>
                </a:solidFill>
                <a:effectLst/>
                <a:latin typeface="Gabriola" panose="04040605051002020D02" pitchFamily="82" charset="0"/>
              </a:rPr>
              <a:t>                                               Убирал он просо,                                       </a:t>
            </a:r>
            <a:r>
              <a:rPr lang="ru-RU" sz="2000" b="0" i="0" dirty="0" err="1">
                <a:solidFill>
                  <a:srgbClr val="000000"/>
                </a:solidFill>
                <a:effectLst/>
                <a:latin typeface="Gabriola" panose="04040605051002020D02" pitchFamily="82" charset="0"/>
              </a:rPr>
              <a:t>Урып</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кайтты</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ди</a:t>
            </a:r>
            <a:r>
              <a:rPr lang="ru-RU" sz="2000" b="0" i="0" dirty="0">
                <a:solidFill>
                  <a:srgbClr val="000000"/>
                </a:solidFill>
                <a:effectLst/>
                <a:latin typeface="Gabriola" panose="04040605051002020D02" pitchFamily="82" charset="0"/>
              </a:rPr>
              <a:t>, тары,</a:t>
            </a:r>
          </a:p>
          <a:p>
            <a:pPr algn="just"/>
            <a:r>
              <a:rPr lang="ru-RU" sz="2000" b="0" i="0" dirty="0">
                <a:solidFill>
                  <a:srgbClr val="000000"/>
                </a:solidFill>
                <a:effectLst/>
                <a:latin typeface="Gabriola" panose="04040605051002020D02" pitchFamily="82" charset="0"/>
              </a:rPr>
              <a:t>                                               Заболел от солнечной жары.                 Эссе капкан </a:t>
            </a:r>
            <a:r>
              <a:rPr lang="ru-RU" sz="2000" b="0" i="0" dirty="0" err="1">
                <a:solidFill>
                  <a:srgbClr val="000000"/>
                </a:solidFill>
                <a:effectLst/>
                <a:latin typeface="Gabriola" panose="04040605051002020D02" pitchFamily="82" charset="0"/>
              </a:rPr>
              <a:t>башына</a:t>
            </a:r>
            <a:r>
              <a:rPr lang="ru-RU" sz="2000" b="0" i="0" dirty="0">
                <a:solidFill>
                  <a:srgbClr val="000000"/>
                </a:solidFill>
                <a:effectLst/>
                <a:latin typeface="Gabriola" panose="04040605051002020D02" pitchFamily="82" charset="0"/>
              </a:rPr>
              <a:t>.</a:t>
            </a:r>
          </a:p>
          <a:p>
            <a:pPr algn="just"/>
            <a:r>
              <a:rPr lang="ru-RU" sz="2000" b="0" i="0" dirty="0">
                <a:solidFill>
                  <a:srgbClr val="000000"/>
                </a:solidFill>
                <a:effectLst/>
                <a:latin typeface="Gabriola" panose="04040605051002020D02" pitchFamily="82" charset="0"/>
              </a:rPr>
              <a:t>                                               Полез на печку,                                          </a:t>
            </a:r>
            <a:r>
              <a:rPr lang="ru-RU" sz="2000" b="0" i="0" dirty="0" err="1">
                <a:solidFill>
                  <a:srgbClr val="000000"/>
                </a:solidFill>
                <a:effectLst/>
                <a:latin typeface="Gabriola" panose="04040605051002020D02" pitchFamily="82" charset="0"/>
              </a:rPr>
              <a:t>Менеп</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китте</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мич</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башына</a:t>
            </a:r>
            <a:r>
              <a:rPr lang="ru-RU" sz="2000" b="0" i="0" dirty="0">
                <a:solidFill>
                  <a:srgbClr val="000000"/>
                </a:solidFill>
                <a:effectLst/>
                <a:latin typeface="Gabriola" panose="04040605051002020D02" pitchFamily="82" charset="0"/>
              </a:rPr>
              <a:t>,</a:t>
            </a:r>
          </a:p>
          <a:p>
            <a:pPr algn="just"/>
            <a:r>
              <a:rPr lang="ru-RU" sz="2000" b="0" i="0" dirty="0">
                <a:solidFill>
                  <a:srgbClr val="000000"/>
                </a:solidFill>
                <a:effectLst/>
                <a:latin typeface="Gabriola" panose="04040605051002020D02" pitchFamily="82" charset="0"/>
              </a:rPr>
              <a:t>                                               Считая звезды,                                         </a:t>
            </a:r>
            <a:r>
              <a:rPr lang="ru-RU" sz="2000" b="0" i="0" dirty="0" err="1">
                <a:solidFill>
                  <a:srgbClr val="000000"/>
                </a:solidFill>
                <a:effectLst/>
                <a:latin typeface="Gabriola" panose="04040605051002020D02" pitchFamily="82" charset="0"/>
              </a:rPr>
              <a:t>Шуннан</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йолдыз</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саныйдыр</a:t>
            </a:r>
            <a:r>
              <a:rPr lang="ru-RU" sz="2000" b="0" i="0" dirty="0">
                <a:solidFill>
                  <a:srgbClr val="000000"/>
                </a:solidFill>
                <a:effectLst/>
                <a:latin typeface="Gabriola" panose="04040605051002020D02" pitchFamily="82" charset="0"/>
              </a:rPr>
              <a:t>,</a:t>
            </a:r>
          </a:p>
          <a:p>
            <a:pPr algn="just"/>
            <a:r>
              <a:rPr lang="ru-RU" sz="2000" b="0" i="0" dirty="0">
                <a:solidFill>
                  <a:srgbClr val="000000"/>
                </a:solidFill>
                <a:effectLst/>
                <a:latin typeface="Gabriola" panose="04040605051002020D02" pitchFamily="82" charset="0"/>
              </a:rPr>
              <a:t>                                               Выбирает себе невесту…                        Матур </a:t>
            </a:r>
            <a:r>
              <a:rPr lang="ru-RU" sz="2000" b="0" i="0" dirty="0" err="1">
                <a:solidFill>
                  <a:srgbClr val="000000"/>
                </a:solidFill>
                <a:effectLst/>
                <a:latin typeface="Gabriola" panose="04040605051002020D02" pitchFamily="82" charset="0"/>
              </a:rPr>
              <a:t>кызлар</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сайлыйдыр</a:t>
            </a:r>
            <a:r>
              <a:rPr lang="ru-RU" sz="2000" b="0" i="0" dirty="0">
                <a:solidFill>
                  <a:srgbClr val="000000"/>
                </a:solidFill>
                <a:effectLst/>
                <a:latin typeface="Gabriola" panose="04040605051002020D02" pitchFamily="82" charset="0"/>
              </a:rPr>
              <a:t>…</a:t>
            </a:r>
          </a:p>
          <a:p>
            <a:pPr algn="just"/>
            <a:r>
              <a:rPr lang="ru-RU" sz="2000" b="0" i="0" dirty="0">
                <a:solidFill>
                  <a:srgbClr val="000000"/>
                </a:solidFill>
                <a:effectLst/>
                <a:latin typeface="Gabriola" panose="04040605051002020D02" pitchFamily="82" charset="0"/>
              </a:rPr>
              <a:t>Порой сатирические песни посвящались отдельным конкретным лицам с указанием имени.</a:t>
            </a:r>
          </a:p>
          <a:p>
            <a:pPr algn="just"/>
            <a:r>
              <a:rPr lang="ru-RU" sz="2000" b="0" i="0" dirty="0">
                <a:solidFill>
                  <a:srgbClr val="000000"/>
                </a:solidFill>
                <a:effectLst/>
                <a:latin typeface="Gabriola" panose="04040605051002020D02" pitchFamily="82" charset="0"/>
              </a:rPr>
              <a:t>В семье часто о неумелых девушках пели:</a:t>
            </a:r>
          </a:p>
          <a:p>
            <a:pPr algn="just"/>
            <a:r>
              <a:rPr lang="ru-RU" sz="2000" b="0" i="0" dirty="0">
                <a:solidFill>
                  <a:srgbClr val="000000"/>
                </a:solidFill>
                <a:effectLst/>
                <a:latin typeface="Gabriola" panose="04040605051002020D02" pitchFamily="82" charset="0"/>
              </a:rPr>
              <a:t>                                                Поджарила Зейнаб рыбу,                       </a:t>
            </a:r>
            <a:r>
              <a:rPr lang="ru-RU" sz="2000" b="0" i="0" dirty="0" err="1">
                <a:solidFill>
                  <a:srgbClr val="000000"/>
                </a:solidFill>
                <a:effectLst/>
                <a:latin typeface="Gabriola" panose="04040605051002020D02" pitchFamily="82" charset="0"/>
              </a:rPr>
              <a:t>Зэйнэп</a:t>
            </a:r>
            <a:r>
              <a:rPr lang="ru-RU" sz="2000" b="0" i="0" dirty="0">
                <a:solidFill>
                  <a:srgbClr val="000000"/>
                </a:solidFill>
                <a:effectLst/>
                <a:latin typeface="Gabriola" panose="04040605051002020D02" pitchFamily="82" charset="0"/>
              </a:rPr>
              <a:t> балык </a:t>
            </a:r>
            <a:r>
              <a:rPr lang="ru-RU" sz="2000" b="0" i="0" dirty="0" err="1">
                <a:solidFill>
                  <a:srgbClr val="000000"/>
                </a:solidFill>
                <a:effectLst/>
                <a:latin typeface="Gabriola" panose="04040605051002020D02" pitchFamily="82" charset="0"/>
              </a:rPr>
              <a:t>пешергэн</a:t>
            </a:r>
            <a:r>
              <a:rPr lang="ru-RU" sz="2000" b="0" i="0" dirty="0">
                <a:solidFill>
                  <a:srgbClr val="000000"/>
                </a:solidFill>
                <a:effectLst/>
                <a:latin typeface="Gabriola" panose="04040605051002020D02" pitchFamily="82" charset="0"/>
              </a:rPr>
              <a:t>,</a:t>
            </a:r>
          </a:p>
          <a:p>
            <a:pPr algn="just"/>
            <a:r>
              <a:rPr lang="ru-RU" sz="2000" b="0" i="0" dirty="0">
                <a:solidFill>
                  <a:srgbClr val="000000"/>
                </a:solidFill>
                <a:effectLst/>
                <a:latin typeface="Gabriola" panose="04040605051002020D02" pitchFamily="82" charset="0"/>
              </a:rPr>
              <a:t>                                                Опрокинула ее Бану,                               Бану </a:t>
            </a:r>
            <a:r>
              <a:rPr lang="ru-RU" sz="2000" b="0" i="0" dirty="0" err="1">
                <a:solidFill>
                  <a:srgbClr val="000000"/>
                </a:solidFill>
                <a:effectLst/>
                <a:latin typeface="Gabriola" panose="04040605051002020D02" pitchFamily="82" charset="0"/>
              </a:rPr>
              <a:t>бэреп</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тошергэн</a:t>
            </a:r>
            <a:r>
              <a:rPr lang="ru-RU" sz="2000" b="0" i="0" dirty="0">
                <a:solidFill>
                  <a:srgbClr val="000000"/>
                </a:solidFill>
                <a:effectLst/>
                <a:latin typeface="Gabriola" panose="04040605051002020D02" pitchFamily="82" charset="0"/>
              </a:rPr>
              <a:t>,</a:t>
            </a:r>
          </a:p>
          <a:p>
            <a:pPr algn="just"/>
            <a:r>
              <a:rPr lang="ru-RU" sz="2000" b="0" i="0" dirty="0">
                <a:solidFill>
                  <a:srgbClr val="000000"/>
                </a:solidFill>
                <a:effectLst/>
                <a:latin typeface="Gabriola" panose="04040605051002020D02" pitchFamily="82" charset="0"/>
              </a:rPr>
              <a:t>                                                Пока ее собирала </a:t>
            </a:r>
            <a:r>
              <a:rPr lang="ru-RU" sz="2000" b="0" i="0" dirty="0" err="1">
                <a:solidFill>
                  <a:srgbClr val="000000"/>
                </a:solidFill>
                <a:effectLst/>
                <a:latin typeface="Gabriola" panose="04040605051002020D02" pitchFamily="82" charset="0"/>
              </a:rPr>
              <a:t>Рокия</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Рокыясы</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жыя</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торгач</a:t>
            </a:r>
            <a:r>
              <a:rPr lang="ru-RU" sz="2000" b="0" i="0" dirty="0">
                <a:solidFill>
                  <a:srgbClr val="000000"/>
                </a:solidFill>
                <a:effectLst/>
                <a:latin typeface="Gabriola" panose="04040605051002020D02" pitchFamily="82" charset="0"/>
              </a:rPr>
              <a:t>,</a:t>
            </a:r>
          </a:p>
          <a:p>
            <a:pPr algn="just"/>
            <a:r>
              <a:rPr lang="ru-RU" sz="2000" b="0" i="0" dirty="0">
                <a:solidFill>
                  <a:srgbClr val="000000"/>
                </a:solidFill>
                <a:effectLst/>
                <a:latin typeface="Gabriola" panose="04040605051002020D02" pitchFamily="82" charset="0"/>
              </a:rPr>
              <a:t>                                                Все пять пальцев обожгла.                    </a:t>
            </a:r>
            <a:r>
              <a:rPr lang="ru-RU" sz="2000" b="0" i="0" dirty="0" err="1">
                <a:solidFill>
                  <a:srgbClr val="000000"/>
                </a:solidFill>
                <a:effectLst/>
                <a:latin typeface="Gabriola" panose="04040605051002020D02" pitchFamily="82" charset="0"/>
              </a:rPr>
              <a:t>Биш</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бармагын</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пешергэн</a:t>
            </a:r>
            <a:r>
              <a:rPr lang="ru-RU" sz="2000" b="0" i="0" dirty="0">
                <a:solidFill>
                  <a:srgbClr val="000000"/>
                </a:solidFill>
                <a:effectLst/>
                <a:latin typeface="Gabriola" panose="04040605051002020D02" pitchFamily="82" charset="0"/>
              </a:rPr>
              <a:t>.</a:t>
            </a:r>
          </a:p>
          <a:p>
            <a:pPr algn="just"/>
            <a:r>
              <a:rPr lang="ru-RU" sz="2000" b="0" i="0" dirty="0">
                <a:solidFill>
                  <a:srgbClr val="000000"/>
                </a:solidFill>
                <a:effectLst/>
                <a:latin typeface="Gabriola" panose="04040605051002020D02" pitchFamily="82" charset="0"/>
              </a:rPr>
              <a:t>Эти сатирические частушки содержат конкретные имена, но при исполнении песни их произносят в адрес тех, кто ленится, работает спустя рукава, без усердия. Такое же явление наблюдается в татарских детских считалках, где высмеиваются болтуны, занимающиеся распространением сплетен, неумелые люди.</a:t>
            </a:r>
          </a:p>
          <a:p>
            <a:endParaRPr lang="ru-RU" sz="2000" dirty="0"/>
          </a:p>
        </p:txBody>
      </p:sp>
      <p:sp>
        <p:nvSpPr>
          <p:cNvPr id="9" name="TextBox 8">
            <a:extLst>
              <a:ext uri="{FF2B5EF4-FFF2-40B4-BE49-F238E27FC236}">
                <a16:creationId xmlns:a16="http://schemas.microsoft.com/office/drawing/2014/main" id="{F0F62C9A-0D52-4D26-A8BD-8561500BBCA6}"/>
              </a:ext>
            </a:extLst>
          </p:cNvPr>
          <p:cNvSpPr txBox="1"/>
          <p:nvPr/>
        </p:nvSpPr>
        <p:spPr>
          <a:xfrm>
            <a:off x="11030552" y="6168614"/>
            <a:ext cx="298383" cy="369332"/>
          </a:xfrm>
          <a:prstGeom prst="rect">
            <a:avLst/>
          </a:prstGeom>
          <a:noFill/>
        </p:spPr>
        <p:txBody>
          <a:bodyPr wrap="square" rtlCol="0">
            <a:spAutoFit/>
          </a:bodyPr>
          <a:lstStyle/>
          <a:p>
            <a:r>
              <a:rPr lang="ru-RU" dirty="0"/>
              <a:t>4</a:t>
            </a:r>
          </a:p>
        </p:txBody>
      </p:sp>
    </p:spTree>
    <p:extLst>
      <p:ext uri="{BB962C8B-B14F-4D97-AF65-F5344CB8AC3E}">
        <p14:creationId xmlns:p14="http://schemas.microsoft.com/office/powerpoint/2010/main" val="1616898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920738EF-05D6-4C51-A35F-A97BD3C6479F}"/>
              </a:ext>
            </a:extLst>
          </p:cNvPr>
          <p:cNvGrpSpPr/>
          <p:nvPr/>
        </p:nvGrpSpPr>
        <p:grpSpPr>
          <a:xfrm>
            <a:off x="527222" y="700216"/>
            <a:ext cx="11032720" cy="5955957"/>
            <a:chOff x="567892" y="154004"/>
            <a:chExt cx="10992050" cy="6584523"/>
          </a:xfrm>
        </p:grpSpPr>
        <p:sp>
          <p:nvSpPr>
            <p:cNvPr id="3" name="TextBox 2">
              <a:extLst>
                <a:ext uri="{FF2B5EF4-FFF2-40B4-BE49-F238E27FC236}">
                  <a16:creationId xmlns:a16="http://schemas.microsoft.com/office/drawing/2014/main" id="{43D37DE6-07E7-4865-801D-0C4896CE8381}"/>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0B272E1-14AE-4A8B-A18E-8F89A7DF474E}"/>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58FE1908-9014-4E3D-9A6E-DA0C56C599E1}"/>
              </a:ext>
            </a:extLst>
          </p:cNvPr>
          <p:cNvSpPr txBox="1"/>
          <p:nvPr/>
        </p:nvSpPr>
        <p:spPr>
          <a:xfrm>
            <a:off x="936338" y="1240543"/>
            <a:ext cx="10401701" cy="4370427"/>
          </a:xfrm>
          <a:prstGeom prst="rect">
            <a:avLst/>
          </a:prstGeom>
          <a:noFill/>
        </p:spPr>
        <p:txBody>
          <a:bodyPr wrap="square" rtlCol="0">
            <a:spAutoFit/>
          </a:bodyPr>
          <a:lstStyle/>
          <a:p>
            <a:pPr algn="just"/>
            <a:r>
              <a:rPr lang="ru-RU" sz="2000" b="0" i="0" dirty="0">
                <a:solidFill>
                  <a:srgbClr val="000000"/>
                </a:solidFill>
                <a:effectLst/>
                <a:latin typeface="Gabriola" panose="04040605051002020D02" pitchFamily="82" charset="0"/>
              </a:rPr>
              <a:t>   В татарских семьях на ленивого ребенка влияли и угрозой наказания: «Кто трудится, на него палка не падает» (</a:t>
            </a:r>
            <a:r>
              <a:rPr lang="ru-RU" sz="2000" b="0" i="0" dirty="0" err="1">
                <a:solidFill>
                  <a:srgbClr val="000000"/>
                </a:solidFill>
                <a:effectLst/>
                <a:latin typeface="Gabriola" panose="04040605051002020D02" pitchFamily="82" charset="0"/>
              </a:rPr>
              <a:t>Эшлэгэн</a:t>
            </a:r>
            <a:r>
              <a:rPr lang="ru-RU" sz="2000" b="0" i="0" dirty="0">
                <a:solidFill>
                  <a:srgbClr val="000000"/>
                </a:solidFill>
                <a:effectLst/>
                <a:latin typeface="Gabriola" panose="04040605051002020D02" pitchFamily="82" charset="0"/>
              </a:rPr>
              <a:t> башка </a:t>
            </a:r>
            <a:r>
              <a:rPr lang="ru-RU" sz="2000" b="0" i="0" dirty="0" err="1">
                <a:solidFill>
                  <a:srgbClr val="000000"/>
                </a:solidFill>
                <a:effectLst/>
                <a:latin typeface="Gabriola" panose="04040605051002020D02" pitchFamily="82" charset="0"/>
              </a:rPr>
              <a:t>таяк</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тимэс</a:t>
            </a:r>
            <a:r>
              <a:rPr lang="ru-RU" sz="2000" b="0" i="0" dirty="0">
                <a:solidFill>
                  <a:srgbClr val="000000"/>
                </a:solidFill>
                <a:effectLst/>
                <a:latin typeface="Gabriola" panose="04040605051002020D02" pitchFamily="82" charset="0"/>
              </a:rPr>
              <a:t>). Ленивому подростку угрожали тем, что «Ленивый джигит не найдет себе невесту» (</a:t>
            </a:r>
            <a:r>
              <a:rPr lang="ru-RU" sz="2000" b="0" i="0" dirty="0" err="1">
                <a:solidFill>
                  <a:srgbClr val="000000"/>
                </a:solidFill>
                <a:effectLst/>
                <a:latin typeface="Gabriola" panose="04040605051002020D02" pitchFamily="82" charset="0"/>
              </a:rPr>
              <a:t>Ялкау</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егет</a:t>
            </a:r>
            <a:r>
              <a:rPr lang="ru-RU" sz="2000" b="0" i="0" dirty="0">
                <a:solidFill>
                  <a:srgbClr val="000000"/>
                </a:solidFill>
                <a:effectLst/>
                <a:latin typeface="Gabriola" panose="04040605051002020D02" pitchFamily="82" charset="0"/>
              </a:rPr>
              <a:t> яр </a:t>
            </a:r>
            <a:r>
              <a:rPr lang="ru-RU" sz="2000" b="0" i="0" dirty="0" err="1">
                <a:solidFill>
                  <a:srgbClr val="000000"/>
                </a:solidFill>
                <a:effectLst/>
                <a:latin typeface="Gabriola" panose="04040605051002020D02" pitchFamily="82" charset="0"/>
              </a:rPr>
              <a:t>тапмас</a:t>
            </a:r>
            <a:r>
              <a:rPr lang="ru-RU" sz="2000" b="0" i="0" dirty="0">
                <a:solidFill>
                  <a:srgbClr val="000000"/>
                </a:solidFill>
                <a:effectLst/>
                <a:latin typeface="Gabriola" panose="04040605051002020D02" pitchFamily="82" charset="0"/>
              </a:rPr>
              <a:t>), а девушке – «Ленивую быстрее выдают замуж» (</a:t>
            </a:r>
            <a:r>
              <a:rPr lang="ru-RU" sz="2000" b="0" i="0" dirty="0" err="1">
                <a:solidFill>
                  <a:srgbClr val="000000"/>
                </a:solidFill>
                <a:effectLst/>
                <a:latin typeface="Gabriola" panose="04040605051002020D02" pitchFamily="82" charset="0"/>
              </a:rPr>
              <a:t>Иренгэнне</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тиз</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иргэ</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бирэлэр</a:t>
            </a:r>
            <a:r>
              <a:rPr lang="ru-RU" sz="2000" b="0" i="0" dirty="0">
                <a:solidFill>
                  <a:srgbClr val="000000"/>
                </a:solidFill>
                <a:effectLst/>
                <a:latin typeface="Gabriola" panose="04040605051002020D02" pitchFamily="82" charset="0"/>
              </a:rPr>
              <a:t>), намекая на то, что отцовская семья постарается избавиться от ленивой, отдав ее замуж, где ожидает более трудная жизнь.</a:t>
            </a:r>
          </a:p>
          <a:p>
            <a:pPr algn="just"/>
            <a:r>
              <a:rPr lang="ru-RU" sz="2000" b="0" i="0" dirty="0">
                <a:solidFill>
                  <a:srgbClr val="000000"/>
                </a:solidFill>
                <a:effectLst/>
                <a:latin typeface="Gabriola" panose="04040605051002020D02" pitchFamily="82" charset="0"/>
              </a:rPr>
              <a:t>   Принуждение применялось в отношении тех, кто недобросовестно и некачественно выполнял работу: «Лентяй дважды поработает, и лишь грязный пальчик свой кусает» (</a:t>
            </a:r>
            <a:r>
              <a:rPr lang="ru-RU" sz="2000" b="0" i="0" dirty="0" err="1">
                <a:solidFill>
                  <a:srgbClr val="000000"/>
                </a:solidFill>
                <a:effectLst/>
                <a:latin typeface="Gabriola" panose="04040605051002020D02" pitchFamily="82" charset="0"/>
              </a:rPr>
              <a:t>Иренчэк</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ике</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эшлэр</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пычрак</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бармагын</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тешлэр</a:t>
            </a:r>
            <a:r>
              <a:rPr lang="ru-RU" sz="2000" b="0" i="0" dirty="0">
                <a:solidFill>
                  <a:srgbClr val="000000"/>
                </a:solidFill>
                <a:effectLst/>
                <a:latin typeface="Gabriola" panose="04040605051002020D02" pitchFamily="82" charset="0"/>
              </a:rPr>
              <a:t>).</a:t>
            </a:r>
          </a:p>
          <a:p>
            <a:pPr algn="just"/>
            <a:r>
              <a:rPr lang="ru-RU" sz="2000" b="0" i="0" dirty="0">
                <a:solidFill>
                  <a:srgbClr val="000000"/>
                </a:solidFill>
                <a:effectLst/>
                <a:latin typeface="Gabriola" panose="04040605051002020D02" pitchFamily="82" charset="0"/>
              </a:rPr>
              <a:t>   Безусловно, угроза и наказание не являлись главными методами воспитания трудолюбия детей, они всегда выступали в сочетании с убеждением в необходимости трудиться и организацией практической трудовой деятельности детей. Убеждение осуществлялось через положительные образы сказок, такие, как Работник, Таз, Падчерица, Умелая девочка и др. Например, идеал трудолюбивой и умелой девушки раскрывается в сказке «Падчерица‖ (</a:t>
            </a:r>
            <a:r>
              <a:rPr lang="ru-RU" sz="2000" b="0" i="0" dirty="0" err="1">
                <a:solidFill>
                  <a:srgbClr val="000000"/>
                </a:solidFill>
                <a:effectLst/>
                <a:latin typeface="Gabriola" panose="04040605051002020D02" pitchFamily="82" charset="0"/>
              </a:rPr>
              <a:t>Уги</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кыз</a:t>
            </a:r>
            <a:r>
              <a:rPr lang="ru-RU" sz="2000" b="0" i="0" dirty="0">
                <a:solidFill>
                  <a:srgbClr val="000000"/>
                </a:solidFill>
                <a:effectLst/>
                <a:latin typeface="Gabriola" panose="04040605051002020D02" pitchFamily="82" charset="0"/>
              </a:rPr>
              <a:t>). Падчерица своим умением трудиться, не гнушаться любой работой заслужила похвалу и подарки даже у злой старухи Убыр, хотя родная дочь матери своей ленью и нежеланием трудиться получила лишь немилость. Через такие примеры в татарской семье учат молодежь трудолюбию.</a:t>
            </a:r>
          </a:p>
          <a:p>
            <a:endParaRPr lang="ru-RU" dirty="0"/>
          </a:p>
        </p:txBody>
      </p:sp>
      <p:sp>
        <p:nvSpPr>
          <p:cNvPr id="6" name="TextBox 5">
            <a:extLst>
              <a:ext uri="{FF2B5EF4-FFF2-40B4-BE49-F238E27FC236}">
                <a16:creationId xmlns:a16="http://schemas.microsoft.com/office/drawing/2014/main" id="{26BDF212-56A3-4A77-99F1-A04D3A4C24F6}"/>
              </a:ext>
            </a:extLst>
          </p:cNvPr>
          <p:cNvSpPr txBox="1"/>
          <p:nvPr/>
        </p:nvSpPr>
        <p:spPr>
          <a:xfrm>
            <a:off x="11030552" y="6108877"/>
            <a:ext cx="298383" cy="369332"/>
          </a:xfrm>
          <a:prstGeom prst="rect">
            <a:avLst/>
          </a:prstGeom>
          <a:noFill/>
        </p:spPr>
        <p:txBody>
          <a:bodyPr wrap="square" rtlCol="0">
            <a:spAutoFit/>
          </a:bodyPr>
          <a:lstStyle/>
          <a:p>
            <a:r>
              <a:rPr lang="ru-RU" dirty="0"/>
              <a:t>5</a:t>
            </a:r>
          </a:p>
        </p:txBody>
      </p:sp>
    </p:spTree>
    <p:extLst>
      <p:ext uri="{BB962C8B-B14F-4D97-AF65-F5344CB8AC3E}">
        <p14:creationId xmlns:p14="http://schemas.microsoft.com/office/powerpoint/2010/main" val="2923771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CEC1FE0C-62D2-4290-9F16-45C45C211A30}"/>
              </a:ext>
            </a:extLst>
          </p:cNvPr>
          <p:cNvGrpSpPr/>
          <p:nvPr/>
        </p:nvGrpSpPr>
        <p:grpSpPr>
          <a:xfrm>
            <a:off x="535460" y="766119"/>
            <a:ext cx="11032720" cy="5758248"/>
            <a:chOff x="567892" y="154004"/>
            <a:chExt cx="10992050" cy="6584523"/>
          </a:xfrm>
        </p:grpSpPr>
        <p:sp>
          <p:nvSpPr>
            <p:cNvPr id="3" name="TextBox 2">
              <a:extLst>
                <a:ext uri="{FF2B5EF4-FFF2-40B4-BE49-F238E27FC236}">
                  <a16:creationId xmlns:a16="http://schemas.microsoft.com/office/drawing/2014/main" id="{EB9B587A-1F5C-42F0-93D0-1ECC408E2D12}"/>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EE15E03E-8B1C-4762-8D2E-BEA4EB38B03B}"/>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TextBox 4">
            <a:extLst>
              <a:ext uri="{FF2B5EF4-FFF2-40B4-BE49-F238E27FC236}">
                <a16:creationId xmlns:a16="http://schemas.microsoft.com/office/drawing/2014/main" id="{3E70E894-2A0A-49E5-9EBB-DE81A676BD05}"/>
              </a:ext>
            </a:extLst>
          </p:cNvPr>
          <p:cNvSpPr txBox="1"/>
          <p:nvPr/>
        </p:nvSpPr>
        <p:spPr>
          <a:xfrm>
            <a:off x="941888" y="1173010"/>
            <a:ext cx="10241280" cy="4124206"/>
          </a:xfrm>
          <a:prstGeom prst="rect">
            <a:avLst/>
          </a:prstGeom>
          <a:noFill/>
        </p:spPr>
        <p:txBody>
          <a:bodyPr wrap="square" rtlCol="0">
            <a:spAutoFit/>
          </a:bodyPr>
          <a:lstStyle/>
          <a:p>
            <a:pPr algn="just"/>
            <a:r>
              <a:rPr lang="ru-RU" sz="2400" b="0" i="0" dirty="0">
                <a:solidFill>
                  <a:srgbClr val="000000"/>
                </a:solidFill>
                <a:effectLst/>
                <a:latin typeface="Gabriola" panose="04040605051002020D02" pitchFamily="82" charset="0"/>
              </a:rPr>
              <a:t>   </a:t>
            </a:r>
            <a:r>
              <a:rPr lang="ru-RU" sz="2000" b="0" i="0" dirty="0">
                <a:solidFill>
                  <a:srgbClr val="000000"/>
                </a:solidFill>
                <a:effectLst/>
                <a:latin typeface="Gabriola" panose="04040605051002020D02" pitchFamily="82" charset="0"/>
              </a:rPr>
              <a:t>В этом же убеждают и пословицы: «Будь с ремеслом – будешь богатым, без ремесла – будешь голодным» (</a:t>
            </a:r>
            <a:r>
              <a:rPr lang="ru-RU" sz="2000" b="0" i="0" dirty="0" err="1">
                <a:solidFill>
                  <a:srgbClr val="000000"/>
                </a:solidFill>
                <a:effectLst/>
                <a:latin typeface="Gabriola" panose="04040605051002020D02" pitchFamily="82" charset="0"/>
              </a:rPr>
              <a:t>hонэрле</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бул</a:t>
            </a:r>
            <a:r>
              <a:rPr lang="ru-RU" sz="2000" b="0" i="0" dirty="0">
                <a:solidFill>
                  <a:srgbClr val="000000"/>
                </a:solidFill>
                <a:effectLst/>
                <a:latin typeface="Gabriola" panose="04040605051002020D02" pitchFamily="82" charset="0"/>
              </a:rPr>
              <a:t> – бай </a:t>
            </a:r>
            <a:r>
              <a:rPr lang="ru-RU" sz="2000" b="0" i="0" dirty="0" err="1">
                <a:solidFill>
                  <a:srgbClr val="000000"/>
                </a:solidFill>
                <a:effectLst/>
                <a:latin typeface="Gabriola" panose="04040605051002020D02" pitchFamily="82" charset="0"/>
              </a:rPr>
              <a:t>бул</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понэрсез</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бул</a:t>
            </a:r>
            <a:r>
              <a:rPr lang="ru-RU" sz="2000" b="0" i="0" dirty="0">
                <a:solidFill>
                  <a:srgbClr val="000000"/>
                </a:solidFill>
                <a:effectLst/>
                <a:latin typeface="Gabriola" panose="04040605051002020D02" pitchFamily="82" charset="0"/>
              </a:rPr>
              <a:t> – </a:t>
            </a:r>
            <a:r>
              <a:rPr lang="ru-RU" sz="2000" b="0" i="0" dirty="0" err="1">
                <a:solidFill>
                  <a:srgbClr val="000000"/>
                </a:solidFill>
                <a:effectLst/>
                <a:latin typeface="Gabriola" panose="04040605051002020D02" pitchFamily="82" charset="0"/>
              </a:rPr>
              <a:t>ач</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бул</a:t>
            </a:r>
            <a:r>
              <a:rPr lang="ru-RU" sz="2000" b="0" i="0" dirty="0">
                <a:solidFill>
                  <a:srgbClr val="000000"/>
                </a:solidFill>
                <a:effectLst/>
                <a:latin typeface="Gabriola" panose="04040605051002020D02" pitchFamily="82" charset="0"/>
              </a:rPr>
              <a:t>), «Ремесло дает возможность не только жить, но и иметь коня, шубу» (</a:t>
            </a:r>
            <a:r>
              <a:rPr lang="ru-RU" sz="2000" b="0" i="0" dirty="0" err="1">
                <a:solidFill>
                  <a:srgbClr val="000000"/>
                </a:solidFill>
                <a:effectLst/>
                <a:latin typeface="Gabriola" panose="04040605051002020D02" pitchFamily="82" charset="0"/>
              </a:rPr>
              <a:t>hонэр</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торгызыр</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ат</a:t>
            </a:r>
            <a:r>
              <a:rPr lang="ru-RU" sz="2000" b="0" i="0" dirty="0">
                <a:solidFill>
                  <a:srgbClr val="000000"/>
                </a:solidFill>
                <a:effectLst/>
                <a:latin typeface="Gabriola" panose="04040605051002020D02" pitchFamily="82" charset="0"/>
              </a:rPr>
              <a:t>, тун </a:t>
            </a:r>
            <a:r>
              <a:rPr lang="ru-RU" sz="2000" b="0" i="0" dirty="0" err="1">
                <a:solidFill>
                  <a:srgbClr val="000000"/>
                </a:solidFill>
                <a:effectLst/>
                <a:latin typeface="Gabriola" panose="04040605051002020D02" pitchFamily="82" charset="0"/>
              </a:rPr>
              <a:t>тергезер</a:t>
            </a:r>
            <a:r>
              <a:rPr lang="ru-RU" sz="2000" b="0" i="0" dirty="0">
                <a:solidFill>
                  <a:srgbClr val="000000"/>
                </a:solidFill>
                <a:effectLst/>
                <a:latin typeface="Gabriola" panose="04040605051002020D02" pitchFamily="82" charset="0"/>
              </a:rPr>
              <a:t>), «Работай, пока есть силы, ешь, пока есть зубы» (</a:t>
            </a:r>
            <a:r>
              <a:rPr lang="ru-RU" sz="2000" b="0" i="0" dirty="0" err="1">
                <a:solidFill>
                  <a:srgbClr val="000000"/>
                </a:solidFill>
                <a:effectLst/>
                <a:latin typeface="Gabriola" panose="04040605051002020D02" pitchFamily="82" charset="0"/>
              </a:rPr>
              <a:t>Кочен</a:t>
            </a:r>
            <a:r>
              <a:rPr lang="ru-RU" sz="2000" b="0" i="0" dirty="0">
                <a:solidFill>
                  <a:srgbClr val="000000"/>
                </a:solidFill>
                <a:effectLst/>
                <a:latin typeface="Gabriola" panose="04040605051002020D02" pitchFamily="82" charset="0"/>
              </a:rPr>
              <a:t> барда </a:t>
            </a:r>
            <a:r>
              <a:rPr lang="ru-RU" sz="2000" b="0" i="0" dirty="0" err="1">
                <a:solidFill>
                  <a:srgbClr val="000000"/>
                </a:solidFill>
                <a:effectLst/>
                <a:latin typeface="Gabriola" panose="04040605051002020D02" pitchFamily="82" charset="0"/>
              </a:rPr>
              <a:t>эшлэ</a:t>
            </a:r>
            <a:r>
              <a:rPr lang="ru-RU" sz="2000" b="0" i="0" dirty="0">
                <a:solidFill>
                  <a:srgbClr val="000000"/>
                </a:solidFill>
                <a:effectLst/>
                <a:latin typeface="Gabriola" panose="04040605051002020D02" pitchFamily="82" charset="0"/>
              </a:rPr>
              <a:t>, тешен барда </a:t>
            </a:r>
            <a:r>
              <a:rPr lang="ru-RU" sz="2000" b="0" i="0" dirty="0" err="1">
                <a:solidFill>
                  <a:srgbClr val="000000"/>
                </a:solidFill>
                <a:effectLst/>
                <a:latin typeface="Gabriola" panose="04040605051002020D02" pitchFamily="82" charset="0"/>
              </a:rPr>
              <a:t>тешлэ</a:t>
            </a:r>
            <a:r>
              <a:rPr lang="ru-RU" sz="2000" b="0" i="0" dirty="0">
                <a:solidFill>
                  <a:srgbClr val="000000"/>
                </a:solidFill>
                <a:effectLst/>
                <a:latin typeface="Gabriola" panose="04040605051002020D02" pitchFamily="82" charset="0"/>
              </a:rPr>
              <a:t>), «Народ не позабудет тех, кто своим трудом показал себя» (Эш </a:t>
            </a:r>
            <a:r>
              <a:rPr lang="ru-RU" sz="2000" b="0" i="0" dirty="0" err="1">
                <a:solidFill>
                  <a:srgbClr val="000000"/>
                </a:solidFill>
                <a:effectLst/>
                <a:latin typeface="Gabriola" panose="04040605051002020D02" pitchFamily="82" charset="0"/>
              </a:rPr>
              <a:t>курсэткэн</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ирне</a:t>
            </a:r>
            <a:r>
              <a:rPr lang="ru-RU" sz="2000" b="0" i="0" dirty="0">
                <a:solidFill>
                  <a:srgbClr val="000000"/>
                </a:solidFill>
                <a:effectLst/>
                <a:latin typeface="Gabriola" panose="04040605051002020D02" pitchFamily="82" charset="0"/>
              </a:rPr>
              <a:t> ил </a:t>
            </a:r>
            <a:r>
              <a:rPr lang="ru-RU" sz="2000" b="0" i="0" dirty="0" err="1">
                <a:solidFill>
                  <a:srgbClr val="000000"/>
                </a:solidFill>
                <a:effectLst/>
                <a:latin typeface="Gabriola" panose="04040605051002020D02" pitchFamily="82" charset="0"/>
              </a:rPr>
              <a:t>онытмас</a:t>
            </a:r>
            <a:r>
              <a:rPr lang="ru-RU" sz="2000" b="0" i="0" dirty="0">
                <a:solidFill>
                  <a:srgbClr val="000000"/>
                </a:solidFill>
                <a:effectLst/>
                <a:latin typeface="Gabriola" panose="04040605051002020D02" pitchFamily="82" charset="0"/>
              </a:rPr>
              <a:t>), «Человек с умелыми руками поплывет и против течения» (</a:t>
            </a:r>
            <a:r>
              <a:rPr lang="ru-RU" sz="2000" b="0" i="0" dirty="0" err="1">
                <a:solidFill>
                  <a:srgbClr val="000000"/>
                </a:solidFill>
                <a:effectLst/>
                <a:latin typeface="Gabriola" panose="04040605051002020D02" pitchFamily="82" charset="0"/>
              </a:rPr>
              <a:t>hонэрле</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кеше</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ургэ</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йозэ</a:t>
            </a:r>
            <a:r>
              <a:rPr lang="ru-RU" sz="2000" b="0" i="0" dirty="0">
                <a:solidFill>
                  <a:srgbClr val="000000"/>
                </a:solidFill>
                <a:effectLst/>
                <a:latin typeface="Gabriola" panose="04040605051002020D02" pitchFamily="82" charset="0"/>
              </a:rPr>
              <a:t>).</a:t>
            </a:r>
          </a:p>
          <a:p>
            <a:pPr algn="just"/>
            <a:r>
              <a:rPr lang="ru-RU" sz="2000" b="0" i="0" dirty="0">
                <a:solidFill>
                  <a:srgbClr val="000000"/>
                </a:solidFill>
                <a:effectLst/>
                <a:latin typeface="Gabriola" panose="04040605051002020D02" pitchFamily="82" charset="0"/>
              </a:rPr>
              <a:t>   Убеждение становилось более действенным при сочетании его с показом положительного и отрицательного примера. Положительный пример прилежания и трудолюбия показывали детям взрослые члены семьи, соседи и односельчане, о которых говорили: «Умелыми руками сделает и пуговицу» (</a:t>
            </a:r>
            <a:r>
              <a:rPr lang="ru-RU" sz="2000" b="0" i="0" dirty="0" err="1">
                <a:solidFill>
                  <a:srgbClr val="000000"/>
                </a:solidFill>
                <a:effectLst/>
                <a:latin typeface="Gabriola" panose="04040605051002020D02" pitchFamily="82" charset="0"/>
              </a:rPr>
              <a:t>Кулы</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белэн</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тоймэ</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генэ</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тойми</a:t>
            </a:r>
            <a:r>
              <a:rPr lang="ru-RU" sz="2000" b="0" i="0" dirty="0">
                <a:solidFill>
                  <a:srgbClr val="000000"/>
                </a:solidFill>
                <a:effectLst/>
                <a:latin typeface="Gabriola" panose="04040605051002020D02" pitchFamily="82" charset="0"/>
              </a:rPr>
              <a:t>) или «Умелыми руками своими отливает пуговицы» (</a:t>
            </a:r>
            <a:r>
              <a:rPr lang="ru-RU" sz="2000" b="0" i="0" dirty="0" err="1">
                <a:solidFill>
                  <a:srgbClr val="000000"/>
                </a:solidFill>
                <a:effectLst/>
                <a:latin typeface="Gabriola" panose="04040605051002020D02" pitchFamily="82" charset="0"/>
              </a:rPr>
              <a:t>Кулыннан</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тоймэ</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генэ</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коймый</a:t>
            </a:r>
            <a:r>
              <a:rPr lang="ru-RU" sz="2000" b="0" i="0" dirty="0">
                <a:solidFill>
                  <a:srgbClr val="000000"/>
                </a:solidFill>
                <a:effectLst/>
                <a:latin typeface="Gabriola" panose="04040605051002020D02" pitchFamily="82" charset="0"/>
              </a:rPr>
              <a:t>).</a:t>
            </a:r>
          </a:p>
          <a:p>
            <a:pPr algn="just"/>
            <a:r>
              <a:rPr lang="ru-RU" sz="2000" b="0" i="0" dirty="0">
                <a:solidFill>
                  <a:srgbClr val="000000"/>
                </a:solidFill>
                <a:effectLst/>
                <a:latin typeface="Gabriola" panose="04040605051002020D02" pitchFamily="82" charset="0"/>
              </a:rPr>
              <a:t>   Самый близкий пример для подражания детям подавали родители. Часто взрослыми подчеркивалось: «Чем занимается отец, тем занимается и сын» (</a:t>
            </a:r>
            <a:r>
              <a:rPr lang="ru-RU" sz="2000" b="0" i="0" dirty="0" err="1">
                <a:solidFill>
                  <a:srgbClr val="000000"/>
                </a:solidFill>
                <a:effectLst/>
                <a:latin typeface="Gabriola" panose="04040605051002020D02" pitchFamily="82" charset="0"/>
              </a:rPr>
              <a:t>Атасы</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нэрсэ</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эшли</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улы</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шуны</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эшли</a:t>
            </a:r>
            <a:r>
              <a:rPr lang="ru-RU" sz="2000" b="0" i="0" dirty="0">
                <a:solidFill>
                  <a:srgbClr val="000000"/>
                </a:solidFill>
                <a:effectLst/>
                <a:latin typeface="Gabriola" panose="04040605051002020D02" pitchFamily="82" charset="0"/>
              </a:rPr>
              <a:t>), «Какова мать, такова и дочь» (Анасы </a:t>
            </a:r>
            <a:r>
              <a:rPr lang="ru-RU" sz="2000" b="0" i="0" dirty="0" err="1">
                <a:solidFill>
                  <a:srgbClr val="000000"/>
                </a:solidFill>
                <a:effectLst/>
                <a:latin typeface="Gabriola" panose="04040605051002020D02" pitchFamily="82" charset="0"/>
              </a:rPr>
              <a:t>нинди</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кызы</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шундый</a:t>
            </a:r>
            <a:r>
              <a:rPr lang="ru-RU" sz="2000" b="0" i="0" dirty="0">
                <a:solidFill>
                  <a:srgbClr val="000000"/>
                </a:solidFill>
                <a:effectLst/>
                <a:latin typeface="Gabriola" panose="04040605051002020D02" pitchFamily="82" charset="0"/>
              </a:rPr>
              <a:t>).</a:t>
            </a:r>
          </a:p>
          <a:p>
            <a:pPr algn="just"/>
            <a:endParaRPr lang="ru-RU" dirty="0"/>
          </a:p>
        </p:txBody>
      </p:sp>
      <p:sp>
        <p:nvSpPr>
          <p:cNvPr id="6" name="TextBox 5">
            <a:extLst>
              <a:ext uri="{FF2B5EF4-FFF2-40B4-BE49-F238E27FC236}">
                <a16:creationId xmlns:a16="http://schemas.microsoft.com/office/drawing/2014/main" id="{1D7DD2C9-10F2-405B-BAC8-05CE5AF3A857}"/>
              </a:ext>
            </a:extLst>
          </p:cNvPr>
          <p:cNvSpPr txBox="1"/>
          <p:nvPr/>
        </p:nvSpPr>
        <p:spPr>
          <a:xfrm>
            <a:off x="10882271" y="5754650"/>
            <a:ext cx="298383" cy="369332"/>
          </a:xfrm>
          <a:prstGeom prst="rect">
            <a:avLst/>
          </a:prstGeom>
          <a:noFill/>
        </p:spPr>
        <p:txBody>
          <a:bodyPr wrap="square" rtlCol="0">
            <a:spAutoFit/>
          </a:bodyPr>
          <a:lstStyle/>
          <a:p>
            <a:r>
              <a:rPr lang="ru-RU" dirty="0"/>
              <a:t>6</a:t>
            </a:r>
          </a:p>
        </p:txBody>
      </p:sp>
    </p:spTree>
    <p:extLst>
      <p:ext uri="{BB962C8B-B14F-4D97-AF65-F5344CB8AC3E}">
        <p14:creationId xmlns:p14="http://schemas.microsoft.com/office/powerpoint/2010/main" val="573524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CFC325DF-B0B9-4D42-A4D2-A68F50B32E4D}"/>
              </a:ext>
            </a:extLst>
          </p:cNvPr>
          <p:cNvGrpSpPr/>
          <p:nvPr/>
        </p:nvGrpSpPr>
        <p:grpSpPr>
          <a:xfrm>
            <a:off x="1809550" y="926010"/>
            <a:ext cx="8874491" cy="5005980"/>
            <a:chOff x="567892" y="154004"/>
            <a:chExt cx="10992050" cy="6584523"/>
          </a:xfrm>
        </p:grpSpPr>
        <p:sp>
          <p:nvSpPr>
            <p:cNvPr id="6" name="TextBox 5">
              <a:extLst>
                <a:ext uri="{FF2B5EF4-FFF2-40B4-BE49-F238E27FC236}">
                  <a16:creationId xmlns:a16="http://schemas.microsoft.com/office/drawing/2014/main" id="{A639F030-CA96-4C74-9BFE-EFE12BF3029F}"/>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7" name="Прямоугольник 6">
              <a:extLst>
                <a:ext uri="{FF2B5EF4-FFF2-40B4-BE49-F238E27FC236}">
                  <a16:creationId xmlns:a16="http://schemas.microsoft.com/office/drawing/2014/main" id="{5F0839EE-8C72-459F-8CB9-78ECE3517DB9}"/>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TextBox 7">
            <a:extLst>
              <a:ext uri="{FF2B5EF4-FFF2-40B4-BE49-F238E27FC236}">
                <a16:creationId xmlns:a16="http://schemas.microsoft.com/office/drawing/2014/main" id="{1E9A21B4-CE55-4968-9C45-8077F74D935F}"/>
              </a:ext>
            </a:extLst>
          </p:cNvPr>
          <p:cNvSpPr txBox="1"/>
          <p:nvPr/>
        </p:nvSpPr>
        <p:spPr>
          <a:xfrm>
            <a:off x="2142565" y="1446783"/>
            <a:ext cx="8239885" cy="1600438"/>
          </a:xfrm>
          <a:prstGeom prst="rect">
            <a:avLst/>
          </a:prstGeom>
          <a:noFill/>
        </p:spPr>
        <p:txBody>
          <a:bodyPr wrap="square">
            <a:spAutoFit/>
          </a:bodyPr>
          <a:lstStyle/>
          <a:p>
            <a:pPr algn="ctr"/>
            <a:r>
              <a:rPr lang="ru-RU" sz="3200" b="1" dirty="0">
                <a:latin typeface="Gabriola" panose="04040605051002020D02" pitchFamily="82" charset="0"/>
                <a:hlinkClick r:id="rId2"/>
              </a:rPr>
              <a:t>Перейти к заданиям</a:t>
            </a:r>
            <a:endParaRPr lang="ru-RU" sz="2400" b="1" dirty="0">
              <a:latin typeface="Gabriola" panose="04040605051002020D02" pitchFamily="82" charset="0"/>
              <a:hlinkClick r:id="rId3"/>
            </a:endParaRPr>
          </a:p>
          <a:p>
            <a:endParaRPr lang="ru-RU" sz="2400" b="1" dirty="0">
              <a:latin typeface="Gabriola" panose="04040605051002020D02" pitchFamily="82" charset="0"/>
              <a:hlinkClick r:id="rId3"/>
            </a:endParaRPr>
          </a:p>
          <a:p>
            <a:endParaRPr lang="ru-RU" sz="2400" b="1" dirty="0">
              <a:latin typeface="Gabriola" panose="04040605051002020D02" pitchFamily="82" charset="0"/>
              <a:hlinkClick r:id="rId3"/>
            </a:endParaRPr>
          </a:p>
          <a:p>
            <a:pPr algn="ctr"/>
            <a:r>
              <a:rPr lang="en-US" b="0" i="0" u="sng" dirty="0">
                <a:effectLst/>
                <a:latin typeface="-apple-system"/>
                <a:hlinkClick r:id="rId2"/>
              </a:rPr>
              <a:t>https://forms.gle/fKufpQKKTE1TELXc6</a:t>
            </a:r>
            <a:endParaRPr lang="ru-RU" dirty="0"/>
          </a:p>
        </p:txBody>
      </p:sp>
      <p:sp>
        <p:nvSpPr>
          <p:cNvPr id="9" name="TextBox 8">
            <a:extLst>
              <a:ext uri="{FF2B5EF4-FFF2-40B4-BE49-F238E27FC236}">
                <a16:creationId xmlns:a16="http://schemas.microsoft.com/office/drawing/2014/main" id="{85C81F75-5D51-4922-8738-3F03AFB90587}"/>
              </a:ext>
            </a:extLst>
          </p:cNvPr>
          <p:cNvSpPr txBox="1"/>
          <p:nvPr/>
        </p:nvSpPr>
        <p:spPr>
          <a:xfrm>
            <a:off x="5204682" y="5140537"/>
            <a:ext cx="2084225" cy="461665"/>
          </a:xfrm>
          <a:prstGeom prst="rect">
            <a:avLst/>
          </a:prstGeom>
          <a:noFill/>
        </p:spPr>
        <p:txBody>
          <a:bodyPr wrap="none" rtlCol="0">
            <a:spAutoFit/>
          </a:bodyPr>
          <a:lstStyle/>
          <a:p>
            <a:r>
              <a:rPr lang="ru-RU" sz="2400" dirty="0">
                <a:latin typeface="Gabriola" panose="04040605051002020D02" pitchFamily="82" charset="0"/>
                <a:hlinkClick r:id="rId4" action="ppaction://hlinksldjump"/>
              </a:rPr>
              <a:t>Вернуться к карте</a:t>
            </a:r>
            <a:endParaRPr lang="ru-RU" sz="2400" dirty="0">
              <a:latin typeface="Gabriola" panose="04040605051002020D02" pitchFamily="82" charset="0"/>
            </a:endParaRPr>
          </a:p>
        </p:txBody>
      </p:sp>
    </p:spTree>
    <p:extLst>
      <p:ext uri="{BB962C8B-B14F-4D97-AF65-F5344CB8AC3E}">
        <p14:creationId xmlns:p14="http://schemas.microsoft.com/office/powerpoint/2010/main" val="3917942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03655" y="659027"/>
            <a:ext cx="11090386" cy="5857103"/>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9607A1E1-11DE-46BF-85EC-3D13F655A637}"/>
              </a:ext>
            </a:extLst>
          </p:cNvPr>
          <p:cNvSpPr txBox="1"/>
          <p:nvPr/>
        </p:nvSpPr>
        <p:spPr>
          <a:xfrm>
            <a:off x="897925" y="5617592"/>
            <a:ext cx="11624460" cy="523220"/>
          </a:xfrm>
          <a:prstGeom prst="rect">
            <a:avLst/>
          </a:prstGeom>
          <a:noFill/>
          <a:ln>
            <a:noFill/>
          </a:ln>
        </p:spPr>
        <p:txBody>
          <a:bodyPr wrap="square" rtlCol="0">
            <a:spAutoFit/>
          </a:bodyPr>
          <a:lstStyle/>
          <a:p>
            <a:pPr algn="l"/>
            <a:r>
              <a:rPr lang="ru-RU" sz="2800" b="0" i="0" dirty="0">
                <a:solidFill>
                  <a:srgbClr val="000000"/>
                </a:solidFill>
                <a:effectLst/>
                <a:latin typeface="Gabriola" panose="04040605051002020D02" pitchFamily="82" charset="0"/>
                <a:hlinkClick r:id="rId2" action="ppaction://hlinksldjump"/>
              </a:rPr>
              <a:t>Вернуться к карте</a:t>
            </a:r>
            <a:r>
              <a:rPr lang="ru-RU" sz="2800" b="0" i="0" dirty="0">
                <a:solidFill>
                  <a:srgbClr val="000000"/>
                </a:solidFill>
                <a:effectLst/>
                <a:latin typeface="Gabriola" panose="04040605051002020D02" pitchFamily="82" charset="0"/>
              </a:rPr>
              <a:t>                                                               </a:t>
            </a:r>
            <a:r>
              <a:rPr lang="ru-RU" sz="2800" b="0" i="0" dirty="0">
                <a:solidFill>
                  <a:srgbClr val="000000"/>
                </a:solidFill>
                <a:effectLst/>
                <a:latin typeface="Gabriola" panose="04040605051002020D02" pitchFamily="82" charset="0"/>
                <a:hlinkClick r:id="rId3" action="ppaction://hlinksldjump"/>
              </a:rPr>
              <a:t>Перейти к заданиям по этой теме </a:t>
            </a:r>
            <a:endParaRPr lang="ru-RU" sz="2800" b="0" i="0" dirty="0">
              <a:solidFill>
                <a:srgbClr val="000000"/>
              </a:solidFill>
              <a:effectLst/>
              <a:latin typeface="Gabriola" panose="04040605051002020D02" pitchFamily="82" charset="0"/>
            </a:endParaRPr>
          </a:p>
        </p:txBody>
      </p:sp>
      <p:pic>
        <p:nvPicPr>
          <p:cNvPr id="19458" name="Picture 2" descr="https://i0.wp.com/greenstartpoint.ru/wp-content/uploads/2020/06/kostyum.jpg?resize=800%2C600&amp;ssl=1"/>
          <p:cNvPicPr>
            <a:picLocks noChangeAspect="1" noChangeArrowheads="1"/>
          </p:cNvPicPr>
          <p:nvPr/>
        </p:nvPicPr>
        <p:blipFill>
          <a:blip r:embed="rId4" cstate="print"/>
          <a:srcRect/>
          <a:stretch>
            <a:fillRect/>
          </a:stretch>
        </p:blipFill>
        <p:spPr bwMode="auto">
          <a:xfrm>
            <a:off x="881449" y="1057212"/>
            <a:ext cx="4508697" cy="4053804"/>
          </a:xfrm>
          <a:prstGeom prst="rect">
            <a:avLst/>
          </a:prstGeom>
          <a:noFill/>
        </p:spPr>
      </p:pic>
      <p:sp>
        <p:nvSpPr>
          <p:cNvPr id="9" name="Прямоугольник 8"/>
          <p:cNvSpPr/>
          <p:nvPr/>
        </p:nvSpPr>
        <p:spPr>
          <a:xfrm>
            <a:off x="5478162" y="1023206"/>
            <a:ext cx="5379308" cy="1938992"/>
          </a:xfrm>
          <a:prstGeom prst="rect">
            <a:avLst/>
          </a:prstGeom>
        </p:spPr>
        <p:txBody>
          <a:bodyPr wrap="square">
            <a:spAutoFit/>
          </a:bodyPr>
          <a:lstStyle/>
          <a:p>
            <a:pPr algn="just"/>
            <a:r>
              <a:rPr lang="ru-RU" sz="2000" b="1" dirty="0">
                <a:solidFill>
                  <a:schemeClr val="accent1"/>
                </a:solidFill>
                <a:latin typeface="Gabriola" pitchFamily="82" charset="0"/>
              </a:rPr>
              <a:t>Хакасы – тюркский народ России, наиболее распространённый в Южной Сибири на левобережье </a:t>
            </a:r>
            <a:r>
              <a:rPr lang="ru-RU" sz="2000" b="1" dirty="0" err="1">
                <a:solidFill>
                  <a:schemeClr val="accent1"/>
                </a:solidFill>
                <a:latin typeface="Gabriola" pitchFamily="82" charset="0"/>
              </a:rPr>
              <a:t>Хакасско-Минусинской</a:t>
            </a:r>
            <a:r>
              <a:rPr lang="ru-RU" sz="2000" b="1" dirty="0">
                <a:solidFill>
                  <a:schemeClr val="accent1"/>
                </a:solidFill>
                <a:latin typeface="Gabriola" pitchFamily="82" charset="0"/>
              </a:rPr>
              <a:t> котловины. Численность 73 тыс. чел., из них в Хакасии 63,6 тыс. чел. (2010, перепись)</a:t>
            </a:r>
          </a:p>
          <a:p>
            <a:pPr algn="just"/>
            <a:endParaRPr lang="ru-RU" sz="2000" b="1" dirty="0">
              <a:solidFill>
                <a:schemeClr val="accent1"/>
              </a:solidFill>
              <a:latin typeface="Gabriola" pitchFamily="82" charset="0"/>
            </a:endParaRPr>
          </a:p>
          <a:p>
            <a:pPr algn="just"/>
            <a:endParaRPr lang="ru-RU" sz="2000" b="1" dirty="0">
              <a:solidFill>
                <a:schemeClr val="accent1"/>
              </a:solidFill>
              <a:latin typeface="Gabriola" pitchFamily="82" charset="0"/>
            </a:endParaRPr>
          </a:p>
        </p:txBody>
      </p:sp>
      <p:sp>
        <p:nvSpPr>
          <p:cNvPr id="10" name="Прямоугольник 9"/>
          <p:cNvSpPr/>
          <p:nvPr/>
        </p:nvSpPr>
        <p:spPr>
          <a:xfrm>
            <a:off x="5478162" y="2423639"/>
            <a:ext cx="5593492" cy="3046988"/>
          </a:xfrm>
          <a:prstGeom prst="rect">
            <a:avLst/>
          </a:prstGeom>
        </p:spPr>
        <p:txBody>
          <a:bodyPr wrap="square">
            <a:spAutoFit/>
          </a:bodyPr>
          <a:lstStyle/>
          <a:p>
            <a:pPr algn="just"/>
            <a:r>
              <a:rPr lang="ru-RU" sz="1600" dirty="0">
                <a:latin typeface="Gabriola" pitchFamily="82" charset="0"/>
              </a:rPr>
              <a:t>Народ разговаривает на хакасском языке.</a:t>
            </a:r>
          </a:p>
          <a:p>
            <a:pPr algn="just"/>
            <a:r>
              <a:rPr lang="ru-RU" sz="1600" dirty="0">
                <a:latin typeface="Gabriola" pitchFamily="82" charset="0"/>
              </a:rPr>
              <a:t>Хакасы прекрасно ладят с природой, ценят дары природы (и величают за это богов). Они свято верят в свои силы и это помогает им в быту. А детей с малку приучают уважать ближнего и как поступать со старшими от себя.</a:t>
            </a:r>
          </a:p>
          <a:p>
            <a:pPr algn="just"/>
            <a:r>
              <a:rPr lang="ru-RU" sz="1600" dirty="0">
                <a:latin typeface="Gabriola" pitchFamily="82" charset="0"/>
              </a:rPr>
              <a:t>Наиболее распространённым и почитаемым жанром фольклора являются богатырские сказания, которые имеют сказочный стиль и, вместе с тем, сохраняют архаичность языка. Их исполняли под аккомпанемент музыкальных инструментов в течение длинных зимних ночей. Некоторые сказания были настолько большими, что затягивались на несколько недель. Если сказитель спутает слова или не закончит исполнение, то существовало поверье о том, что век его укоротится. Смысл этого обычая заключался в заботе о сохранении своего наследия.</a:t>
            </a:r>
            <a:endParaRPr lang="ru-RU" dirty="0"/>
          </a:p>
        </p:txBody>
      </p:sp>
    </p:spTree>
    <p:extLst>
      <p:ext uri="{BB962C8B-B14F-4D97-AF65-F5344CB8AC3E}">
        <p14:creationId xmlns:p14="http://schemas.microsoft.com/office/powerpoint/2010/main" val="3269073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69558" y="667265"/>
            <a:ext cx="11046940" cy="5988908"/>
            <a:chOff x="567892" y="154004"/>
            <a:chExt cx="10992050" cy="6584524"/>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4"/>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1826ECB8-7758-4B61-8577-A8A99B9673F5}"/>
              </a:ext>
            </a:extLst>
          </p:cNvPr>
          <p:cNvSpPr txBox="1"/>
          <p:nvPr/>
        </p:nvSpPr>
        <p:spPr>
          <a:xfrm>
            <a:off x="1245325" y="2768118"/>
            <a:ext cx="9701348" cy="2062103"/>
          </a:xfrm>
          <a:prstGeom prst="rect">
            <a:avLst/>
          </a:prstGeom>
          <a:noFill/>
        </p:spPr>
        <p:txBody>
          <a:bodyPr wrap="square">
            <a:spAutoFit/>
          </a:bodyPr>
          <a:lstStyle/>
          <a:p>
            <a:pPr algn="just"/>
            <a:r>
              <a:rPr lang="ru-RU" sz="3200" b="0" i="0" dirty="0">
                <a:solidFill>
                  <a:srgbClr val="000000"/>
                </a:solidFill>
                <a:effectLst/>
                <a:latin typeface="Gabriola" panose="04040605051002020D02" pitchFamily="82" charset="0"/>
              </a:rPr>
              <a:t>(По материалам статьи «Физическое воспитание хакасов как составляющая народной педагогики» Т.А. Швалевой, канд. пед. наук, доц., Хакасский государственный университет им. Н.Ф.Катанова,                   г. Абакан)</a:t>
            </a:r>
          </a:p>
        </p:txBody>
      </p:sp>
      <p:sp>
        <p:nvSpPr>
          <p:cNvPr id="8" name="TextBox 7">
            <a:extLst>
              <a:ext uri="{FF2B5EF4-FFF2-40B4-BE49-F238E27FC236}">
                <a16:creationId xmlns:a16="http://schemas.microsoft.com/office/drawing/2014/main" id="{C1276D7E-6BE6-40AC-B47B-E970D2E30A63}"/>
              </a:ext>
            </a:extLst>
          </p:cNvPr>
          <p:cNvSpPr txBox="1"/>
          <p:nvPr/>
        </p:nvSpPr>
        <p:spPr>
          <a:xfrm>
            <a:off x="1245325" y="983579"/>
            <a:ext cx="9701348" cy="1077218"/>
          </a:xfrm>
          <a:prstGeom prst="rect">
            <a:avLst/>
          </a:prstGeom>
          <a:noFill/>
        </p:spPr>
        <p:txBody>
          <a:bodyPr wrap="square">
            <a:spAutoFit/>
          </a:bodyPr>
          <a:lstStyle/>
          <a:p>
            <a:pPr algn="ctr"/>
            <a:r>
              <a:rPr lang="ru-RU" sz="3200" b="1" i="0" dirty="0">
                <a:solidFill>
                  <a:schemeClr val="accent1"/>
                </a:solidFill>
                <a:effectLst/>
                <a:latin typeface="Gabriola" panose="04040605051002020D02" pitchFamily="82" charset="0"/>
              </a:rPr>
              <a:t>ФИЗИЧЕСКОЕ  ВОСПИТАНИЕ  ЧЕЛОВЕКА  СРЕДСТВАМИ ХАКАССКОЙ  НАРОДНОЙ  ПЕДАГОГИКИ</a:t>
            </a:r>
          </a:p>
        </p:txBody>
      </p:sp>
      <p:sp>
        <p:nvSpPr>
          <p:cNvPr id="7" name="TextBox 6">
            <a:extLst>
              <a:ext uri="{FF2B5EF4-FFF2-40B4-BE49-F238E27FC236}">
                <a16:creationId xmlns:a16="http://schemas.microsoft.com/office/drawing/2014/main" id="{C34D5E50-8752-433E-B8A4-117064C8672E}"/>
              </a:ext>
            </a:extLst>
          </p:cNvPr>
          <p:cNvSpPr txBox="1"/>
          <p:nvPr/>
        </p:nvSpPr>
        <p:spPr>
          <a:xfrm>
            <a:off x="5044260" y="5874421"/>
            <a:ext cx="2084225" cy="461665"/>
          </a:xfrm>
          <a:prstGeom prst="rect">
            <a:avLst/>
          </a:prstGeom>
          <a:noFill/>
        </p:spPr>
        <p:txBody>
          <a:bodyPr wrap="none" rtlCol="0">
            <a:spAutoFit/>
          </a:bodyPr>
          <a:lstStyle/>
          <a:p>
            <a:r>
              <a:rPr lang="ru-RU" sz="2400" dirty="0">
                <a:latin typeface="Gabriola" panose="04040605051002020D02" pitchFamily="82" charset="0"/>
                <a:hlinkClick r:id="rId2" action="ppaction://hlinksldjump"/>
              </a:rPr>
              <a:t>Вернуться к карте</a:t>
            </a:r>
            <a:endParaRPr lang="ru-RU" sz="2400" dirty="0">
              <a:latin typeface="Gabriola" panose="04040605051002020D02" pitchFamily="82" charset="0"/>
            </a:endParaRPr>
          </a:p>
        </p:txBody>
      </p:sp>
      <p:sp>
        <p:nvSpPr>
          <p:cNvPr id="9" name="TextBox 8">
            <a:extLst>
              <a:ext uri="{FF2B5EF4-FFF2-40B4-BE49-F238E27FC236}">
                <a16:creationId xmlns:a16="http://schemas.microsoft.com/office/drawing/2014/main" id="{B9206814-20CA-4ECC-A6B8-088210E9392B}"/>
              </a:ext>
            </a:extLst>
          </p:cNvPr>
          <p:cNvSpPr txBox="1"/>
          <p:nvPr/>
        </p:nvSpPr>
        <p:spPr>
          <a:xfrm>
            <a:off x="11030552" y="6108877"/>
            <a:ext cx="298383" cy="369332"/>
          </a:xfrm>
          <a:prstGeom prst="rect">
            <a:avLst/>
          </a:prstGeom>
          <a:noFill/>
        </p:spPr>
        <p:txBody>
          <a:bodyPr wrap="square" rtlCol="0">
            <a:spAutoFit/>
          </a:bodyPr>
          <a:lstStyle/>
          <a:p>
            <a:r>
              <a:rPr lang="ru-RU" dirty="0"/>
              <a:t>1</a:t>
            </a:r>
          </a:p>
        </p:txBody>
      </p:sp>
    </p:spTree>
    <p:extLst>
      <p:ext uri="{BB962C8B-B14F-4D97-AF65-F5344CB8AC3E}">
        <p14:creationId xmlns:p14="http://schemas.microsoft.com/office/powerpoint/2010/main" val="3042335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20131" y="766120"/>
            <a:ext cx="11139812" cy="5906530"/>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TextBox 7">
            <a:extLst>
              <a:ext uri="{FF2B5EF4-FFF2-40B4-BE49-F238E27FC236}">
                <a16:creationId xmlns:a16="http://schemas.microsoft.com/office/drawing/2014/main" id="{D0FB335F-7606-455C-B028-3DD673259672}"/>
              </a:ext>
            </a:extLst>
          </p:cNvPr>
          <p:cNvSpPr txBox="1"/>
          <p:nvPr/>
        </p:nvSpPr>
        <p:spPr>
          <a:xfrm>
            <a:off x="700216" y="1087394"/>
            <a:ext cx="10620481" cy="5324535"/>
          </a:xfrm>
          <a:prstGeom prst="rect">
            <a:avLst/>
          </a:prstGeom>
          <a:noFill/>
        </p:spPr>
        <p:txBody>
          <a:bodyPr wrap="square">
            <a:spAutoFit/>
          </a:bodyPr>
          <a:lstStyle/>
          <a:p>
            <a:pPr algn="just"/>
            <a:r>
              <a:rPr lang="ru-RU" sz="2000" b="0" i="0" dirty="0">
                <a:solidFill>
                  <a:srgbClr val="000000"/>
                </a:solidFill>
                <a:effectLst/>
                <a:latin typeface="Gabriola" panose="04040605051002020D02" pitchFamily="82" charset="0"/>
              </a:rPr>
              <a:t>   Суровые природные условия Сибири, и в частности - Хакасии, требовали от человека физических и моральных сил, чтобы выжить и продолжить свой род. Вся жизнь была подчинена законам природы. Поэтому первым и необходимым условием для выживания хакасов являлось закаливание детей, так как будущий охотник, скотовод, земледелец должен быть готов к различным неблагоприятным климатическим погодным условиям. Закаливание, прежде всего, начиналось с женщин. Они, как будущие матери, должны были обладать отличным здоровьем, чтобы выносить и родить здорового малыша. По описаниям А.В. Адрианова, несмотря на зимние суровые погодные условия, женщины-хакаски умывались снегом, до зимы они ходили босиком, а при беременности продолжали выполнять всю домашнюю работу. Фактически закаливание детей начиналось в утробе матери. По свидетельству ряда авторов, хакасские женщины во время перекочевки иногда рожали зимой прямо в пути, при этом мороз не был им помехой. Во время перекочевок грудным детям приходилось испытывать холод, тряску и другие неудобства. Зыбку с ребёнком обычно помещали в мешок из шкур и клали на сани. Мать и на морозе кормила ребёнка грудью. Но, видимо, это было распространено не повсеместно. Такие традиции в закаливании не везде сохранялись. Ребёнка после рождения хакасы обмазывали сметаной, в некоторых </a:t>
            </a:r>
            <a:r>
              <a:rPr lang="ru-RU" sz="2000" b="0" i="0" dirty="0" err="1">
                <a:solidFill>
                  <a:srgbClr val="000000"/>
                </a:solidFill>
                <a:effectLst/>
                <a:latin typeface="Gabriola" panose="04040605051002020D02" pitchFamily="82" charset="0"/>
              </a:rPr>
              <a:t>аалах</a:t>
            </a:r>
            <a:r>
              <a:rPr lang="ru-RU" sz="2000" b="0" i="0" dirty="0">
                <a:solidFill>
                  <a:srgbClr val="000000"/>
                </a:solidFill>
                <a:effectLst/>
                <a:latin typeface="Gabriola" panose="04040605051002020D02" pitchFamily="82" charset="0"/>
              </a:rPr>
              <a:t> купали в холодной воде. Этот обычай (купание) помогал ребёнку хорошо включать в работу все защитные силы организма, что обеспечивало дальнейшее успешное его развитие и совершенствование.</a:t>
            </a:r>
          </a:p>
          <a:p>
            <a:pPr algn="just"/>
            <a:r>
              <a:rPr lang="ru-RU" sz="2000" b="0" i="0" dirty="0">
                <a:solidFill>
                  <a:srgbClr val="000000"/>
                </a:solidFill>
                <a:effectLst/>
                <a:latin typeface="Gabriola" panose="04040605051002020D02" pitchFamily="82" charset="0"/>
              </a:rPr>
              <a:t>   Если выпадал первый снег, дети выбегали на улицу босиком, а взрослые выходили на мороз раздетыми, чтобы принести дрова, продукты. Температура в юртах часто не превышала температуру вне помещений. В таком некомфортном температурном режиме хакасские дети росли и закаливались.</a:t>
            </a:r>
          </a:p>
        </p:txBody>
      </p:sp>
      <p:sp>
        <p:nvSpPr>
          <p:cNvPr id="6" name="TextBox 5">
            <a:extLst>
              <a:ext uri="{FF2B5EF4-FFF2-40B4-BE49-F238E27FC236}">
                <a16:creationId xmlns:a16="http://schemas.microsoft.com/office/drawing/2014/main" id="{06A7648C-3AF5-46EA-8FF1-A899B2809A9C}"/>
              </a:ext>
            </a:extLst>
          </p:cNvPr>
          <p:cNvSpPr txBox="1"/>
          <p:nvPr/>
        </p:nvSpPr>
        <p:spPr>
          <a:xfrm>
            <a:off x="10916262" y="6038572"/>
            <a:ext cx="298383" cy="369332"/>
          </a:xfrm>
          <a:prstGeom prst="rect">
            <a:avLst/>
          </a:prstGeom>
          <a:noFill/>
        </p:spPr>
        <p:txBody>
          <a:bodyPr wrap="square" rtlCol="0">
            <a:spAutoFit/>
          </a:bodyPr>
          <a:lstStyle/>
          <a:p>
            <a:r>
              <a:rPr lang="ru-RU" dirty="0"/>
              <a:t>2</a:t>
            </a:r>
          </a:p>
        </p:txBody>
      </p:sp>
    </p:spTree>
    <p:extLst>
      <p:ext uri="{BB962C8B-B14F-4D97-AF65-F5344CB8AC3E}">
        <p14:creationId xmlns:p14="http://schemas.microsoft.com/office/powerpoint/2010/main" val="1586592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502508" y="716693"/>
            <a:ext cx="11057434" cy="5898292"/>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6E37A5B3-4A74-4068-A4F9-7BE5E44FC7B4}"/>
              </a:ext>
            </a:extLst>
          </p:cNvPr>
          <p:cNvSpPr txBox="1"/>
          <p:nvPr/>
        </p:nvSpPr>
        <p:spPr>
          <a:xfrm>
            <a:off x="905005" y="1292580"/>
            <a:ext cx="10274739" cy="3831818"/>
          </a:xfrm>
          <a:prstGeom prst="rect">
            <a:avLst/>
          </a:prstGeom>
          <a:noFill/>
        </p:spPr>
        <p:txBody>
          <a:bodyPr wrap="square">
            <a:spAutoFit/>
          </a:bodyPr>
          <a:lstStyle/>
          <a:p>
            <a:pPr algn="just"/>
            <a:r>
              <a:rPr lang="ru-RU" sz="2300" b="0" i="0" dirty="0">
                <a:solidFill>
                  <a:srgbClr val="000000"/>
                </a:solidFill>
                <a:effectLst/>
                <a:latin typeface="Gabriola" panose="04040605051002020D02" pitchFamily="82" charset="0"/>
              </a:rPr>
              <a:t>   </a:t>
            </a:r>
            <a:r>
              <a:rPr lang="ru-RU" sz="2000" b="0" i="0" dirty="0">
                <a:solidFill>
                  <a:srgbClr val="000000"/>
                </a:solidFill>
                <a:effectLst/>
                <a:latin typeface="Gabriola" panose="04040605051002020D02" pitchFamily="82" charset="0"/>
              </a:rPr>
              <a:t>Обучение играм и физическим упражнениям в целом проводилось совместно со старшими детьми и взрослыми с использованием самодельных игрушек, изготовленных отцами и дедушками. Это вырезанные из дерева кругляшки, лошадки, собачки, кубики, коробочки, палочки, чурбачки, пирамидки, скатанные из шерсти животных мячи.</a:t>
            </a:r>
          </a:p>
          <a:p>
            <a:pPr algn="just"/>
            <a:r>
              <a:rPr lang="ru-RU" sz="2000" b="0" i="0" dirty="0">
                <a:solidFill>
                  <a:srgbClr val="000000"/>
                </a:solidFill>
                <a:effectLst/>
                <a:latin typeface="Gabriola" panose="04040605051002020D02" pitchFamily="82" charset="0"/>
              </a:rPr>
              <a:t>   У детей до трех лет игры носили подражательный и имитационный характер и не имели правил. Это самая простейшая игра для детей раннего возраста - это игра-забава с пальчиками - «</a:t>
            </a:r>
            <a:r>
              <a:rPr lang="ru-RU" sz="2000" b="0" i="0" dirty="0" err="1">
                <a:solidFill>
                  <a:srgbClr val="000000"/>
                </a:solidFill>
                <a:effectLst/>
                <a:latin typeface="Gabriola" panose="04040605051002020D02" pitchFamily="82" charset="0"/>
              </a:rPr>
              <a:t>хоор-хоор</a:t>
            </a:r>
            <a:r>
              <a:rPr lang="ru-RU" sz="2000" b="0" i="0" dirty="0">
                <a:solidFill>
                  <a:srgbClr val="000000"/>
                </a:solidFill>
                <a:effectLst/>
                <a:latin typeface="Gabriola" panose="04040605051002020D02" pitchFamily="82" charset="0"/>
              </a:rPr>
              <a:t>» или «</a:t>
            </a:r>
            <a:r>
              <a:rPr lang="ru-RU" sz="2000" b="0" i="0" dirty="0" err="1">
                <a:solidFill>
                  <a:srgbClr val="000000"/>
                </a:solidFill>
                <a:effectLst/>
                <a:latin typeface="Gabriola" panose="04040605051002020D02" pitchFamily="82" charset="0"/>
              </a:rPr>
              <a:t>хылчых-хылчых</a:t>
            </a:r>
            <a:r>
              <a:rPr lang="ru-RU" sz="2000" b="0" i="0" dirty="0">
                <a:solidFill>
                  <a:srgbClr val="000000"/>
                </a:solidFill>
                <a:effectLst/>
                <a:latin typeface="Gabriola" panose="04040605051002020D02" pitchFamily="82" charset="0"/>
              </a:rPr>
              <a:t>», которая напоминает русскую игру «сорока-белобока». В этой игре дети знакомились со счетом, с названиями частей тела. По рассказам бабушек и прабабушек, во дворах дети играли в игры, не имеющие сюжета и построенные лишь на определенных игровых заданиях, которые вносили много познавательного материала, способствующего развитию сенсорной сферы ребёнка, развитию мышления, ориентировок в пространстве, сообразительности и умению общаться в коллективе. Функция по физическому воспитанию прослеживалась в семье уже с трёхлетнего возраста, когда охотники брали на охоту с собой ребёнка. Для успешной охоты в зимнее время необходимы были навыки передвижения на лыжах. Эти обстоятельства заставляли хакасов обучать детей ходьбе на лыжах буквально с трех лет.</a:t>
            </a:r>
          </a:p>
        </p:txBody>
      </p:sp>
      <p:sp>
        <p:nvSpPr>
          <p:cNvPr id="7" name="TextBox 6">
            <a:extLst>
              <a:ext uri="{FF2B5EF4-FFF2-40B4-BE49-F238E27FC236}">
                <a16:creationId xmlns:a16="http://schemas.microsoft.com/office/drawing/2014/main" id="{91CC046F-EC77-4342-A533-3EB272BEA545}"/>
              </a:ext>
            </a:extLst>
          </p:cNvPr>
          <p:cNvSpPr txBox="1"/>
          <p:nvPr/>
        </p:nvSpPr>
        <p:spPr>
          <a:xfrm>
            <a:off x="11030552" y="6108877"/>
            <a:ext cx="298383" cy="369332"/>
          </a:xfrm>
          <a:prstGeom prst="rect">
            <a:avLst/>
          </a:prstGeom>
          <a:noFill/>
        </p:spPr>
        <p:txBody>
          <a:bodyPr wrap="square" rtlCol="0">
            <a:spAutoFit/>
          </a:bodyPr>
          <a:lstStyle/>
          <a:p>
            <a:r>
              <a:rPr lang="ru-RU" dirty="0"/>
              <a:t>3</a:t>
            </a:r>
          </a:p>
        </p:txBody>
      </p:sp>
    </p:spTree>
    <p:extLst>
      <p:ext uri="{BB962C8B-B14F-4D97-AF65-F5344CB8AC3E}">
        <p14:creationId xmlns:p14="http://schemas.microsoft.com/office/powerpoint/2010/main" val="234164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
            <a:extLst>
              <a:ext uri="{FF2B5EF4-FFF2-40B4-BE49-F238E27FC236}">
                <a16:creationId xmlns:a16="http://schemas.microsoft.com/office/drawing/2014/main" id="{98CCA172-DDE9-4487-B9D5-F85F3974A127}"/>
              </a:ext>
            </a:extLst>
          </p:cNvPr>
          <p:cNvGrpSpPr/>
          <p:nvPr/>
        </p:nvGrpSpPr>
        <p:grpSpPr>
          <a:xfrm>
            <a:off x="420130" y="749643"/>
            <a:ext cx="11074661" cy="5901684"/>
            <a:chOff x="708462" y="367553"/>
            <a:chExt cx="10811042" cy="6176682"/>
          </a:xfrm>
        </p:grpSpPr>
        <p:sp>
          <p:nvSpPr>
            <p:cNvPr id="4" name="TextBox 3">
              <a:extLst>
                <a:ext uri="{FF2B5EF4-FFF2-40B4-BE49-F238E27FC236}">
                  <a16:creationId xmlns:a16="http://schemas.microsoft.com/office/drawing/2014/main" id="{53F30E02-26D8-4EAD-9DF0-741580E4DCA0}"/>
                </a:ext>
              </a:extLst>
            </p:cNvPr>
            <p:cNvSpPr txBox="1"/>
            <p:nvPr/>
          </p:nvSpPr>
          <p:spPr>
            <a:xfrm>
              <a:off x="708462" y="367553"/>
              <a:ext cx="10811042" cy="6176682"/>
            </a:xfrm>
            <a:prstGeom prst="rect">
              <a:avLst/>
            </a:prstGeom>
            <a:solidFill>
              <a:srgbClr val="FFFFFF">
                <a:alpha val="90980"/>
              </a:srgbClr>
            </a:solidFill>
          </p:spPr>
          <p:txBody>
            <a:bodyPr wrap="square" rtlCol="0">
              <a:spAutoFit/>
            </a:bodyPr>
            <a:lstStyle/>
            <a:p>
              <a:endParaRPr lang="ru-RU" dirty="0"/>
            </a:p>
          </p:txBody>
        </p:sp>
        <p:sp>
          <p:nvSpPr>
            <p:cNvPr id="5" name="Прямоугольник 4">
              <a:extLst>
                <a:ext uri="{FF2B5EF4-FFF2-40B4-BE49-F238E27FC236}">
                  <a16:creationId xmlns:a16="http://schemas.microsoft.com/office/drawing/2014/main" id="{DDC2F7CD-664D-4F1B-83B3-DE8996B972FB}"/>
                </a:ext>
              </a:extLst>
            </p:cNvPr>
            <p:cNvSpPr/>
            <p:nvPr/>
          </p:nvSpPr>
          <p:spPr>
            <a:xfrm>
              <a:off x="943277" y="613917"/>
              <a:ext cx="10327906" cy="5686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6" name="TextBox 5">
            <a:extLst>
              <a:ext uri="{FF2B5EF4-FFF2-40B4-BE49-F238E27FC236}">
                <a16:creationId xmlns:a16="http://schemas.microsoft.com/office/drawing/2014/main" id="{E3B9436B-6B05-4D09-91BD-76DFF83A1728}"/>
              </a:ext>
            </a:extLst>
          </p:cNvPr>
          <p:cNvSpPr txBox="1"/>
          <p:nvPr/>
        </p:nvSpPr>
        <p:spPr>
          <a:xfrm>
            <a:off x="1058096" y="5715266"/>
            <a:ext cx="10213088" cy="523220"/>
          </a:xfrm>
          <a:prstGeom prst="rect">
            <a:avLst/>
          </a:prstGeom>
          <a:noFill/>
          <a:ln>
            <a:noFill/>
          </a:ln>
        </p:spPr>
        <p:txBody>
          <a:bodyPr wrap="square" rtlCol="0">
            <a:spAutoFit/>
          </a:bodyPr>
          <a:lstStyle/>
          <a:p>
            <a:pPr algn="l"/>
            <a:r>
              <a:rPr lang="ru-RU" sz="2800" b="0" i="0" dirty="0">
                <a:solidFill>
                  <a:srgbClr val="000000"/>
                </a:solidFill>
                <a:effectLst/>
                <a:latin typeface="Gabriola" panose="04040605051002020D02" pitchFamily="82" charset="0"/>
                <a:hlinkClick r:id="rId2" action="ppaction://hlinksldjump"/>
              </a:rPr>
              <a:t>Вернуться к карте</a:t>
            </a:r>
            <a:r>
              <a:rPr lang="ru-RU" sz="2800" b="0" i="0" dirty="0">
                <a:solidFill>
                  <a:srgbClr val="000000"/>
                </a:solidFill>
                <a:effectLst/>
                <a:latin typeface="Gabriola" panose="04040605051002020D02" pitchFamily="82" charset="0"/>
              </a:rPr>
              <a:t>                                                          </a:t>
            </a:r>
            <a:r>
              <a:rPr lang="ru-RU" sz="2800" b="0" i="0" dirty="0">
                <a:solidFill>
                  <a:srgbClr val="000000"/>
                </a:solidFill>
                <a:effectLst/>
                <a:latin typeface="Gabriola" panose="04040605051002020D02" pitchFamily="82" charset="0"/>
                <a:hlinkClick r:id="rId3" action="ppaction://hlinksldjump"/>
              </a:rPr>
              <a:t>Перейти к заданиям по этой теме </a:t>
            </a:r>
            <a:endParaRPr lang="ru-RU" sz="2800" b="0" i="0" dirty="0">
              <a:solidFill>
                <a:srgbClr val="000000"/>
              </a:solidFill>
              <a:effectLst/>
              <a:latin typeface="Gabriola" panose="04040605051002020D02" pitchFamily="82" charset="0"/>
            </a:endParaRPr>
          </a:p>
        </p:txBody>
      </p:sp>
      <p:sp>
        <p:nvSpPr>
          <p:cNvPr id="11" name="TextBox 10">
            <a:extLst>
              <a:ext uri="{FF2B5EF4-FFF2-40B4-BE49-F238E27FC236}">
                <a16:creationId xmlns:a16="http://schemas.microsoft.com/office/drawing/2014/main" id="{E472FF16-FD9E-4376-ADA8-2D522B6AFF10}"/>
              </a:ext>
            </a:extLst>
          </p:cNvPr>
          <p:cNvSpPr txBox="1"/>
          <p:nvPr/>
        </p:nvSpPr>
        <p:spPr>
          <a:xfrm>
            <a:off x="6153666" y="1153299"/>
            <a:ext cx="4852086" cy="4893647"/>
          </a:xfrm>
          <a:prstGeom prst="rect">
            <a:avLst/>
          </a:prstGeom>
          <a:noFill/>
        </p:spPr>
        <p:txBody>
          <a:bodyPr wrap="square" rtlCol="0">
            <a:spAutoFit/>
          </a:bodyPr>
          <a:lstStyle/>
          <a:p>
            <a:pPr algn="just"/>
            <a:r>
              <a:rPr lang="ru-RU" sz="2000" b="1" dirty="0">
                <a:solidFill>
                  <a:schemeClr val="accent1"/>
                </a:solidFill>
                <a:latin typeface="Gabriola" panose="04040605051002020D02" pitchFamily="82" charset="0"/>
              </a:rPr>
              <a:t>Удмурты – финно-угорский народ, проживающий в Удмуртской республике, а также в соседних регионах. По переписи 2010 года  в России проживало более 552 тысяч удмуртов,  в том числе в самой Удмуртии – 410 тысяч.</a:t>
            </a:r>
          </a:p>
          <a:p>
            <a:pPr algn="just"/>
            <a:endParaRPr lang="ru-RU" sz="2000" b="1" dirty="0">
              <a:solidFill>
                <a:schemeClr val="accent1"/>
              </a:solidFill>
              <a:latin typeface="Gabriola" panose="04040605051002020D02" pitchFamily="82" charset="0"/>
            </a:endParaRPr>
          </a:p>
          <a:p>
            <a:pPr algn="just"/>
            <a:r>
              <a:rPr lang="ru-RU" sz="1600" dirty="0">
                <a:latin typeface="Gabriola" pitchFamily="82" charset="0"/>
              </a:rPr>
              <a:t>Из фольклора удмуртами созданы мифы, легенды, сказки (волшебные, о животных, реалистические), загадки. Главное место занимает лирическое песенное творчество. Существует народное музыкальное и танцевальное творчество. Танцы — самые простые — хождение по кругу с танцевальными движениями (</a:t>
            </a:r>
            <a:r>
              <a:rPr lang="ru-RU" sz="1600" dirty="0" err="1">
                <a:latin typeface="Gabriola" pitchFamily="82" charset="0"/>
              </a:rPr>
              <a:t>круген</a:t>
            </a:r>
            <a:r>
              <a:rPr lang="ru-RU" sz="1600" dirty="0">
                <a:latin typeface="Gabriola" pitchFamily="82" charset="0"/>
              </a:rPr>
              <a:t> </a:t>
            </a:r>
            <a:r>
              <a:rPr lang="ru-RU" sz="1600" dirty="0" err="1">
                <a:latin typeface="Gabriola" pitchFamily="82" charset="0"/>
              </a:rPr>
              <a:t>эктон</a:t>
            </a:r>
            <a:r>
              <a:rPr lang="ru-RU" sz="1600" dirty="0">
                <a:latin typeface="Gabriola" pitchFamily="82" charset="0"/>
              </a:rPr>
              <a:t>), парный перепляс (</a:t>
            </a:r>
            <a:r>
              <a:rPr lang="ru-RU" sz="1600" dirty="0" err="1">
                <a:latin typeface="Gabriola" pitchFamily="82" charset="0"/>
              </a:rPr>
              <a:t>ваче</a:t>
            </a:r>
            <a:r>
              <a:rPr lang="ru-RU" sz="1600" dirty="0">
                <a:latin typeface="Gabriola" pitchFamily="82" charset="0"/>
              </a:rPr>
              <a:t> </a:t>
            </a:r>
            <a:r>
              <a:rPr lang="ru-RU" sz="1600" dirty="0" err="1">
                <a:latin typeface="Gabriola" pitchFamily="82" charset="0"/>
              </a:rPr>
              <a:t>эктон</a:t>
            </a:r>
            <a:r>
              <a:rPr lang="ru-RU" sz="1600" dirty="0">
                <a:latin typeface="Gabriola" pitchFamily="82" charset="0"/>
              </a:rPr>
              <a:t>), есть танцы втроём и вчетвером.</a:t>
            </a:r>
          </a:p>
          <a:p>
            <a:pPr algn="just"/>
            <a:r>
              <a:rPr lang="ru-RU" sz="1600" dirty="0">
                <a:latin typeface="Gabriola" pitchFamily="82" charset="0"/>
              </a:rPr>
              <a:t>Исторические музыкальные инструменты: гусли (</a:t>
            </a:r>
            <a:r>
              <a:rPr lang="ru-RU" sz="1600" dirty="0" err="1">
                <a:latin typeface="Gabriola" pitchFamily="82" charset="0"/>
              </a:rPr>
              <a:t>крезь</a:t>
            </a:r>
            <a:r>
              <a:rPr lang="ru-RU" sz="1600" dirty="0">
                <a:latin typeface="Gabriola" pitchFamily="82" charset="0"/>
              </a:rPr>
              <a:t>), варган (</a:t>
            </a:r>
            <a:r>
              <a:rPr lang="ru-RU" sz="1600" dirty="0" err="1">
                <a:latin typeface="Gabriola" pitchFamily="82" charset="0"/>
              </a:rPr>
              <a:t>ымкрезь</a:t>
            </a:r>
            <a:r>
              <a:rPr lang="ru-RU" sz="1600" dirty="0">
                <a:latin typeface="Gabriola" pitchFamily="82" charset="0"/>
              </a:rPr>
              <a:t>), свирель и флейта из стеблей трав (</a:t>
            </a:r>
            <a:r>
              <a:rPr lang="ru-RU" sz="1600" dirty="0" err="1">
                <a:latin typeface="Gabriola" pitchFamily="82" charset="0"/>
              </a:rPr>
              <a:t>чипчирган</a:t>
            </a:r>
            <a:r>
              <a:rPr lang="ru-RU" sz="1600" dirty="0">
                <a:latin typeface="Gabriola" pitchFamily="82" charset="0"/>
              </a:rPr>
              <a:t>, </a:t>
            </a:r>
            <a:r>
              <a:rPr lang="ru-RU" sz="1600" dirty="0" err="1">
                <a:latin typeface="Gabriola" pitchFamily="82" charset="0"/>
              </a:rPr>
              <a:t>узьы</a:t>
            </a:r>
            <a:r>
              <a:rPr lang="ru-RU" sz="1600" dirty="0">
                <a:latin typeface="Gabriola" pitchFamily="82" charset="0"/>
              </a:rPr>
              <a:t> </a:t>
            </a:r>
            <a:r>
              <a:rPr lang="ru-RU" sz="1600" dirty="0" err="1">
                <a:latin typeface="Gabriola" pitchFamily="82" charset="0"/>
              </a:rPr>
              <a:t>гумы</a:t>
            </a:r>
            <a:r>
              <a:rPr lang="ru-RU" sz="1600" dirty="0">
                <a:latin typeface="Gabriola" pitchFamily="82" charset="0"/>
              </a:rPr>
              <a:t>), волынка (</a:t>
            </a:r>
            <a:r>
              <a:rPr lang="ru-RU" sz="1600" dirty="0" err="1">
                <a:latin typeface="Gabriola" pitchFamily="82" charset="0"/>
              </a:rPr>
              <a:t>быз</a:t>
            </a:r>
            <a:r>
              <a:rPr lang="ru-RU" sz="1600" dirty="0">
                <a:latin typeface="Gabriola" pitchFamily="82" charset="0"/>
              </a:rPr>
              <a:t>) и др.</a:t>
            </a:r>
            <a:r>
              <a:rPr lang="ru-RU" sz="1600" dirty="0"/>
              <a:t> </a:t>
            </a:r>
            <a:r>
              <a:rPr lang="ru-RU" sz="1600" dirty="0">
                <a:latin typeface="Gabriola" pitchFamily="82" charset="0"/>
              </a:rPr>
              <a:t>Популярны виды декоративно-прикладного народного искусства: вышивка, узорное ткачество (ковры, дорожки, покрывала), узорное вязание, резьба по дереву, плетение, тиснение по бересте.</a:t>
            </a:r>
          </a:p>
          <a:p>
            <a:pPr algn="just"/>
            <a:endParaRPr lang="ru-RU" sz="2000" b="1" dirty="0">
              <a:solidFill>
                <a:schemeClr val="accent1"/>
              </a:solidFill>
              <a:latin typeface="Gabriola" panose="04040605051002020D02" pitchFamily="82" charset="0"/>
            </a:endParaRPr>
          </a:p>
        </p:txBody>
      </p:sp>
      <p:pic>
        <p:nvPicPr>
          <p:cNvPr id="13" name="Рисунок 12">
            <a:extLst>
              <a:ext uri="{FF2B5EF4-FFF2-40B4-BE49-F238E27FC236}">
                <a16:creationId xmlns:a16="http://schemas.microsoft.com/office/drawing/2014/main" id="{D99BFCDB-C4BD-45BA-ADBC-0CE2A40B29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97" r="21139"/>
          <a:stretch/>
        </p:blipFill>
        <p:spPr>
          <a:xfrm>
            <a:off x="794486" y="1112550"/>
            <a:ext cx="5075648" cy="4551907"/>
          </a:xfrm>
          <a:prstGeom prst="rect">
            <a:avLst/>
          </a:prstGeom>
        </p:spPr>
      </p:pic>
    </p:spTree>
    <p:extLst>
      <p:ext uri="{BB962C8B-B14F-4D97-AF65-F5344CB8AC3E}">
        <p14:creationId xmlns:p14="http://schemas.microsoft.com/office/powerpoint/2010/main" val="1710280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53081" y="659027"/>
            <a:ext cx="11106861" cy="5865341"/>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ACB04E4C-A5F5-4402-96A3-96E54E8FD96E}"/>
              </a:ext>
            </a:extLst>
          </p:cNvPr>
          <p:cNvSpPr txBox="1"/>
          <p:nvPr/>
        </p:nvSpPr>
        <p:spPr>
          <a:xfrm>
            <a:off x="821876" y="1273841"/>
            <a:ext cx="10354492" cy="3216265"/>
          </a:xfrm>
          <a:prstGeom prst="rect">
            <a:avLst/>
          </a:prstGeom>
          <a:noFill/>
        </p:spPr>
        <p:txBody>
          <a:bodyPr wrap="square">
            <a:spAutoFit/>
          </a:bodyPr>
          <a:lstStyle/>
          <a:p>
            <a:pPr algn="just"/>
            <a:r>
              <a:rPr lang="ru-RU" sz="2300" b="0" i="0" dirty="0">
                <a:solidFill>
                  <a:srgbClr val="000000"/>
                </a:solidFill>
                <a:effectLst/>
                <a:latin typeface="Gabriola" panose="04040605051002020D02" pitchFamily="82" charset="0"/>
              </a:rPr>
              <a:t>   </a:t>
            </a:r>
            <a:r>
              <a:rPr lang="ru-RU" sz="2000" b="0" i="0" dirty="0">
                <a:solidFill>
                  <a:srgbClr val="000000"/>
                </a:solidFill>
                <a:effectLst/>
                <a:latin typeface="Gabriola" panose="04040605051002020D02" pitchFamily="82" charset="0"/>
              </a:rPr>
              <a:t>Скотоводы с трех лет обучали мальчика ездить на коне и управлять им. Для этого родители в табуне специально выделяли жеребёнка, чтобы он рос вместе с ребёнком и считался его собственностью. Учился ребёнок ездить верхом поначалу на объезженной, смирной лошади. С пяти лет дети осваивали навыки езды на лошадях сначала по ровному месту, по кругу, по неровной местности, затем задания усложнялись. Не случайно в народе бытует пословица, которая красноречиво говорит о том, что умение ездить на коне, ухаживать за ним является важнейшим качеством каждого мальчика: «Конь есть товарищ, который не опережает и не отстает, он друг хозяина-богатыря».</a:t>
            </a:r>
          </a:p>
          <a:p>
            <a:pPr algn="just"/>
            <a:r>
              <a:rPr lang="ru-RU" sz="2000" b="0" i="0" dirty="0">
                <a:solidFill>
                  <a:srgbClr val="000000"/>
                </a:solidFill>
                <a:effectLst/>
                <a:latin typeface="Gabriola" panose="04040605051002020D02" pitchFamily="82" charset="0"/>
              </a:rPr>
              <a:t>   С раннего возраста мальчики увлекались стрельбой из лука, чаще изготовленного своими руками. С пяти лет ребёнок учился стрелять из лука в рыбу, в мелкую дичь. Это было своего рода подражание взрослым, особенно охотникам, которые были уважаемыми людьми своего рода. Состязания в меткости при стрельбе из лука было любимым занятием мальчишек, так как испытывались не только физические качества стрелка, но и качество его оружия.</a:t>
            </a:r>
          </a:p>
        </p:txBody>
      </p:sp>
      <p:sp>
        <p:nvSpPr>
          <p:cNvPr id="7" name="TextBox 6">
            <a:extLst>
              <a:ext uri="{FF2B5EF4-FFF2-40B4-BE49-F238E27FC236}">
                <a16:creationId xmlns:a16="http://schemas.microsoft.com/office/drawing/2014/main" id="{832C4963-AA22-4681-9CB6-FF174A60848A}"/>
              </a:ext>
            </a:extLst>
          </p:cNvPr>
          <p:cNvSpPr txBox="1"/>
          <p:nvPr/>
        </p:nvSpPr>
        <p:spPr>
          <a:xfrm>
            <a:off x="10923460" y="5762888"/>
            <a:ext cx="298383" cy="369332"/>
          </a:xfrm>
          <a:prstGeom prst="rect">
            <a:avLst/>
          </a:prstGeom>
          <a:noFill/>
        </p:spPr>
        <p:txBody>
          <a:bodyPr wrap="square" rtlCol="0">
            <a:spAutoFit/>
          </a:bodyPr>
          <a:lstStyle/>
          <a:p>
            <a:r>
              <a:rPr lang="ru-RU" dirty="0"/>
              <a:t>4</a:t>
            </a:r>
          </a:p>
        </p:txBody>
      </p:sp>
    </p:spTree>
    <p:extLst>
      <p:ext uri="{BB962C8B-B14F-4D97-AF65-F5344CB8AC3E}">
        <p14:creationId xmlns:p14="http://schemas.microsoft.com/office/powerpoint/2010/main" val="3407538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77795" y="659028"/>
            <a:ext cx="11090385" cy="5914768"/>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63317" y="374098"/>
              <a:ext cx="10549288" cy="6144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9F11DCD4-6E43-4F20-B2F6-7467344C9B52}"/>
              </a:ext>
            </a:extLst>
          </p:cNvPr>
          <p:cNvSpPr txBox="1"/>
          <p:nvPr/>
        </p:nvSpPr>
        <p:spPr>
          <a:xfrm>
            <a:off x="779647" y="800249"/>
            <a:ext cx="10549288" cy="5647700"/>
          </a:xfrm>
          <a:prstGeom prst="rect">
            <a:avLst/>
          </a:prstGeom>
          <a:noFill/>
        </p:spPr>
        <p:txBody>
          <a:bodyPr wrap="square">
            <a:spAutoFit/>
          </a:bodyPr>
          <a:lstStyle/>
          <a:p>
            <a:pPr algn="just"/>
            <a:r>
              <a:rPr lang="ru-RU" sz="2100" b="0" i="0" dirty="0">
                <a:solidFill>
                  <a:srgbClr val="000000"/>
                </a:solidFill>
                <a:effectLst/>
                <a:latin typeface="Gabriola" panose="04040605051002020D02" pitchFamily="82" charset="0"/>
              </a:rPr>
              <a:t>   </a:t>
            </a:r>
            <a:r>
              <a:rPr lang="ru-RU" sz="2000" b="0" i="0" dirty="0">
                <a:solidFill>
                  <a:srgbClr val="000000"/>
                </a:solidFill>
                <a:effectLst/>
                <a:latin typeface="Gabriola" panose="04040605051002020D02" pitchFamily="82" charset="0"/>
              </a:rPr>
              <a:t>Детей в возрасте от трех до шести лет хакасы готовили к производственной деятельности взрослых. Например, в игре «Клетки» импровизировался дом и хозяйство. Для этого дети огораживали участок пространства обрывками досок, деревянными обручами, что обозначало дом-«клетку». Игра в «коней» сохранила трудовую направленность. Последняя подразумевала поделку деревянных фигурок коней, играя с которыми, дети учились запрягать коня, из прутиков делать оглобли и дуги для саней, выгуливать коня, кормить его и т. д. В другой игре - в бараньи </a:t>
            </a:r>
            <a:r>
              <a:rPr lang="ru-RU" sz="2000" b="0" i="0" dirty="0" err="1">
                <a:solidFill>
                  <a:srgbClr val="000000"/>
                </a:solidFill>
                <a:effectLst/>
                <a:latin typeface="Gabriola" panose="04040605051002020D02" pitchFamily="82" charset="0"/>
              </a:rPr>
              <a:t>альчики</a:t>
            </a:r>
            <a:r>
              <a:rPr lang="ru-RU" sz="2000" b="0" i="0" dirty="0">
                <a:solidFill>
                  <a:srgbClr val="000000"/>
                </a:solidFill>
                <a:effectLst/>
                <a:latin typeface="Gabriola" panose="04040605051002020D02" pitchFamily="82" charset="0"/>
              </a:rPr>
              <a:t> и коровьи бабки, выигрыш связывался с магией плодородия в скотоводческом хозяйстве. В играх дети конструировали «загоны» из палок и веток для скота, изготавливали «коров» из дерева, из глины стряпалось «печенье», мелкая известь была «творогом», из тряпок шили кукол, из прутьев ивы делали шалаши, из цветов плели венки, из шишек делали бусы и т. д.</a:t>
            </a:r>
          </a:p>
          <a:p>
            <a:pPr algn="just"/>
            <a:r>
              <a:rPr lang="ru-RU" sz="2000" b="0" i="0" dirty="0">
                <a:solidFill>
                  <a:srgbClr val="000000"/>
                </a:solidFill>
                <a:effectLst/>
                <a:latin typeface="Gabriola" panose="04040605051002020D02" pitchFamily="82" charset="0"/>
              </a:rPr>
              <a:t>   Можно утверждать, что в играх дети отражали бытовую и хозяйственную деятельность взрослых. Дети до шести лет воспитывались под присмотром матери, выполняли её поручения, в свободное время мальчики увлекались играми с костями, с игрушечными конями для приобретения умений запрягать и распрягать коней. Девочки играли в «дом», где учились вести домашнее хозяйство. Кроме того, бытовали совместные подвижные игры, направленные на развитие волевых и физических качеств, воспитание сообразительности, смелости и находчивости. Некоторые игры включали прятание предметов: платков, костей, камней, мячей, кнута, ремня и др. Большую часть времени у детей занимали простейшие игры, не требующие особых условий и предметов: это игры-перебежки, игры-эстафеты, игры-догонялки, игры в камешки, луночки, прятки, жмурки, ремешки, уголки, перескоки. Эти игры развивали психофизические качества, которые необходимы для более быстрого созревания ребёнка в конкретный исторический период, так как детство у детей в прошлом было коротким.</a:t>
            </a:r>
          </a:p>
        </p:txBody>
      </p:sp>
      <p:sp>
        <p:nvSpPr>
          <p:cNvPr id="7" name="TextBox 6">
            <a:extLst>
              <a:ext uri="{FF2B5EF4-FFF2-40B4-BE49-F238E27FC236}">
                <a16:creationId xmlns:a16="http://schemas.microsoft.com/office/drawing/2014/main" id="{8E767788-7A15-4431-A654-7AD90128DA37}"/>
              </a:ext>
            </a:extLst>
          </p:cNvPr>
          <p:cNvSpPr txBox="1"/>
          <p:nvPr/>
        </p:nvSpPr>
        <p:spPr>
          <a:xfrm>
            <a:off x="10956411" y="6034737"/>
            <a:ext cx="298383" cy="369332"/>
          </a:xfrm>
          <a:prstGeom prst="rect">
            <a:avLst/>
          </a:prstGeom>
          <a:noFill/>
        </p:spPr>
        <p:txBody>
          <a:bodyPr wrap="square" rtlCol="0">
            <a:spAutoFit/>
          </a:bodyPr>
          <a:lstStyle/>
          <a:p>
            <a:r>
              <a:rPr lang="ru-RU" dirty="0"/>
              <a:t>5</a:t>
            </a:r>
          </a:p>
        </p:txBody>
      </p:sp>
    </p:spTree>
    <p:extLst>
      <p:ext uri="{BB962C8B-B14F-4D97-AF65-F5344CB8AC3E}">
        <p14:creationId xmlns:p14="http://schemas.microsoft.com/office/powerpoint/2010/main" val="2798247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11893" y="716693"/>
            <a:ext cx="11148050" cy="5881816"/>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779647" y="1041371"/>
            <a:ext cx="10507579" cy="4739759"/>
          </a:xfrm>
          <a:prstGeom prst="rect">
            <a:avLst/>
          </a:prstGeom>
          <a:noFill/>
        </p:spPr>
        <p:txBody>
          <a:bodyPr wrap="square">
            <a:spAutoFit/>
          </a:bodyPr>
          <a:lstStyle/>
          <a:p>
            <a:pPr algn="just"/>
            <a:r>
              <a:rPr lang="ru-RU" sz="2200" b="0" i="0" dirty="0">
                <a:solidFill>
                  <a:srgbClr val="000000"/>
                </a:solidFill>
                <a:effectLst/>
                <a:latin typeface="Gabriola" panose="04040605051002020D02" pitchFamily="82" charset="0"/>
              </a:rPr>
              <a:t>   </a:t>
            </a:r>
            <a:r>
              <a:rPr lang="ru-RU" sz="2000" b="0" i="0" dirty="0">
                <a:solidFill>
                  <a:srgbClr val="000000"/>
                </a:solidFill>
                <a:effectLst/>
                <a:latin typeface="Gabriola" panose="04040605051002020D02" pitchFamily="82" charset="0"/>
              </a:rPr>
              <a:t>В старшем возрасте физическому воспитанию уделялось больше времени, так как оно поддерживало оптимальный уровень физической подготовленности на многие годы. Все виды труда (подметание пола, ношение воды, дров, собирание ягоды, ловля рыбы, изготовление игрушек из дерева, управление лодкой и т.д.) представляли собой своеобразные комплексы физических упражнений, которые способствовали быстрейшему физическому развитию, воспитанию необходимых физических качеств, а ролевое распределение детей в играх воспроизводило внутрисемейные и внутриродовые отношения, производственно-хозяйственную деятельность. Так, например, состязательная игра «</a:t>
            </a:r>
            <a:r>
              <a:rPr lang="ru-RU" sz="2000" b="0" i="0" dirty="0" err="1">
                <a:solidFill>
                  <a:srgbClr val="000000"/>
                </a:solidFill>
                <a:effectLst/>
                <a:latin typeface="Gabriola" panose="04040605051002020D02" pitchFamily="82" charset="0"/>
              </a:rPr>
              <a:t>Ырахха</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атыс</a:t>
            </a:r>
            <a:r>
              <a:rPr lang="ru-RU" sz="2000" b="0" i="0" dirty="0">
                <a:solidFill>
                  <a:srgbClr val="000000"/>
                </a:solidFill>
                <a:effectLst/>
                <a:latin typeface="Gabriola" panose="04040605051002020D02" pitchFamily="82" charset="0"/>
              </a:rPr>
              <a:t>» способствовала овладению детьми навыками стрельбы из лука, необходимыми для будущего охотника, а игра «Окрас» подготавливала ребенка к пастушеству. В игре «Аба </a:t>
            </a:r>
            <a:r>
              <a:rPr lang="ru-RU" sz="2000" b="0" i="0" dirty="0" err="1">
                <a:solidFill>
                  <a:srgbClr val="000000"/>
                </a:solidFill>
                <a:effectLst/>
                <a:latin typeface="Gabriola" panose="04040605051002020D02" pitchFamily="82" charset="0"/>
              </a:rPr>
              <a:t>токпес</a:t>
            </a:r>
            <a:r>
              <a:rPr lang="ru-RU" sz="2000" b="0" i="0" dirty="0">
                <a:solidFill>
                  <a:srgbClr val="000000"/>
                </a:solidFill>
                <a:effectLst/>
                <a:latin typeface="Gabriola" panose="04040605051002020D02" pitchFamily="82" charset="0"/>
              </a:rPr>
              <a:t>» (медвежий пень) дети учились коллективно выполнять действия, направленные на то, чтобы не попасть в лапы медведю. В играх дети изображали процесс ловли птиц, мелких животных, их обработку, их повадки, где реальных птиц, зверей заменяли костями, предметами, камушками, палочками, ветками и т. д. Это говорит о том, что через игровую деятельность шла подготовка подростков к охотничьим промыслам.</a:t>
            </a:r>
          </a:p>
          <a:p>
            <a:pPr algn="just"/>
            <a:r>
              <a:rPr lang="ru-RU" sz="2000" b="0" i="0" dirty="0">
                <a:solidFill>
                  <a:srgbClr val="000000"/>
                </a:solidFill>
                <a:effectLst/>
                <a:latin typeface="Gabriola" panose="04040605051002020D02" pitchFamily="82" charset="0"/>
              </a:rPr>
              <a:t>   В старшем возрасте у детей арсенал двигательной базы расширялся, видоизменялся, усложнялся, что приводило к качественным изменениям школы движений. У ребёнка происходило личностное становление, усвоение правил поведения в коллективе, умение подчиняться законам общества, и выработка необходимых нравственных качеств: выдержки, смелости, настойчивости, взаимовыручки и др.</a:t>
            </a:r>
          </a:p>
        </p:txBody>
      </p:sp>
      <p:sp>
        <p:nvSpPr>
          <p:cNvPr id="7" name="TextBox 6">
            <a:extLst>
              <a:ext uri="{FF2B5EF4-FFF2-40B4-BE49-F238E27FC236}">
                <a16:creationId xmlns:a16="http://schemas.microsoft.com/office/drawing/2014/main" id="{288E4963-1475-44D2-AA44-5F1225D5A697}"/>
              </a:ext>
            </a:extLst>
          </p:cNvPr>
          <p:cNvSpPr txBox="1"/>
          <p:nvPr/>
        </p:nvSpPr>
        <p:spPr>
          <a:xfrm>
            <a:off x="10890508" y="5902931"/>
            <a:ext cx="298383" cy="369332"/>
          </a:xfrm>
          <a:prstGeom prst="rect">
            <a:avLst/>
          </a:prstGeom>
          <a:noFill/>
        </p:spPr>
        <p:txBody>
          <a:bodyPr wrap="square" rtlCol="0">
            <a:spAutoFit/>
          </a:bodyPr>
          <a:lstStyle/>
          <a:p>
            <a:r>
              <a:rPr lang="ru-RU" dirty="0"/>
              <a:t>6</a:t>
            </a:r>
          </a:p>
        </p:txBody>
      </p:sp>
    </p:spTree>
    <p:extLst>
      <p:ext uri="{BB962C8B-B14F-4D97-AF65-F5344CB8AC3E}">
        <p14:creationId xmlns:p14="http://schemas.microsoft.com/office/powerpoint/2010/main" val="4003455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CFC325DF-B0B9-4D42-A4D2-A68F50B32E4D}"/>
              </a:ext>
            </a:extLst>
          </p:cNvPr>
          <p:cNvGrpSpPr/>
          <p:nvPr/>
        </p:nvGrpSpPr>
        <p:grpSpPr>
          <a:xfrm>
            <a:off x="1809550" y="926010"/>
            <a:ext cx="8874491" cy="5005980"/>
            <a:chOff x="567892" y="154004"/>
            <a:chExt cx="10992050" cy="6584523"/>
          </a:xfrm>
        </p:grpSpPr>
        <p:sp>
          <p:nvSpPr>
            <p:cNvPr id="6" name="TextBox 5">
              <a:extLst>
                <a:ext uri="{FF2B5EF4-FFF2-40B4-BE49-F238E27FC236}">
                  <a16:creationId xmlns:a16="http://schemas.microsoft.com/office/drawing/2014/main" id="{A639F030-CA96-4C74-9BFE-EFE12BF3029F}"/>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7" name="Прямоугольник 6">
              <a:extLst>
                <a:ext uri="{FF2B5EF4-FFF2-40B4-BE49-F238E27FC236}">
                  <a16:creationId xmlns:a16="http://schemas.microsoft.com/office/drawing/2014/main" id="{5F0839EE-8C72-459F-8CB9-78ECE3517DB9}"/>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TextBox 7">
            <a:extLst>
              <a:ext uri="{FF2B5EF4-FFF2-40B4-BE49-F238E27FC236}">
                <a16:creationId xmlns:a16="http://schemas.microsoft.com/office/drawing/2014/main" id="{1E9A21B4-CE55-4968-9C45-8077F74D935F}"/>
              </a:ext>
            </a:extLst>
          </p:cNvPr>
          <p:cNvSpPr txBox="1"/>
          <p:nvPr/>
        </p:nvSpPr>
        <p:spPr>
          <a:xfrm>
            <a:off x="2142565" y="1446783"/>
            <a:ext cx="8239885" cy="1231106"/>
          </a:xfrm>
          <a:prstGeom prst="rect">
            <a:avLst/>
          </a:prstGeom>
          <a:noFill/>
        </p:spPr>
        <p:txBody>
          <a:bodyPr wrap="square">
            <a:spAutoFit/>
          </a:bodyPr>
          <a:lstStyle/>
          <a:p>
            <a:pPr algn="ctr"/>
            <a:r>
              <a:rPr lang="ru-RU" sz="3200" b="1" dirty="0">
                <a:latin typeface="Gabriola" panose="04040605051002020D02" pitchFamily="82" charset="0"/>
                <a:hlinkClick r:id="rId2"/>
              </a:rPr>
              <a:t>Перейти к заданиям</a:t>
            </a:r>
          </a:p>
          <a:p>
            <a:endParaRPr lang="ru-RU" sz="2400" b="1" dirty="0">
              <a:latin typeface="Gabriola" panose="04040605051002020D02" pitchFamily="82" charset="0"/>
              <a:hlinkClick r:id="rId2"/>
            </a:endParaRPr>
          </a:p>
          <a:p>
            <a:pPr algn="ctr"/>
            <a:r>
              <a:rPr lang="en-US" dirty="0">
                <a:hlinkClick r:id="rId2"/>
              </a:rPr>
              <a:t>https://forms.gle/kbtRB7GxCxEKBUCm9</a:t>
            </a:r>
            <a:endParaRPr lang="ru-RU" dirty="0"/>
          </a:p>
        </p:txBody>
      </p:sp>
      <p:sp>
        <p:nvSpPr>
          <p:cNvPr id="9" name="TextBox 8">
            <a:extLst>
              <a:ext uri="{FF2B5EF4-FFF2-40B4-BE49-F238E27FC236}">
                <a16:creationId xmlns:a16="http://schemas.microsoft.com/office/drawing/2014/main" id="{85C81F75-5D51-4922-8738-3F03AFB90587}"/>
              </a:ext>
            </a:extLst>
          </p:cNvPr>
          <p:cNvSpPr txBox="1"/>
          <p:nvPr/>
        </p:nvSpPr>
        <p:spPr>
          <a:xfrm>
            <a:off x="5204682" y="5140537"/>
            <a:ext cx="2084225" cy="461665"/>
          </a:xfrm>
          <a:prstGeom prst="rect">
            <a:avLst/>
          </a:prstGeom>
          <a:noFill/>
        </p:spPr>
        <p:txBody>
          <a:bodyPr wrap="none" rtlCol="0">
            <a:spAutoFit/>
          </a:bodyPr>
          <a:lstStyle/>
          <a:p>
            <a:r>
              <a:rPr lang="ru-RU" sz="2400" dirty="0">
                <a:latin typeface="Gabriola" panose="04040605051002020D02" pitchFamily="82" charset="0"/>
                <a:hlinkClick r:id="rId3" action="ppaction://hlinksldjump"/>
              </a:rPr>
              <a:t>Вернуться к карте</a:t>
            </a:r>
            <a:endParaRPr lang="ru-RU" sz="2400" dirty="0">
              <a:latin typeface="Gabriola" panose="04040605051002020D02" pitchFamily="82" charset="0"/>
            </a:endParaRPr>
          </a:p>
        </p:txBody>
      </p:sp>
    </p:spTree>
    <p:extLst>
      <p:ext uri="{BB962C8B-B14F-4D97-AF65-F5344CB8AC3E}">
        <p14:creationId xmlns:p14="http://schemas.microsoft.com/office/powerpoint/2010/main" val="1782775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28368" y="667265"/>
            <a:ext cx="11131574" cy="5898292"/>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8181474" y="522387"/>
            <a:ext cx="3105752" cy="430887"/>
          </a:xfrm>
          <a:prstGeom prst="rect">
            <a:avLst/>
          </a:prstGeom>
          <a:noFill/>
        </p:spPr>
        <p:txBody>
          <a:bodyPr wrap="square">
            <a:spAutoFit/>
          </a:bodyPr>
          <a:lstStyle/>
          <a:p>
            <a:pPr algn="just"/>
            <a:r>
              <a:rPr lang="ru-RU" sz="2200" b="0" i="0" dirty="0">
                <a:solidFill>
                  <a:srgbClr val="000000"/>
                </a:solidFill>
                <a:effectLst/>
                <a:latin typeface="Gabriola" panose="04040605051002020D02" pitchFamily="82" charset="0"/>
              </a:rPr>
              <a:t>   </a:t>
            </a:r>
          </a:p>
        </p:txBody>
      </p:sp>
      <p:pic>
        <p:nvPicPr>
          <p:cNvPr id="1034" name="Picture 10">
            <a:extLst>
              <a:ext uri="{FF2B5EF4-FFF2-40B4-BE49-F238E27FC236}">
                <a16:creationId xmlns:a16="http://schemas.microsoft.com/office/drawing/2014/main" id="{EACAF9F7-E15C-49A6-A103-E024C651BE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067" r="13142"/>
          <a:stretch/>
        </p:blipFill>
        <p:spPr bwMode="auto">
          <a:xfrm>
            <a:off x="814158" y="1115511"/>
            <a:ext cx="3856696" cy="43891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B8B7B98-5BA2-4485-8069-F8800EA0F627}"/>
              </a:ext>
            </a:extLst>
          </p:cNvPr>
          <p:cNvSpPr txBox="1"/>
          <p:nvPr/>
        </p:nvSpPr>
        <p:spPr>
          <a:xfrm>
            <a:off x="838871" y="5662772"/>
            <a:ext cx="10315161" cy="523220"/>
          </a:xfrm>
          <a:prstGeom prst="rect">
            <a:avLst/>
          </a:prstGeom>
          <a:noFill/>
          <a:ln>
            <a:noFill/>
          </a:ln>
        </p:spPr>
        <p:txBody>
          <a:bodyPr wrap="square" rtlCol="0">
            <a:spAutoFit/>
          </a:bodyPr>
          <a:lstStyle/>
          <a:p>
            <a:pPr algn="l"/>
            <a:r>
              <a:rPr lang="ru-RU" sz="2800" b="0" i="0" dirty="0">
                <a:solidFill>
                  <a:srgbClr val="000000"/>
                </a:solidFill>
                <a:effectLst/>
                <a:latin typeface="Gabriola" panose="04040605051002020D02" pitchFamily="82" charset="0"/>
                <a:hlinkClick r:id="rId3" action="ppaction://hlinksldjump"/>
              </a:rPr>
              <a:t>Вернуться к карте</a:t>
            </a:r>
            <a:r>
              <a:rPr lang="ru-RU" sz="2800" b="0" i="0" dirty="0">
                <a:solidFill>
                  <a:srgbClr val="000000"/>
                </a:solidFill>
                <a:effectLst/>
                <a:latin typeface="Gabriola" panose="04040605051002020D02" pitchFamily="82" charset="0"/>
              </a:rPr>
              <a:t>                                                            </a:t>
            </a:r>
            <a:r>
              <a:rPr lang="ru-RU" sz="2800" b="0" i="0" dirty="0">
                <a:solidFill>
                  <a:srgbClr val="000000"/>
                </a:solidFill>
                <a:effectLst/>
                <a:latin typeface="Gabriola" panose="04040605051002020D02" pitchFamily="82" charset="0"/>
                <a:hlinkClick r:id="rId4" action="ppaction://hlinksldjump"/>
              </a:rPr>
              <a:t>Перейти к заданиям по этой теме </a:t>
            </a:r>
            <a:endParaRPr lang="ru-RU" sz="2800" b="0" i="0" dirty="0">
              <a:solidFill>
                <a:srgbClr val="000000"/>
              </a:solidFill>
              <a:effectLst/>
              <a:latin typeface="Gabriola" panose="04040605051002020D02" pitchFamily="82" charset="0"/>
            </a:endParaRPr>
          </a:p>
        </p:txBody>
      </p:sp>
      <p:sp>
        <p:nvSpPr>
          <p:cNvPr id="8" name="Прямоугольник 7"/>
          <p:cNvSpPr/>
          <p:nvPr/>
        </p:nvSpPr>
        <p:spPr>
          <a:xfrm>
            <a:off x="4992130" y="1164274"/>
            <a:ext cx="6120713" cy="4708981"/>
          </a:xfrm>
          <a:prstGeom prst="rect">
            <a:avLst/>
          </a:prstGeom>
        </p:spPr>
        <p:txBody>
          <a:bodyPr wrap="square">
            <a:spAutoFit/>
          </a:bodyPr>
          <a:lstStyle/>
          <a:p>
            <a:pPr algn="just"/>
            <a:r>
              <a:rPr lang="ru-RU" sz="2000" b="1" dirty="0" err="1">
                <a:solidFill>
                  <a:schemeClr val="accent1"/>
                </a:solidFill>
                <a:latin typeface="Gabriola" pitchFamily="82" charset="0"/>
              </a:rPr>
              <a:t>Чува́ши</a:t>
            </a:r>
            <a:r>
              <a:rPr lang="ru-RU" sz="2000" b="1" dirty="0">
                <a:solidFill>
                  <a:schemeClr val="accent1"/>
                </a:solidFill>
                <a:latin typeface="Gabriola" pitchFamily="82" charset="0"/>
              </a:rPr>
              <a:t>  — тюркский народ, коренное население Чувашской республики (Россия). Численность 1,5 </a:t>
            </a:r>
            <a:r>
              <a:rPr lang="ru-RU" sz="2000" b="1" dirty="0" err="1">
                <a:solidFill>
                  <a:schemeClr val="accent1"/>
                </a:solidFill>
                <a:latin typeface="Gabriola" pitchFamily="82" charset="0"/>
              </a:rPr>
              <a:t>млн</a:t>
            </a:r>
            <a:r>
              <a:rPr lang="ru-RU" sz="2000" b="1" dirty="0">
                <a:solidFill>
                  <a:schemeClr val="accent1"/>
                </a:solidFill>
                <a:latin typeface="Gabriola" pitchFamily="82" charset="0"/>
              </a:rPr>
              <a:t>, из них в России 1 млн. 435 тысяч (согласно результатам переписи. В Чувашии проживает примерно половина всех чувашей, живущих в России, остальные проживают практически во всех регионах России, а небольшая часть — за пределами Российской Федерации.</a:t>
            </a:r>
          </a:p>
          <a:p>
            <a:pPr algn="just"/>
            <a:endParaRPr lang="ru-RU" sz="2000" b="1" dirty="0">
              <a:solidFill>
                <a:schemeClr val="accent1"/>
              </a:solidFill>
              <a:latin typeface="Gabriola" pitchFamily="82" charset="0"/>
            </a:endParaRPr>
          </a:p>
          <a:p>
            <a:pPr algn="just"/>
            <a:r>
              <a:rPr lang="ru-RU" sz="1600" dirty="0">
                <a:latin typeface="Gabriola" pitchFamily="82" charset="0"/>
              </a:rPr>
              <a:t>Издревле у чувашей было высоко развито ремесло. Оно выделилось в отдельные отрасли производства, то есть мастера могли зарабатывать себе на жизнь только своим делом и им не надо было выращивать хлеб и скот. Ремесленники выплавляли металл, в том числе сталь повышенного качества и изготавливали орудия труда, разнообразные части повозок и телег,  замки, гвозди, посуду, украшения, вооружение  и т. д.</a:t>
            </a:r>
          </a:p>
          <a:p>
            <a:pPr algn="just"/>
            <a:r>
              <a:rPr lang="ru-RU" sz="1600" dirty="0">
                <a:latin typeface="Gabriola" pitchFamily="82" charset="0"/>
              </a:rPr>
              <a:t>Главное богатство чувашей — семейные отношения и почитание старших. Традиционно в семье одновременно жили три поколения, за пожилыми трепетно ухаживали, а те, в свою очередь, воспитывали внуков. Фольклор пронизан песнями, посвященными любви к родителям..</a:t>
            </a:r>
          </a:p>
          <a:p>
            <a:pPr algn="just"/>
            <a:endParaRPr lang="ru-RU" sz="1600" b="1" dirty="0">
              <a:solidFill>
                <a:schemeClr val="accent1"/>
              </a:solidFill>
              <a:latin typeface="Gabriola" pitchFamily="82" charset="0"/>
            </a:endParaRPr>
          </a:p>
        </p:txBody>
      </p:sp>
    </p:spTree>
    <p:extLst>
      <p:ext uri="{BB962C8B-B14F-4D97-AF65-F5344CB8AC3E}">
        <p14:creationId xmlns:p14="http://schemas.microsoft.com/office/powerpoint/2010/main" val="1413028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527222" y="675503"/>
            <a:ext cx="11064802" cy="6045758"/>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1826ECB8-7758-4B61-8577-A8A99B9673F5}"/>
              </a:ext>
            </a:extLst>
          </p:cNvPr>
          <p:cNvSpPr txBox="1"/>
          <p:nvPr/>
        </p:nvSpPr>
        <p:spPr>
          <a:xfrm>
            <a:off x="1020278" y="2567115"/>
            <a:ext cx="10106526" cy="2554545"/>
          </a:xfrm>
          <a:prstGeom prst="rect">
            <a:avLst/>
          </a:prstGeom>
          <a:noFill/>
        </p:spPr>
        <p:txBody>
          <a:bodyPr wrap="square">
            <a:spAutoFit/>
          </a:bodyPr>
          <a:lstStyle/>
          <a:p>
            <a:pPr algn="just"/>
            <a:r>
              <a:rPr lang="ru-RU" sz="3200" b="0" i="0" dirty="0">
                <a:solidFill>
                  <a:srgbClr val="000000"/>
                </a:solidFill>
                <a:effectLst/>
                <a:latin typeface="Gabriola" panose="04040605051002020D02" pitchFamily="82" charset="0"/>
              </a:rPr>
              <a:t>(По материалам статьи «Использование методов поощрения и наказания в чувашской </a:t>
            </a:r>
            <a:r>
              <a:rPr lang="ru-RU" sz="3200" b="0" i="0" dirty="0" err="1">
                <a:solidFill>
                  <a:srgbClr val="000000"/>
                </a:solidFill>
                <a:effectLst/>
                <a:latin typeface="Gabriola" panose="04040605051002020D02" pitchFamily="82" charset="0"/>
              </a:rPr>
              <a:t>этнопедагогике</a:t>
            </a:r>
            <a:r>
              <a:rPr lang="ru-RU" sz="3200" b="0" i="0" dirty="0">
                <a:solidFill>
                  <a:srgbClr val="000000"/>
                </a:solidFill>
                <a:effectLst/>
                <a:latin typeface="Gabriola" panose="04040605051002020D02" pitchFamily="82" charset="0"/>
              </a:rPr>
              <a:t>» </a:t>
            </a:r>
            <a:r>
              <a:rPr lang="ru-RU" sz="3200" b="0" i="0" dirty="0" err="1">
                <a:solidFill>
                  <a:srgbClr val="000000"/>
                </a:solidFill>
                <a:effectLst/>
                <a:latin typeface="Gabriola" panose="04040605051002020D02" pitchFamily="82" charset="0"/>
              </a:rPr>
              <a:t>Долгашевой</a:t>
            </a:r>
            <a:r>
              <a:rPr lang="ru-RU" sz="3200" b="0" i="0" dirty="0">
                <a:solidFill>
                  <a:srgbClr val="000000"/>
                </a:solidFill>
                <a:effectLst/>
                <a:latin typeface="Gabriola" panose="04040605051002020D02" pitchFamily="82" charset="0"/>
              </a:rPr>
              <a:t> М.В., </a:t>
            </a:r>
            <a:r>
              <a:rPr lang="ru-RU" sz="3200" b="0" i="0" dirty="0" err="1">
                <a:solidFill>
                  <a:srgbClr val="000000"/>
                </a:solidFill>
                <a:effectLst/>
                <a:latin typeface="Gabriola" panose="04040605051002020D02" pitchFamily="82" charset="0"/>
              </a:rPr>
              <a:t>к.п.н</a:t>
            </a:r>
            <a:r>
              <a:rPr lang="ru-RU" sz="3200" b="0" i="0" dirty="0">
                <a:solidFill>
                  <a:srgbClr val="000000"/>
                </a:solidFill>
                <a:effectLst/>
                <a:latin typeface="Gabriola" panose="04040605051002020D02" pitchFamily="82" charset="0"/>
              </a:rPr>
              <a:t>., доцента Чувашского государственного педагогического университета им. И. Я. Яковлева, </a:t>
            </a:r>
            <a:r>
              <a:rPr lang="ru-RU" sz="3200" b="0" i="0" dirty="0" err="1">
                <a:solidFill>
                  <a:srgbClr val="000000"/>
                </a:solidFill>
                <a:effectLst/>
                <a:latin typeface="Gabriola" panose="04040605051002020D02" pitchFamily="82" charset="0"/>
              </a:rPr>
              <a:t>Долгашева</a:t>
            </a:r>
            <a:r>
              <a:rPr lang="ru-RU" sz="3200" b="0" i="0" dirty="0">
                <a:solidFill>
                  <a:srgbClr val="000000"/>
                </a:solidFill>
                <a:effectLst/>
                <a:latin typeface="Gabriola" panose="04040605051002020D02" pitchFamily="82" charset="0"/>
              </a:rPr>
              <a:t> К.А., </a:t>
            </a:r>
            <a:r>
              <a:rPr lang="ru-RU" sz="3200" b="0" i="0" dirty="0" err="1">
                <a:solidFill>
                  <a:srgbClr val="000000"/>
                </a:solidFill>
                <a:effectLst/>
                <a:latin typeface="Gabriola" panose="04040605051002020D02" pitchFamily="82" charset="0"/>
              </a:rPr>
              <a:t>к.п.н</a:t>
            </a:r>
            <a:r>
              <a:rPr lang="ru-RU" sz="3200" b="0" i="0" dirty="0">
                <a:solidFill>
                  <a:srgbClr val="000000"/>
                </a:solidFill>
                <a:effectLst/>
                <a:latin typeface="Gabriola" panose="04040605051002020D02" pitchFamily="82" charset="0"/>
              </a:rPr>
              <a:t>., профессора Чувашского государственного педагогического университета им. И. Я. Яковлева, г. Чебоксары)</a:t>
            </a:r>
          </a:p>
        </p:txBody>
      </p:sp>
      <p:sp>
        <p:nvSpPr>
          <p:cNvPr id="8" name="TextBox 7">
            <a:extLst>
              <a:ext uri="{FF2B5EF4-FFF2-40B4-BE49-F238E27FC236}">
                <a16:creationId xmlns:a16="http://schemas.microsoft.com/office/drawing/2014/main" id="{C1276D7E-6BE6-40AC-B47B-E970D2E30A63}"/>
              </a:ext>
            </a:extLst>
          </p:cNvPr>
          <p:cNvSpPr txBox="1"/>
          <p:nvPr/>
        </p:nvSpPr>
        <p:spPr>
          <a:xfrm>
            <a:off x="1245325" y="983579"/>
            <a:ext cx="9701348" cy="1077218"/>
          </a:xfrm>
          <a:prstGeom prst="rect">
            <a:avLst/>
          </a:prstGeom>
          <a:noFill/>
        </p:spPr>
        <p:txBody>
          <a:bodyPr wrap="square">
            <a:spAutoFit/>
          </a:bodyPr>
          <a:lstStyle/>
          <a:p>
            <a:pPr algn="ctr"/>
            <a:r>
              <a:rPr lang="ru-RU" sz="3200" b="1" i="0" dirty="0">
                <a:solidFill>
                  <a:schemeClr val="accent1"/>
                </a:solidFill>
                <a:effectLst/>
                <a:latin typeface="Gabriola" panose="04040605051002020D02" pitchFamily="82" charset="0"/>
              </a:rPr>
              <a:t>ПООЩРЕНИЕ   И   НАКАЗАНИЕ   В   ЭТНОПЕДАГОГИКЕ ЧУВАШСКОГО   НАРОДА</a:t>
            </a:r>
          </a:p>
        </p:txBody>
      </p:sp>
      <p:sp>
        <p:nvSpPr>
          <p:cNvPr id="7" name="TextBox 6">
            <a:extLst>
              <a:ext uri="{FF2B5EF4-FFF2-40B4-BE49-F238E27FC236}">
                <a16:creationId xmlns:a16="http://schemas.microsoft.com/office/drawing/2014/main" id="{C34D5E50-8752-433E-B8A4-117064C8672E}"/>
              </a:ext>
            </a:extLst>
          </p:cNvPr>
          <p:cNvSpPr txBox="1"/>
          <p:nvPr/>
        </p:nvSpPr>
        <p:spPr>
          <a:xfrm>
            <a:off x="5044260" y="5874421"/>
            <a:ext cx="2084225" cy="461665"/>
          </a:xfrm>
          <a:prstGeom prst="rect">
            <a:avLst/>
          </a:prstGeom>
          <a:noFill/>
        </p:spPr>
        <p:txBody>
          <a:bodyPr wrap="none" rtlCol="0">
            <a:spAutoFit/>
          </a:bodyPr>
          <a:lstStyle/>
          <a:p>
            <a:r>
              <a:rPr lang="ru-RU" sz="2400" dirty="0">
                <a:latin typeface="Gabriola" panose="04040605051002020D02" pitchFamily="82" charset="0"/>
                <a:hlinkClick r:id="rId2" action="ppaction://hlinksldjump"/>
              </a:rPr>
              <a:t>Вернуться к карте</a:t>
            </a:r>
            <a:endParaRPr lang="ru-RU" sz="2400" dirty="0">
              <a:latin typeface="Gabriola" panose="04040605051002020D02" pitchFamily="82" charset="0"/>
            </a:endParaRPr>
          </a:p>
        </p:txBody>
      </p:sp>
      <p:sp>
        <p:nvSpPr>
          <p:cNvPr id="9" name="TextBox 8">
            <a:extLst>
              <a:ext uri="{FF2B5EF4-FFF2-40B4-BE49-F238E27FC236}">
                <a16:creationId xmlns:a16="http://schemas.microsoft.com/office/drawing/2014/main" id="{B9206814-20CA-4ECC-A6B8-088210E9392B}"/>
              </a:ext>
            </a:extLst>
          </p:cNvPr>
          <p:cNvSpPr txBox="1"/>
          <p:nvPr/>
        </p:nvSpPr>
        <p:spPr>
          <a:xfrm>
            <a:off x="11030552" y="6108877"/>
            <a:ext cx="298383" cy="369332"/>
          </a:xfrm>
          <a:prstGeom prst="rect">
            <a:avLst/>
          </a:prstGeom>
          <a:noFill/>
        </p:spPr>
        <p:txBody>
          <a:bodyPr wrap="square" rtlCol="0">
            <a:spAutoFit/>
          </a:bodyPr>
          <a:lstStyle/>
          <a:p>
            <a:r>
              <a:rPr lang="ru-RU" dirty="0"/>
              <a:t>1</a:t>
            </a:r>
          </a:p>
        </p:txBody>
      </p:sp>
    </p:spTree>
    <p:extLst>
      <p:ext uri="{BB962C8B-B14F-4D97-AF65-F5344CB8AC3E}">
        <p14:creationId xmlns:p14="http://schemas.microsoft.com/office/powerpoint/2010/main" val="1919240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535460" y="741405"/>
            <a:ext cx="11024482" cy="5947719"/>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914487" y="1270524"/>
            <a:ext cx="10164278" cy="4154984"/>
          </a:xfrm>
          <a:prstGeom prst="rect">
            <a:avLst/>
          </a:prstGeom>
          <a:noFill/>
        </p:spPr>
        <p:txBody>
          <a:bodyPr wrap="square">
            <a:spAutoFit/>
          </a:bodyPr>
          <a:lstStyle/>
          <a:p>
            <a:pPr algn="just"/>
            <a:r>
              <a:rPr lang="ru-RU" sz="2200" b="0" i="0" dirty="0">
                <a:solidFill>
                  <a:srgbClr val="000000"/>
                </a:solidFill>
                <a:effectLst/>
                <a:latin typeface="Gabriola" panose="04040605051002020D02" pitchFamily="82" charset="0"/>
              </a:rPr>
              <a:t>  Воспитывая детей, народ всегда помнил, что ребенок испытывает потребность в оценке игры, поведения, труда. Поэтому народная педагогика чувашей направлена больше на поощрение, чем на наказание. Отношение к ребенку, поведение родителей в семье пронизаны заботой о детях, об их развитии согласно народным идеалам. Слова «его дети любят» являлись высшей оценкой душевной доброты человека. Умение подойти к малолетним, найти к ним подход высоко ценилось чувашами.</a:t>
            </a:r>
          </a:p>
          <a:p>
            <a:pPr algn="just"/>
            <a:r>
              <a:rPr lang="ru-RU" sz="2200" b="0" i="0" dirty="0">
                <a:solidFill>
                  <a:srgbClr val="000000"/>
                </a:solidFill>
                <a:effectLst/>
                <a:latin typeface="Gabriola" panose="04040605051002020D02" pitchFamily="82" charset="0"/>
              </a:rPr>
              <a:t>  К методам поощрения в нравственном воспитании детей относились одобрение, похвала и дарение подарков. С детства чувашских детей приучали стремиться к похвале. «Доброе дело само себя хвалит»; «Если будешь себя вести разумно, то сельский старец не станет тебя порицать», - гласят чувашские пословицы. Когда старые люди хвалили детей, одобряя их поступки, они говорили: «Молодец, все сделал хорошо, работаешь молодцом». Все это имело, несомненно, большой педагогический эффект. Желание детей помочь родителям удваивалось, если короткая похвала была сделана с ласковой улыбкой и связана с положительными эмоциями.</a:t>
            </a:r>
          </a:p>
        </p:txBody>
      </p:sp>
      <p:sp>
        <p:nvSpPr>
          <p:cNvPr id="7" name="TextBox 6">
            <a:extLst>
              <a:ext uri="{FF2B5EF4-FFF2-40B4-BE49-F238E27FC236}">
                <a16:creationId xmlns:a16="http://schemas.microsoft.com/office/drawing/2014/main" id="{288E4963-1475-44D2-AA44-5F1225D5A697}"/>
              </a:ext>
            </a:extLst>
          </p:cNvPr>
          <p:cNvSpPr txBox="1"/>
          <p:nvPr/>
        </p:nvSpPr>
        <p:spPr>
          <a:xfrm>
            <a:off x="11030552" y="6108877"/>
            <a:ext cx="298383" cy="369332"/>
          </a:xfrm>
          <a:prstGeom prst="rect">
            <a:avLst/>
          </a:prstGeom>
          <a:noFill/>
        </p:spPr>
        <p:txBody>
          <a:bodyPr wrap="square" rtlCol="0">
            <a:spAutoFit/>
          </a:bodyPr>
          <a:lstStyle/>
          <a:p>
            <a:r>
              <a:rPr lang="ru-RU" dirty="0"/>
              <a:t>2</a:t>
            </a:r>
          </a:p>
        </p:txBody>
      </p:sp>
    </p:spTree>
    <p:extLst>
      <p:ext uri="{BB962C8B-B14F-4D97-AF65-F5344CB8AC3E}">
        <p14:creationId xmlns:p14="http://schemas.microsoft.com/office/powerpoint/2010/main" val="2281886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61319" y="700215"/>
            <a:ext cx="11098623" cy="5824153"/>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838351" y="1115599"/>
            <a:ext cx="10311866" cy="4832092"/>
          </a:xfrm>
          <a:prstGeom prst="rect">
            <a:avLst/>
          </a:prstGeom>
          <a:noFill/>
        </p:spPr>
        <p:txBody>
          <a:bodyPr wrap="square">
            <a:spAutoFit/>
          </a:bodyPr>
          <a:lstStyle/>
          <a:p>
            <a:pPr algn="just"/>
            <a:r>
              <a:rPr lang="ru-RU" sz="2200" b="0" i="0" dirty="0">
                <a:solidFill>
                  <a:srgbClr val="000000"/>
                </a:solidFill>
                <a:effectLst/>
                <a:latin typeface="Gabriola" panose="04040605051002020D02" pitchFamily="82" charset="0"/>
              </a:rPr>
              <a:t>   Как правило, поощрялись игры с элементами труда. Ободрение обычно применялось, когда ребенок приступал к новому виду деятельности. При прядении мать определяла объем предстоящей работы и говорила дочери: «Было бы хорошо, если бы ты сегодня смогла напрясть ниток половину веретена». Это было предварительным ободрением, настраивающим ребенка на дальнейшую работу. Мать проверяла качество ниток, похваливала дочь за старание. Девочка старалась работать еще лучше. После окончания работы мать хвалила дочь: «Вот какая ты у меня мастерица». Предварительное, текущее и итоговое ободрение находились во взаимосвязи, дополняя друг друга.</a:t>
            </a:r>
          </a:p>
          <a:p>
            <a:pPr algn="just"/>
            <a:r>
              <a:rPr lang="ru-RU" sz="2200" b="0" i="0" dirty="0">
                <a:solidFill>
                  <a:srgbClr val="000000"/>
                </a:solidFill>
                <a:effectLst/>
                <a:latin typeface="Gabriola" panose="04040605051002020D02" pitchFamily="82" charset="0"/>
              </a:rPr>
              <a:t>   Похвала в народной педагогике чувашей, как правило, использовалась в трех видах: индивидуальная похвала; похвала ребенка в присутствии товарищей, когда им его ставили в пример; похвала ребенка в присутствии его родителей, которым было очень приятно слышать, когда про их сына говорили: «Какой хороший сын у вас растет»; «Выйдет из него трудовой человек, уже и сейчас видно» и т. д.</a:t>
            </a:r>
          </a:p>
          <a:p>
            <a:pPr algn="just"/>
            <a:r>
              <a:rPr lang="ru-RU" sz="2200" b="0" i="0" dirty="0">
                <a:solidFill>
                  <a:srgbClr val="000000"/>
                </a:solidFill>
                <a:effectLst/>
                <a:latin typeface="Gabriola" panose="04040605051002020D02" pitchFamily="82" charset="0"/>
              </a:rPr>
              <a:t>   Таким образом, методы поощрения служили подкреплением положительных поступков детей, они вселяли в них веру в свои возможности. Словесное одобрение, похвала старших, родителей являлись первостепенной целью, которую дети ежедневно стремились достичь.</a:t>
            </a:r>
          </a:p>
        </p:txBody>
      </p:sp>
      <p:sp>
        <p:nvSpPr>
          <p:cNvPr id="7" name="TextBox 6">
            <a:extLst>
              <a:ext uri="{FF2B5EF4-FFF2-40B4-BE49-F238E27FC236}">
                <a16:creationId xmlns:a16="http://schemas.microsoft.com/office/drawing/2014/main" id="{288E4963-1475-44D2-AA44-5F1225D5A697}"/>
              </a:ext>
            </a:extLst>
          </p:cNvPr>
          <p:cNvSpPr txBox="1"/>
          <p:nvPr/>
        </p:nvSpPr>
        <p:spPr>
          <a:xfrm>
            <a:off x="10841081" y="5754650"/>
            <a:ext cx="298383" cy="369332"/>
          </a:xfrm>
          <a:prstGeom prst="rect">
            <a:avLst/>
          </a:prstGeom>
          <a:noFill/>
        </p:spPr>
        <p:txBody>
          <a:bodyPr wrap="square" rtlCol="0">
            <a:spAutoFit/>
          </a:bodyPr>
          <a:lstStyle/>
          <a:p>
            <a:r>
              <a:rPr lang="ru-RU" dirty="0"/>
              <a:t>3</a:t>
            </a:r>
          </a:p>
        </p:txBody>
      </p:sp>
    </p:spTree>
    <p:extLst>
      <p:ext uri="{BB962C8B-B14F-4D97-AF65-F5344CB8AC3E}">
        <p14:creationId xmlns:p14="http://schemas.microsoft.com/office/powerpoint/2010/main" val="2025129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518984" y="716692"/>
            <a:ext cx="11040958" cy="5923005"/>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780686" y="876614"/>
            <a:ext cx="10388869" cy="5509200"/>
          </a:xfrm>
          <a:prstGeom prst="rect">
            <a:avLst/>
          </a:prstGeom>
          <a:noFill/>
        </p:spPr>
        <p:txBody>
          <a:bodyPr wrap="square">
            <a:spAutoFit/>
          </a:bodyPr>
          <a:lstStyle/>
          <a:p>
            <a:pPr algn="just"/>
            <a:r>
              <a:rPr lang="ru-RU" sz="2200" b="0" i="0" dirty="0">
                <a:solidFill>
                  <a:srgbClr val="000000"/>
                </a:solidFill>
                <a:effectLst/>
                <a:latin typeface="Gabriola" panose="04040605051002020D02" pitchFamily="82" charset="0"/>
              </a:rPr>
              <a:t>   Рассматривая поощрение как похвалу и стимул, нельзя не отметить роль подарков детям. К примеру, поощряя ребенка за его труд, из шерсти ягненка, за которым он ухаживал, ему вязали варежки и чулки. Или, выручив деньги с продажи теленка, за которым ребенок ухаживал, покупали ему подарки. А за хорошее поведение и добрые поступки детей отпускали в гости. Своеобразными формами поощрения были улучшенное питание во время жатвы, угощение после уборки картофеля, праздничная еда после окончания молотьбы. Однако преувеличение заслуг порицалось в чувашском народе: «Не хвались прежде, чем сделаешь»; «Не хвались тем, чего сам не имеешь». Они считали, что скромность нужна каждому человеку. Отметим, что в народной педагогике чувашей считалось неправильным заранее обещать поощрение или подарок, ибо в этом случае это являлось откровенным подкупом ребенка. Учитывая воспитательную силу и эффективность методов поощрения, народ считал, что они должны быть объективными, справедливыми и обоснованными.</a:t>
            </a:r>
          </a:p>
          <a:p>
            <a:pPr algn="just"/>
            <a:r>
              <a:rPr lang="ru-RU" sz="2200" b="0" i="0" dirty="0">
                <a:solidFill>
                  <a:srgbClr val="000000"/>
                </a:solidFill>
                <a:effectLst/>
                <a:latin typeface="Gabriola" panose="04040605051002020D02" pitchFamily="82" charset="0"/>
              </a:rPr>
              <a:t>   Э. И. Сокольникова в исследовании традиционного воспитания в чувашской семье отмечала, что детская среда лишь относительно самостоятельна, она часто опосредованно «руководится» взрослыми. В пословице </a:t>
            </a:r>
            <a:r>
              <a:rPr lang="ru-RU" sz="2200" b="0" i="0" dirty="0" err="1">
                <a:solidFill>
                  <a:srgbClr val="000000"/>
                </a:solidFill>
                <a:effectLst/>
                <a:latin typeface="Gabriola" panose="04040605051002020D02" pitchFamily="82" charset="0"/>
              </a:rPr>
              <a:t>Ача-пйчана</a:t>
            </a:r>
            <a:r>
              <a:rPr lang="ru-RU" sz="2200" b="0" i="0" dirty="0">
                <a:solidFill>
                  <a:srgbClr val="000000"/>
                </a:solidFill>
                <a:effectLst/>
                <a:latin typeface="Gabriola" panose="04040605051002020D02" pitchFamily="82" charset="0"/>
              </a:rPr>
              <a:t> </a:t>
            </a:r>
            <a:r>
              <a:rPr lang="ru-RU" sz="2200" b="0" i="0" dirty="0" err="1">
                <a:solidFill>
                  <a:srgbClr val="000000"/>
                </a:solidFill>
                <a:effectLst/>
                <a:latin typeface="Gabriola" panose="04040605051002020D02" pitchFamily="82" charset="0"/>
              </a:rPr>
              <a:t>дамрйкла</a:t>
            </a:r>
            <a:r>
              <a:rPr lang="ru-RU" sz="2200" b="0" i="0" dirty="0">
                <a:solidFill>
                  <a:srgbClr val="000000"/>
                </a:solidFill>
                <a:effectLst/>
                <a:latin typeface="Gabriola" panose="04040605051002020D02" pitchFamily="82" charset="0"/>
              </a:rPr>
              <a:t> </a:t>
            </a:r>
            <a:r>
              <a:rPr lang="ru-RU" sz="2200" b="0" i="0" dirty="0" err="1">
                <a:solidFill>
                  <a:srgbClr val="000000"/>
                </a:solidFill>
                <a:effectLst/>
                <a:latin typeface="Gabriola" panose="04040605051002020D02" pitchFamily="82" charset="0"/>
              </a:rPr>
              <a:t>ирёк</a:t>
            </a:r>
            <a:r>
              <a:rPr lang="ru-RU" sz="2200" b="0" i="0" dirty="0">
                <a:solidFill>
                  <a:srgbClr val="000000"/>
                </a:solidFill>
                <a:effectLst/>
                <a:latin typeface="Gabriola" panose="04040605051002020D02" pitchFamily="82" charset="0"/>
              </a:rPr>
              <a:t> ан пар, </a:t>
            </a:r>
            <a:r>
              <a:rPr lang="ru-RU" sz="2200" b="0" i="0" dirty="0" err="1">
                <a:solidFill>
                  <a:srgbClr val="000000"/>
                </a:solidFill>
                <a:effectLst/>
                <a:latin typeface="Gabriola" panose="04040605051002020D02" pitchFamily="82" charset="0"/>
              </a:rPr>
              <a:t>унйн</a:t>
            </a:r>
            <a:r>
              <a:rPr lang="ru-RU" sz="2200" b="0" i="0" dirty="0">
                <a:solidFill>
                  <a:srgbClr val="000000"/>
                </a:solidFill>
                <a:effectLst/>
                <a:latin typeface="Gabriola" panose="04040605051002020D02" pitchFamily="82" charset="0"/>
              </a:rPr>
              <a:t> </a:t>
            </a:r>
            <a:r>
              <a:rPr lang="ru-RU" sz="2200" b="0" i="0" dirty="0" err="1">
                <a:solidFill>
                  <a:srgbClr val="000000"/>
                </a:solidFill>
                <a:effectLst/>
                <a:latin typeface="Gabriola" panose="04040605051002020D02" pitchFamily="82" charset="0"/>
              </a:rPr>
              <a:t>айванё</a:t>
            </a:r>
            <a:r>
              <a:rPr lang="ru-RU" sz="2200" b="0" i="0" dirty="0">
                <a:solidFill>
                  <a:srgbClr val="000000"/>
                </a:solidFill>
                <a:effectLst/>
                <a:latin typeface="Gabriola" panose="04040605051002020D02" pitchFamily="82" charset="0"/>
              </a:rPr>
              <a:t> </a:t>
            </a:r>
            <a:r>
              <a:rPr lang="ru-RU" sz="2200" b="0" i="0" dirty="0" err="1">
                <a:solidFill>
                  <a:srgbClr val="000000"/>
                </a:solidFill>
                <a:effectLst/>
                <a:latin typeface="Gabriola" panose="04040605051002020D02" pitchFamily="82" charset="0"/>
              </a:rPr>
              <a:t>хыддйн</a:t>
            </a:r>
            <a:r>
              <a:rPr lang="ru-RU" sz="2200" b="0" i="0" dirty="0">
                <a:solidFill>
                  <a:srgbClr val="000000"/>
                </a:solidFill>
                <a:effectLst/>
                <a:latin typeface="Gabriola" panose="04040605051002020D02" pitchFamily="82" charset="0"/>
              </a:rPr>
              <a:t> ан </a:t>
            </a:r>
            <a:r>
              <a:rPr lang="ru-RU" sz="2200" b="0" i="0" dirty="0" err="1">
                <a:solidFill>
                  <a:srgbClr val="000000"/>
                </a:solidFill>
                <a:effectLst/>
                <a:latin typeface="Gabriola" panose="04040605051002020D02" pitchFamily="82" charset="0"/>
              </a:rPr>
              <a:t>кай</a:t>
            </a:r>
            <a:r>
              <a:rPr lang="ru-RU" sz="2200" b="0" i="0" dirty="0">
                <a:solidFill>
                  <a:srgbClr val="000000"/>
                </a:solidFill>
                <a:effectLst/>
                <a:latin typeface="Gabriola" panose="04040605051002020D02" pitchFamily="82" charset="0"/>
              </a:rPr>
              <a:t> (Не давай детям волю смолоду и не потакай их неразумию), по мнению ученого, «содержится признание необходимости постоянно направлять детей, причем ограничение их свободы не понимается как лишение их всякой свободы, а прежде всего как отказ потакать их неразумию».</a:t>
            </a:r>
          </a:p>
        </p:txBody>
      </p:sp>
      <p:sp>
        <p:nvSpPr>
          <p:cNvPr id="7" name="TextBox 6">
            <a:extLst>
              <a:ext uri="{FF2B5EF4-FFF2-40B4-BE49-F238E27FC236}">
                <a16:creationId xmlns:a16="http://schemas.microsoft.com/office/drawing/2014/main" id="{288E4963-1475-44D2-AA44-5F1225D5A697}"/>
              </a:ext>
            </a:extLst>
          </p:cNvPr>
          <p:cNvSpPr txBox="1"/>
          <p:nvPr/>
        </p:nvSpPr>
        <p:spPr>
          <a:xfrm>
            <a:off x="10923460" y="6026499"/>
            <a:ext cx="298383" cy="369332"/>
          </a:xfrm>
          <a:prstGeom prst="rect">
            <a:avLst/>
          </a:prstGeom>
          <a:noFill/>
        </p:spPr>
        <p:txBody>
          <a:bodyPr wrap="square" rtlCol="0">
            <a:spAutoFit/>
          </a:bodyPr>
          <a:lstStyle/>
          <a:p>
            <a:r>
              <a:rPr lang="ru-RU" dirty="0"/>
              <a:t>4</a:t>
            </a:r>
          </a:p>
        </p:txBody>
      </p:sp>
    </p:spTree>
    <p:extLst>
      <p:ext uri="{BB962C8B-B14F-4D97-AF65-F5344CB8AC3E}">
        <p14:creationId xmlns:p14="http://schemas.microsoft.com/office/powerpoint/2010/main" val="1868770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61319" y="724930"/>
            <a:ext cx="11098624" cy="5906530"/>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875986" y="1090885"/>
            <a:ext cx="10241280" cy="5170646"/>
          </a:xfrm>
          <a:prstGeom prst="rect">
            <a:avLst/>
          </a:prstGeom>
          <a:noFill/>
        </p:spPr>
        <p:txBody>
          <a:bodyPr wrap="square">
            <a:spAutoFit/>
          </a:bodyPr>
          <a:lstStyle/>
          <a:p>
            <a:pPr algn="just"/>
            <a:r>
              <a:rPr lang="ru-RU" sz="2200" b="0" i="0" dirty="0">
                <a:solidFill>
                  <a:srgbClr val="000000"/>
                </a:solidFill>
                <a:effectLst/>
                <a:latin typeface="Gabriola" panose="04040605051002020D02" pitchFamily="82" charset="0"/>
              </a:rPr>
              <a:t>   В чувашской </a:t>
            </a:r>
            <a:r>
              <a:rPr lang="ru-RU" sz="2200" b="0" i="0" dirty="0" err="1">
                <a:solidFill>
                  <a:srgbClr val="000000"/>
                </a:solidFill>
                <a:effectLst/>
                <a:latin typeface="Gabriola" panose="04040605051002020D02" pitchFamily="82" charset="0"/>
              </a:rPr>
              <a:t>этнопедагогике</a:t>
            </a:r>
            <a:r>
              <a:rPr lang="ru-RU" sz="2200" b="0" i="0" dirty="0">
                <a:solidFill>
                  <a:srgbClr val="000000"/>
                </a:solidFill>
                <a:effectLst/>
                <a:latin typeface="Gabriola" panose="04040605051002020D02" pitchFamily="82" charset="0"/>
              </a:rPr>
              <a:t> имеется большое </a:t>
            </a:r>
            <a:r>
              <a:rPr lang="ru-RU" sz="2200" b="0" i="0" dirty="0" err="1">
                <a:solidFill>
                  <a:srgbClr val="000000"/>
                </a:solidFill>
                <a:effectLst/>
                <a:latin typeface="Gabriola" panose="04040605051002020D02" pitchFamily="82" charset="0"/>
              </a:rPr>
              <a:t>многоообразие</a:t>
            </a:r>
            <a:r>
              <a:rPr lang="ru-RU" sz="2200" b="0" i="0" dirty="0">
                <a:solidFill>
                  <a:srgbClr val="000000"/>
                </a:solidFill>
                <a:effectLst/>
                <a:latin typeface="Gabriola" panose="04040605051002020D02" pitchFamily="82" charset="0"/>
              </a:rPr>
              <a:t> применения наказания. Оно как метод педагогического воздействия предупреждало нежелательные поступки детей, тормозило их, вызывало чувство вины перед собой и другими людьми. Порицание младшего поколения включало в себя такие формы, как осуждение, запрет, то есть лишение детей некоторых удовольствий, и, наконец, телесное наказание.</a:t>
            </a:r>
          </a:p>
          <a:p>
            <a:pPr algn="just"/>
            <a:r>
              <a:rPr lang="ru-RU" sz="2200" b="0" i="0" dirty="0">
                <a:solidFill>
                  <a:srgbClr val="000000"/>
                </a:solidFill>
                <a:effectLst/>
                <a:latin typeface="Gabriola" panose="04040605051002020D02" pitchFamily="82" charset="0"/>
              </a:rPr>
              <a:t>   Безусловно, народная педагогика не была сторонником палочного воспитания. Убеждение у чувашского народа считалось одним из главных средств воздействия на личность. Народная педагогика рекомендует поэтому прежде всего убеждать, одобрять детей добрым, ласковым словом: «Доброе слово добро приносит». Осуждая ребенка за плохое поведение, чуваши воздерживались от физического воздействия, отдавая предпочтение словесному осуждению его необдуманных поступков, говоря: «А что бы сказал дедушка, узнав об этом?» или «Ты подумал о том, что скажут односельчане?»</a:t>
            </a:r>
          </a:p>
          <a:p>
            <a:pPr algn="just"/>
            <a:r>
              <a:rPr lang="ru-RU" sz="2200" b="0" i="0" dirty="0">
                <a:solidFill>
                  <a:srgbClr val="000000"/>
                </a:solidFill>
                <a:effectLst/>
                <a:latin typeface="Gabriola" panose="04040605051002020D02" pitchFamily="82" charset="0"/>
              </a:rPr>
              <a:t>   Осуждение проводилось в различных формах. В народе говорили: «Без порицания старших молодежь не разовьется». В одних случаях в осуждении звучали элементы угрозы, в других, не разбирая последствий того или иного проступка, просто осуждали ребенка, совершившего его. Осуждения в адрес детей постарше иногда содержали элементы проклятия: </a:t>
            </a:r>
            <a:r>
              <a:rPr lang="ru-RU" sz="2200" b="0" i="0" dirty="0" err="1">
                <a:solidFill>
                  <a:srgbClr val="000000"/>
                </a:solidFill>
                <a:effectLst/>
                <a:latin typeface="Gabriola" panose="04040605051002020D02" pitchFamily="82" charset="0"/>
              </a:rPr>
              <a:t>Парха</a:t>
            </a:r>
            <a:r>
              <a:rPr lang="ru-RU" sz="2200" b="0" i="0" dirty="0">
                <a:solidFill>
                  <a:srgbClr val="000000"/>
                </a:solidFill>
                <a:effectLst/>
                <a:latin typeface="Gabriola" panose="04040605051002020D02" pitchFamily="82" charset="0"/>
              </a:rPr>
              <a:t>-тар </a:t>
            </a:r>
            <a:r>
              <a:rPr lang="ru-RU" sz="2200" b="0" i="0" dirty="0" err="1">
                <a:solidFill>
                  <a:srgbClr val="000000"/>
                </a:solidFill>
                <a:effectLst/>
                <a:latin typeface="Gabriola" panose="04040605051002020D02" pitchFamily="82" charset="0"/>
              </a:rPr>
              <a:t>курман</a:t>
            </a:r>
            <a:r>
              <a:rPr lang="ru-RU" sz="2200" b="0" i="0" dirty="0">
                <a:solidFill>
                  <a:srgbClr val="000000"/>
                </a:solidFill>
                <a:effectLst/>
                <a:latin typeface="Gabriola" panose="04040605051002020D02" pitchFamily="82" charset="0"/>
              </a:rPr>
              <a:t> (Не увидишь от тебя добра), что означало: «Не будешь добрым, благонравным».</a:t>
            </a:r>
          </a:p>
        </p:txBody>
      </p:sp>
      <p:sp>
        <p:nvSpPr>
          <p:cNvPr id="7" name="TextBox 6">
            <a:extLst>
              <a:ext uri="{FF2B5EF4-FFF2-40B4-BE49-F238E27FC236}">
                <a16:creationId xmlns:a16="http://schemas.microsoft.com/office/drawing/2014/main" id="{288E4963-1475-44D2-AA44-5F1225D5A697}"/>
              </a:ext>
            </a:extLst>
          </p:cNvPr>
          <p:cNvSpPr txBox="1"/>
          <p:nvPr/>
        </p:nvSpPr>
        <p:spPr>
          <a:xfrm>
            <a:off x="10890509" y="5944120"/>
            <a:ext cx="298383" cy="369332"/>
          </a:xfrm>
          <a:prstGeom prst="rect">
            <a:avLst/>
          </a:prstGeom>
          <a:noFill/>
        </p:spPr>
        <p:txBody>
          <a:bodyPr wrap="square" rtlCol="0">
            <a:spAutoFit/>
          </a:bodyPr>
          <a:lstStyle/>
          <a:p>
            <a:r>
              <a:rPr lang="ru-RU" dirty="0"/>
              <a:t>5</a:t>
            </a:r>
          </a:p>
        </p:txBody>
      </p:sp>
    </p:spTree>
    <p:extLst>
      <p:ext uri="{BB962C8B-B14F-4D97-AF65-F5344CB8AC3E}">
        <p14:creationId xmlns:p14="http://schemas.microsoft.com/office/powerpoint/2010/main" val="112194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a:extLst>
              <a:ext uri="{FF2B5EF4-FFF2-40B4-BE49-F238E27FC236}">
                <a16:creationId xmlns:a16="http://schemas.microsoft.com/office/drawing/2014/main" id="{2C64F604-26BD-4DBE-A932-AFD636C5C86C}"/>
              </a:ext>
            </a:extLst>
          </p:cNvPr>
          <p:cNvGrpSpPr/>
          <p:nvPr/>
        </p:nvGrpSpPr>
        <p:grpSpPr>
          <a:xfrm>
            <a:off x="708454" y="724929"/>
            <a:ext cx="10811050" cy="5819305"/>
            <a:chOff x="708462" y="367553"/>
            <a:chExt cx="10811042" cy="6176682"/>
          </a:xfrm>
        </p:grpSpPr>
        <p:sp>
          <p:nvSpPr>
            <p:cNvPr id="4" name="TextBox 3">
              <a:extLst>
                <a:ext uri="{FF2B5EF4-FFF2-40B4-BE49-F238E27FC236}">
                  <a16:creationId xmlns:a16="http://schemas.microsoft.com/office/drawing/2014/main" id="{432400FB-737D-479F-82F6-5D11FCD93BFD}"/>
                </a:ext>
              </a:extLst>
            </p:cNvPr>
            <p:cNvSpPr txBox="1"/>
            <p:nvPr/>
          </p:nvSpPr>
          <p:spPr>
            <a:xfrm>
              <a:off x="708462" y="367553"/>
              <a:ext cx="10811042" cy="6176682"/>
            </a:xfrm>
            <a:prstGeom prst="rect">
              <a:avLst/>
            </a:prstGeom>
            <a:solidFill>
              <a:srgbClr val="FFFFFF">
                <a:alpha val="90980"/>
              </a:srgbClr>
            </a:solidFill>
          </p:spPr>
          <p:txBody>
            <a:bodyPr wrap="square" rtlCol="0">
              <a:spAutoFit/>
            </a:bodyPr>
            <a:lstStyle/>
            <a:p>
              <a:endParaRPr lang="ru-RU" dirty="0"/>
            </a:p>
          </p:txBody>
        </p:sp>
        <p:sp>
          <p:nvSpPr>
            <p:cNvPr id="5" name="Прямоугольник 4">
              <a:extLst>
                <a:ext uri="{FF2B5EF4-FFF2-40B4-BE49-F238E27FC236}">
                  <a16:creationId xmlns:a16="http://schemas.microsoft.com/office/drawing/2014/main" id="{1F9C7EB4-7F88-4260-9B6F-D7A8A1A595A0}"/>
                </a:ext>
              </a:extLst>
            </p:cNvPr>
            <p:cNvSpPr/>
            <p:nvPr/>
          </p:nvSpPr>
          <p:spPr>
            <a:xfrm>
              <a:off x="943277" y="613917"/>
              <a:ext cx="10327906" cy="5686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Заголовок 3">
            <a:extLst>
              <a:ext uri="{FF2B5EF4-FFF2-40B4-BE49-F238E27FC236}">
                <a16:creationId xmlns:a16="http://schemas.microsoft.com/office/drawing/2014/main" id="{66403F29-D4DB-44DE-AF87-92EDF9C9AFBE}"/>
              </a:ext>
            </a:extLst>
          </p:cNvPr>
          <p:cNvSpPr txBox="1">
            <a:spLocks/>
          </p:cNvSpPr>
          <p:nvPr/>
        </p:nvSpPr>
        <p:spPr>
          <a:xfrm>
            <a:off x="2667674" y="879088"/>
            <a:ext cx="6766909" cy="1108338"/>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ru-RU" dirty="0"/>
            </a:br>
            <a:r>
              <a:rPr lang="ru-RU" b="1" spc="300" dirty="0">
                <a:solidFill>
                  <a:schemeClr val="accent1"/>
                </a:solidFill>
                <a:latin typeface="Gabriola" panose="04040605051002020D02" pitchFamily="82" charset="0"/>
              </a:rPr>
              <a:t>О ВОСПИТАНИИ В УДМУРТСКОЙ СЕМЬЕ</a:t>
            </a:r>
            <a:endParaRPr lang="ru-RU" b="1" dirty="0">
              <a:solidFill>
                <a:schemeClr val="accent1"/>
              </a:solidFill>
              <a:latin typeface="Gabriola" panose="04040605051002020D02" pitchFamily="82" charset="0"/>
            </a:endParaRPr>
          </a:p>
        </p:txBody>
      </p:sp>
      <p:sp>
        <p:nvSpPr>
          <p:cNvPr id="7" name="TextBox 6">
            <a:extLst>
              <a:ext uri="{FF2B5EF4-FFF2-40B4-BE49-F238E27FC236}">
                <a16:creationId xmlns:a16="http://schemas.microsoft.com/office/drawing/2014/main" id="{9867FAA8-E84B-4CB5-84A2-4538A7C44A41}"/>
              </a:ext>
            </a:extLst>
          </p:cNvPr>
          <p:cNvSpPr txBox="1"/>
          <p:nvPr/>
        </p:nvSpPr>
        <p:spPr>
          <a:xfrm>
            <a:off x="1066800" y="2252597"/>
            <a:ext cx="9940890" cy="3461144"/>
          </a:xfrm>
          <a:prstGeom prst="rect">
            <a:avLst/>
          </a:prstGeom>
          <a:noFill/>
        </p:spPr>
        <p:txBody>
          <a:bodyPr wrap="square" rtlCol="0">
            <a:spAutoFit/>
          </a:bodyPr>
          <a:lstStyle/>
          <a:p>
            <a:pPr algn="just"/>
            <a:r>
              <a:rPr lang="ru-RU" sz="3600" dirty="0">
                <a:latin typeface="Gabriola" panose="04040605051002020D02" pitchFamily="82" charset="0"/>
              </a:rPr>
              <a:t>(По материалам книги «Народная педагогика удмуртов»</a:t>
            </a:r>
            <a:br>
              <a:rPr lang="ru-RU" sz="3600" dirty="0">
                <a:latin typeface="Gabriola" panose="04040605051002020D02" pitchFamily="82" charset="0"/>
              </a:rPr>
            </a:br>
            <a:r>
              <a:rPr lang="ru-RU" sz="3600" dirty="0">
                <a:latin typeface="Gabriola" panose="04040605051002020D02" pitchFamily="82" charset="0"/>
              </a:rPr>
              <a:t>Г.А. Никитиной, доктора исторических наук, профессора, заместитель директора по научной работе Удмуртского института истории языка и литературы Уральского отделения Российской академии наук, заслуженного деятеля науки УР, г. Ижевск)</a:t>
            </a:r>
          </a:p>
        </p:txBody>
      </p:sp>
      <p:sp>
        <p:nvSpPr>
          <p:cNvPr id="8" name="TextBox 7">
            <a:extLst>
              <a:ext uri="{FF2B5EF4-FFF2-40B4-BE49-F238E27FC236}">
                <a16:creationId xmlns:a16="http://schemas.microsoft.com/office/drawing/2014/main" id="{B5CED795-9D01-4A3A-967D-534368B30E26}"/>
              </a:ext>
            </a:extLst>
          </p:cNvPr>
          <p:cNvSpPr txBox="1"/>
          <p:nvPr/>
        </p:nvSpPr>
        <p:spPr>
          <a:xfrm>
            <a:off x="10826817" y="5978912"/>
            <a:ext cx="298383" cy="369332"/>
          </a:xfrm>
          <a:prstGeom prst="rect">
            <a:avLst/>
          </a:prstGeom>
          <a:noFill/>
        </p:spPr>
        <p:txBody>
          <a:bodyPr wrap="square" rtlCol="0">
            <a:spAutoFit/>
          </a:bodyPr>
          <a:lstStyle/>
          <a:p>
            <a:r>
              <a:rPr lang="ru-RU" dirty="0"/>
              <a:t>1</a:t>
            </a:r>
          </a:p>
        </p:txBody>
      </p:sp>
      <p:sp>
        <p:nvSpPr>
          <p:cNvPr id="9" name="TextBox 8">
            <a:extLst>
              <a:ext uri="{FF2B5EF4-FFF2-40B4-BE49-F238E27FC236}">
                <a16:creationId xmlns:a16="http://schemas.microsoft.com/office/drawing/2014/main" id="{F1DB218A-76B0-4D3E-AA6D-E5BDB3EC3F88}"/>
              </a:ext>
            </a:extLst>
          </p:cNvPr>
          <p:cNvSpPr txBox="1"/>
          <p:nvPr/>
        </p:nvSpPr>
        <p:spPr>
          <a:xfrm>
            <a:off x="5053887" y="5748079"/>
            <a:ext cx="2084225" cy="461665"/>
          </a:xfrm>
          <a:prstGeom prst="rect">
            <a:avLst/>
          </a:prstGeom>
          <a:noFill/>
        </p:spPr>
        <p:txBody>
          <a:bodyPr wrap="none" rtlCol="0">
            <a:spAutoFit/>
          </a:bodyPr>
          <a:lstStyle/>
          <a:p>
            <a:r>
              <a:rPr lang="ru-RU" sz="2400" dirty="0">
                <a:latin typeface="Gabriola" panose="04040605051002020D02" pitchFamily="82" charset="0"/>
                <a:hlinkClick r:id="rId2" action="ppaction://hlinksldjump"/>
              </a:rPr>
              <a:t>Вернуться к карте</a:t>
            </a:r>
            <a:endParaRPr lang="ru-RU" sz="2400" dirty="0">
              <a:latin typeface="Gabriola" panose="04040605051002020D02" pitchFamily="82" charset="0"/>
            </a:endParaRPr>
          </a:p>
        </p:txBody>
      </p:sp>
    </p:spTree>
    <p:extLst>
      <p:ext uri="{BB962C8B-B14F-4D97-AF65-F5344CB8AC3E}">
        <p14:creationId xmlns:p14="http://schemas.microsoft.com/office/powerpoint/2010/main" val="1783493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86032" y="683741"/>
            <a:ext cx="11073910" cy="6054786"/>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930876" y="963827"/>
            <a:ext cx="10279348" cy="5509200"/>
          </a:xfrm>
          <a:prstGeom prst="rect">
            <a:avLst/>
          </a:prstGeom>
          <a:noFill/>
        </p:spPr>
        <p:txBody>
          <a:bodyPr wrap="square">
            <a:spAutoFit/>
          </a:bodyPr>
          <a:lstStyle/>
          <a:p>
            <a:pPr algn="just"/>
            <a:r>
              <a:rPr lang="ru-RU" sz="2200" b="0" i="0" dirty="0">
                <a:solidFill>
                  <a:srgbClr val="000000"/>
                </a:solidFill>
                <a:effectLst/>
                <a:latin typeface="Gabriola" panose="04040605051002020D02" pitchFamily="82" charset="0"/>
              </a:rPr>
              <a:t>   Отношение к телесным наказаниям в чувашской </a:t>
            </a:r>
            <a:r>
              <a:rPr lang="ru-RU" sz="2200" b="0" i="0" dirty="0" err="1">
                <a:solidFill>
                  <a:srgbClr val="000000"/>
                </a:solidFill>
                <a:effectLst/>
                <a:latin typeface="Gabriola" panose="04040605051002020D02" pitchFamily="82" charset="0"/>
              </a:rPr>
              <a:t>этнопедагогике</a:t>
            </a:r>
            <a:r>
              <a:rPr lang="ru-RU" sz="2200" b="0" i="0" dirty="0">
                <a:solidFill>
                  <a:srgbClr val="000000"/>
                </a:solidFill>
                <a:effectLst/>
                <a:latin typeface="Gabriola" panose="04040605051002020D02" pitchFamily="82" charset="0"/>
              </a:rPr>
              <a:t> было весьма противоречивым. Они считались, с одной стороны, действенной формой предупреждения дурного проступка (ведь больно и обидно), с другой - преувеличенной строгостью. Об этом говорится в чувашской пословице «Пока воспитываешь детей, в одной руке огонь, в другой – вода». В ней содержится совет родителей воспитывать детей строго, наказывая, но и хваля. Другие пословицы о наказаниях звучат так: «Секи детей, пока они лежат поперек лавки, а не тогда, когда будут лежать вдоль лавки»; «Хороший кнут хорошему научит».</a:t>
            </a:r>
          </a:p>
          <a:p>
            <a:pPr algn="just"/>
            <a:r>
              <a:rPr lang="ru-RU" sz="2200" b="0" i="0" dirty="0">
                <a:solidFill>
                  <a:srgbClr val="000000"/>
                </a:solidFill>
                <a:effectLst/>
                <a:latin typeface="Gabriola" panose="04040605051002020D02" pitchFamily="82" charset="0"/>
              </a:rPr>
              <a:t>   Отрывки о применении телесных наказаний иногда встречаются в сказках. В этом отношении интересна и поучительна чувашская сказка «Друг журавль», в которой три брата Кукша Ивана (Плешивого Ивана) поумнели сразу же, как только тот приказал своему казаку отлупить их. Противоречивость телесных наказаний отражена в чувашской пословице «Ударить - излишне, не ударить - самому достанется», в которой говорится о том, чтобы родители не били своих детей, не разобравшись, из-за пустяков. Пословица заставляет взрослых задуматься над применением тех или иных мер наказания. В ней хотя и говорится о телесном наказании, но не поощряется его применение. Обычно в тех случаях, когда ребенок не поддавался на уговоры и продолжал упрямиться, чуваши говорили: «От свиста не побежит лошадь, так ее уже и палкой не заставишь бежать». Родителям, имеющим дурную привычку бить детей, советовали: «Чем бить ребенка, ударь по столбу».</a:t>
            </a:r>
          </a:p>
        </p:txBody>
      </p:sp>
      <p:sp>
        <p:nvSpPr>
          <p:cNvPr id="7" name="TextBox 6">
            <a:extLst>
              <a:ext uri="{FF2B5EF4-FFF2-40B4-BE49-F238E27FC236}">
                <a16:creationId xmlns:a16="http://schemas.microsoft.com/office/drawing/2014/main" id="{288E4963-1475-44D2-AA44-5F1225D5A697}"/>
              </a:ext>
            </a:extLst>
          </p:cNvPr>
          <p:cNvSpPr txBox="1"/>
          <p:nvPr/>
        </p:nvSpPr>
        <p:spPr>
          <a:xfrm>
            <a:off x="10890509" y="5968834"/>
            <a:ext cx="298383" cy="369332"/>
          </a:xfrm>
          <a:prstGeom prst="rect">
            <a:avLst/>
          </a:prstGeom>
          <a:noFill/>
        </p:spPr>
        <p:txBody>
          <a:bodyPr wrap="square" rtlCol="0">
            <a:spAutoFit/>
          </a:bodyPr>
          <a:lstStyle/>
          <a:p>
            <a:r>
              <a:rPr lang="ru-RU" dirty="0"/>
              <a:t>6</a:t>
            </a:r>
          </a:p>
        </p:txBody>
      </p:sp>
    </p:spTree>
    <p:extLst>
      <p:ext uri="{BB962C8B-B14F-4D97-AF65-F5344CB8AC3E}">
        <p14:creationId xmlns:p14="http://schemas.microsoft.com/office/powerpoint/2010/main" val="3953474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CFC325DF-B0B9-4D42-A4D2-A68F50B32E4D}"/>
              </a:ext>
            </a:extLst>
          </p:cNvPr>
          <p:cNvGrpSpPr/>
          <p:nvPr/>
        </p:nvGrpSpPr>
        <p:grpSpPr>
          <a:xfrm>
            <a:off x="1809550" y="926010"/>
            <a:ext cx="8874491" cy="5005980"/>
            <a:chOff x="567892" y="154004"/>
            <a:chExt cx="10992050" cy="6584523"/>
          </a:xfrm>
        </p:grpSpPr>
        <p:sp>
          <p:nvSpPr>
            <p:cNvPr id="6" name="TextBox 5">
              <a:extLst>
                <a:ext uri="{FF2B5EF4-FFF2-40B4-BE49-F238E27FC236}">
                  <a16:creationId xmlns:a16="http://schemas.microsoft.com/office/drawing/2014/main" id="{A639F030-CA96-4C74-9BFE-EFE12BF3029F}"/>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7" name="Прямоугольник 6">
              <a:extLst>
                <a:ext uri="{FF2B5EF4-FFF2-40B4-BE49-F238E27FC236}">
                  <a16:creationId xmlns:a16="http://schemas.microsoft.com/office/drawing/2014/main" id="{5F0839EE-8C72-459F-8CB9-78ECE3517DB9}"/>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TextBox 7">
            <a:extLst>
              <a:ext uri="{FF2B5EF4-FFF2-40B4-BE49-F238E27FC236}">
                <a16:creationId xmlns:a16="http://schemas.microsoft.com/office/drawing/2014/main" id="{1E9A21B4-CE55-4968-9C45-8077F74D935F}"/>
              </a:ext>
            </a:extLst>
          </p:cNvPr>
          <p:cNvSpPr txBox="1"/>
          <p:nvPr/>
        </p:nvSpPr>
        <p:spPr>
          <a:xfrm>
            <a:off x="2142565" y="1446783"/>
            <a:ext cx="8239885" cy="954107"/>
          </a:xfrm>
          <a:prstGeom prst="rect">
            <a:avLst/>
          </a:prstGeom>
          <a:noFill/>
        </p:spPr>
        <p:txBody>
          <a:bodyPr wrap="square">
            <a:spAutoFit/>
          </a:bodyPr>
          <a:lstStyle/>
          <a:p>
            <a:pPr algn="ctr"/>
            <a:r>
              <a:rPr lang="ru-RU" sz="3200" b="1" dirty="0">
                <a:latin typeface="Gabriola" panose="04040605051002020D02" pitchFamily="82" charset="0"/>
                <a:hlinkClick r:id="rId2"/>
              </a:rPr>
              <a:t>Перейти к заданиям</a:t>
            </a:r>
            <a:endParaRPr lang="ru-RU" sz="3200" b="1" dirty="0">
              <a:latin typeface="Gabriola" panose="04040605051002020D02" pitchFamily="82" charset="0"/>
              <a:hlinkClick r:id="rId3"/>
            </a:endParaRPr>
          </a:p>
          <a:p>
            <a:endParaRPr lang="ru-RU" sz="2400" b="1" dirty="0">
              <a:latin typeface="Gabriola" panose="04040605051002020D02" pitchFamily="82" charset="0"/>
              <a:hlinkClick r:id="rId3"/>
            </a:endParaRPr>
          </a:p>
        </p:txBody>
      </p:sp>
      <p:sp>
        <p:nvSpPr>
          <p:cNvPr id="9" name="TextBox 8">
            <a:extLst>
              <a:ext uri="{FF2B5EF4-FFF2-40B4-BE49-F238E27FC236}">
                <a16:creationId xmlns:a16="http://schemas.microsoft.com/office/drawing/2014/main" id="{85C81F75-5D51-4922-8738-3F03AFB90587}"/>
              </a:ext>
            </a:extLst>
          </p:cNvPr>
          <p:cNvSpPr txBox="1"/>
          <p:nvPr/>
        </p:nvSpPr>
        <p:spPr>
          <a:xfrm>
            <a:off x="5204682" y="5140537"/>
            <a:ext cx="2084225" cy="461665"/>
          </a:xfrm>
          <a:prstGeom prst="rect">
            <a:avLst/>
          </a:prstGeom>
          <a:noFill/>
        </p:spPr>
        <p:txBody>
          <a:bodyPr wrap="none" rtlCol="0">
            <a:spAutoFit/>
          </a:bodyPr>
          <a:lstStyle/>
          <a:p>
            <a:r>
              <a:rPr lang="ru-RU" sz="2400" dirty="0">
                <a:latin typeface="Gabriola" panose="04040605051002020D02" pitchFamily="82" charset="0"/>
                <a:hlinkClick r:id="rId4" action="ppaction://hlinksldjump"/>
              </a:rPr>
              <a:t>Вернуться к карте</a:t>
            </a:r>
            <a:endParaRPr lang="ru-RU" sz="2400" dirty="0">
              <a:latin typeface="Gabriola" panose="04040605051002020D02" pitchFamily="82" charset="0"/>
            </a:endParaRPr>
          </a:p>
        </p:txBody>
      </p:sp>
      <p:sp>
        <p:nvSpPr>
          <p:cNvPr id="10" name="Прямоугольник 9"/>
          <p:cNvSpPr/>
          <p:nvPr/>
        </p:nvSpPr>
        <p:spPr>
          <a:xfrm>
            <a:off x="4137801" y="2659447"/>
            <a:ext cx="3932872" cy="369332"/>
          </a:xfrm>
          <a:prstGeom prst="rect">
            <a:avLst/>
          </a:prstGeom>
        </p:spPr>
        <p:txBody>
          <a:bodyPr wrap="none">
            <a:spAutoFit/>
          </a:bodyPr>
          <a:lstStyle/>
          <a:p>
            <a:r>
              <a:rPr lang="en-US" dirty="0">
                <a:hlinkClick r:id="rId2"/>
              </a:rPr>
              <a:t>https://forms.gle/fgjy1Z8PwxgRvvmW9 </a:t>
            </a:r>
            <a:endParaRPr lang="ru-RU" dirty="0"/>
          </a:p>
        </p:txBody>
      </p:sp>
    </p:spTree>
    <p:extLst>
      <p:ext uri="{BB962C8B-B14F-4D97-AF65-F5344CB8AC3E}">
        <p14:creationId xmlns:p14="http://schemas.microsoft.com/office/powerpoint/2010/main" val="3192453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28368" y="667265"/>
            <a:ext cx="11131574" cy="5898292"/>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8181474" y="522387"/>
            <a:ext cx="3105752" cy="430887"/>
          </a:xfrm>
          <a:prstGeom prst="rect">
            <a:avLst/>
          </a:prstGeom>
          <a:noFill/>
        </p:spPr>
        <p:txBody>
          <a:bodyPr wrap="square">
            <a:spAutoFit/>
          </a:bodyPr>
          <a:lstStyle/>
          <a:p>
            <a:pPr algn="just"/>
            <a:r>
              <a:rPr lang="ru-RU" sz="2200" b="0" i="0" dirty="0">
                <a:solidFill>
                  <a:srgbClr val="000000"/>
                </a:solidFill>
                <a:effectLst/>
                <a:latin typeface="Gabriola" panose="04040605051002020D02" pitchFamily="82" charset="0"/>
              </a:rPr>
              <a:t>   </a:t>
            </a:r>
          </a:p>
        </p:txBody>
      </p:sp>
      <p:sp>
        <p:nvSpPr>
          <p:cNvPr id="12" name="TextBox 11">
            <a:extLst>
              <a:ext uri="{FF2B5EF4-FFF2-40B4-BE49-F238E27FC236}">
                <a16:creationId xmlns:a16="http://schemas.microsoft.com/office/drawing/2014/main" id="{EB8B7B98-5BA2-4485-8069-F8800EA0F627}"/>
              </a:ext>
            </a:extLst>
          </p:cNvPr>
          <p:cNvSpPr txBox="1"/>
          <p:nvPr/>
        </p:nvSpPr>
        <p:spPr>
          <a:xfrm>
            <a:off x="838871" y="5662772"/>
            <a:ext cx="10315161" cy="523220"/>
          </a:xfrm>
          <a:prstGeom prst="rect">
            <a:avLst/>
          </a:prstGeom>
          <a:noFill/>
          <a:ln>
            <a:noFill/>
          </a:ln>
        </p:spPr>
        <p:txBody>
          <a:bodyPr wrap="square" rtlCol="0">
            <a:spAutoFit/>
          </a:bodyPr>
          <a:lstStyle/>
          <a:p>
            <a:pPr algn="l"/>
            <a:r>
              <a:rPr lang="ru-RU" sz="2800" b="0" i="0" dirty="0">
                <a:solidFill>
                  <a:srgbClr val="000000"/>
                </a:solidFill>
                <a:effectLst/>
                <a:latin typeface="Gabriola" panose="04040605051002020D02" pitchFamily="82" charset="0"/>
                <a:hlinkClick r:id="rId2" action="ppaction://hlinksldjump"/>
              </a:rPr>
              <a:t>Вернуться к карте</a:t>
            </a:r>
            <a:r>
              <a:rPr lang="ru-RU" sz="2800" b="0" i="0" dirty="0">
                <a:solidFill>
                  <a:srgbClr val="000000"/>
                </a:solidFill>
                <a:effectLst/>
                <a:latin typeface="Gabriola" panose="04040605051002020D02" pitchFamily="82" charset="0"/>
              </a:rPr>
              <a:t>                                                            </a:t>
            </a:r>
            <a:r>
              <a:rPr lang="ru-RU" sz="2800" b="0" i="0" dirty="0">
                <a:solidFill>
                  <a:srgbClr val="000000"/>
                </a:solidFill>
                <a:effectLst/>
                <a:latin typeface="Gabriola" panose="04040605051002020D02" pitchFamily="82" charset="0"/>
                <a:hlinkClick r:id="rId3" action="ppaction://hlinksldjump"/>
              </a:rPr>
              <a:t>Перейти к заданиям по этой теме </a:t>
            </a:r>
            <a:endParaRPr lang="ru-RU" sz="2800" b="0" i="0" dirty="0">
              <a:solidFill>
                <a:srgbClr val="000000"/>
              </a:solidFill>
              <a:effectLst/>
              <a:latin typeface="Gabriola" panose="04040605051002020D02" pitchFamily="82" charset="0"/>
            </a:endParaRPr>
          </a:p>
        </p:txBody>
      </p:sp>
      <p:sp>
        <p:nvSpPr>
          <p:cNvPr id="8" name="Прямоугольник 7">
            <a:hlinkClick r:id="rId3" action="ppaction://hlinksldjump"/>
          </p:cNvPr>
          <p:cNvSpPr/>
          <p:nvPr/>
        </p:nvSpPr>
        <p:spPr>
          <a:xfrm>
            <a:off x="5791200" y="1024231"/>
            <a:ext cx="5371069" cy="4955203"/>
          </a:xfrm>
          <a:prstGeom prst="rect">
            <a:avLst/>
          </a:prstGeom>
        </p:spPr>
        <p:txBody>
          <a:bodyPr wrap="square">
            <a:spAutoFit/>
          </a:bodyPr>
          <a:lstStyle/>
          <a:p>
            <a:pPr algn="just"/>
            <a:r>
              <a:rPr lang="ru-RU" sz="2000" b="1" dirty="0" err="1">
                <a:solidFill>
                  <a:schemeClr val="accent1"/>
                </a:solidFill>
                <a:latin typeface="Gabriola" pitchFamily="82" charset="0"/>
              </a:rPr>
              <a:t>Яку́ты</a:t>
            </a:r>
            <a:r>
              <a:rPr lang="ru-RU" sz="2000" b="1" dirty="0">
                <a:solidFill>
                  <a:schemeClr val="accent1"/>
                </a:solidFill>
                <a:latin typeface="Gabriola" pitchFamily="82" charset="0"/>
              </a:rPr>
              <a:t> — тюркский народ, коренное население Якутии. По результатам Всероссийской переписи населения 2010 года в России проживало 478,1 тысячи якутов, главным образом, в Якутии, а также в Иркутской, Магаданской областях, Хабаровском и Красноярском краях. Якуты являются наиболее многочисленным (49,9 % населения) народом в Якутии и самым крупным из коренных народов Сибири в границах РФ</a:t>
            </a:r>
            <a:r>
              <a:rPr lang="ru-RU" sz="2000" dirty="0"/>
              <a:t>.</a:t>
            </a:r>
          </a:p>
          <a:p>
            <a:pPr algn="just"/>
            <a:endParaRPr lang="ru-RU" sz="1600" dirty="0">
              <a:latin typeface="Gabriola" pitchFamily="82" charset="0"/>
            </a:endParaRPr>
          </a:p>
          <a:p>
            <a:pPr algn="just"/>
            <a:r>
              <a:rPr lang="ru-RU" sz="1600" dirty="0">
                <a:latin typeface="Gabriola" pitchFamily="82" charset="0"/>
              </a:rPr>
              <a:t>В традиционном хозяйстве и материальной культуре якутов много черт, сходных с культурой скотоводов Центральной Азии. На Средней Лене сложилась модель хозяйства якутов, сочетающая скотоводство и экстенсивные виды промыслов (рыболовство и охота) и их материальная культура, адаптированная к климату Восточной Сибири. На севере Якутии распространён самобытный тип упряжного оленеводства.</a:t>
            </a:r>
          </a:p>
          <a:p>
            <a:pPr algn="just"/>
            <a:r>
              <a:rPr lang="ru-RU" sz="1600" dirty="0">
                <a:latin typeface="Gabriola" pitchFamily="82" charset="0"/>
              </a:rPr>
              <a:t>Передаваемый из поколение в поколение сказителями древний эпос </a:t>
            </a:r>
            <a:r>
              <a:rPr lang="ru-RU" sz="1600" dirty="0" err="1">
                <a:latin typeface="Gabriola" pitchFamily="82" charset="0"/>
              </a:rPr>
              <a:t>Олонхо</a:t>
            </a:r>
            <a:r>
              <a:rPr lang="ru-RU" sz="1600" dirty="0">
                <a:latin typeface="Gabriola" pitchFamily="82" charset="0"/>
              </a:rPr>
              <a:t> включён в список Всемирного нематериального наследия Юнеско.</a:t>
            </a:r>
          </a:p>
          <a:p>
            <a:pPr algn="just"/>
            <a:endParaRPr lang="ru-RU" sz="1600" b="1" dirty="0">
              <a:solidFill>
                <a:schemeClr val="accent1"/>
              </a:solidFill>
              <a:latin typeface="Gabriola" pitchFamily="82" charset="0"/>
            </a:endParaRPr>
          </a:p>
          <a:p>
            <a:pPr algn="just"/>
            <a:endParaRPr lang="ru-RU" sz="1600" b="1" dirty="0">
              <a:solidFill>
                <a:schemeClr val="accent1"/>
              </a:solidFill>
              <a:latin typeface="Gabriola" pitchFamily="82" charset="0"/>
            </a:endParaRPr>
          </a:p>
        </p:txBody>
      </p:sp>
      <p:pic>
        <p:nvPicPr>
          <p:cNvPr id="72706" name="Picture 2" descr="https://avatars.mds.yandex.net/get-zen_doc/2417275/pub_5ed135ae932a8736ef34827d_5ed1366e0eff8b3692c1e6da/scale_1200"/>
          <p:cNvPicPr>
            <a:picLocks noChangeAspect="1" noChangeArrowheads="1"/>
          </p:cNvPicPr>
          <p:nvPr/>
        </p:nvPicPr>
        <p:blipFill>
          <a:blip r:embed="rId4" cstate="print"/>
          <a:srcRect/>
          <a:stretch>
            <a:fillRect/>
          </a:stretch>
        </p:blipFill>
        <p:spPr bwMode="auto">
          <a:xfrm>
            <a:off x="804566" y="1128583"/>
            <a:ext cx="4797164" cy="3575222"/>
          </a:xfrm>
          <a:prstGeom prst="rect">
            <a:avLst/>
          </a:prstGeom>
          <a:noFill/>
        </p:spPr>
      </p:pic>
    </p:spTree>
    <p:extLst>
      <p:ext uri="{BB962C8B-B14F-4D97-AF65-F5344CB8AC3E}">
        <p14:creationId xmlns:p14="http://schemas.microsoft.com/office/powerpoint/2010/main" val="1413028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86032" y="683741"/>
            <a:ext cx="11073910" cy="6054786"/>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930876" y="963827"/>
            <a:ext cx="10279348" cy="4154984"/>
          </a:xfrm>
          <a:prstGeom prst="rect">
            <a:avLst/>
          </a:prstGeom>
          <a:noFill/>
        </p:spPr>
        <p:txBody>
          <a:bodyPr wrap="square">
            <a:spAutoFit/>
          </a:bodyPr>
          <a:lstStyle/>
          <a:p>
            <a:pPr algn="ctr"/>
            <a:r>
              <a:rPr lang="ru-RU" sz="2200" b="0" i="0" dirty="0">
                <a:solidFill>
                  <a:srgbClr val="000000"/>
                </a:solidFill>
                <a:effectLst/>
                <a:latin typeface="Gabriola" panose="04040605051002020D02" pitchFamily="82" charset="0"/>
              </a:rPr>
              <a:t>   </a:t>
            </a:r>
            <a:r>
              <a:rPr lang="ru-RU" sz="3200" b="1" cap="all" dirty="0">
                <a:solidFill>
                  <a:schemeClr val="accent1"/>
                </a:solidFill>
                <a:latin typeface="Gabriola" pitchFamily="82" charset="0"/>
              </a:rPr>
              <a:t>Героический   эпос   </a:t>
            </a:r>
            <a:r>
              <a:rPr lang="ru-RU" sz="3200" b="1" cap="all" dirty="0" err="1">
                <a:solidFill>
                  <a:schemeClr val="accent1"/>
                </a:solidFill>
                <a:latin typeface="Gabriola" pitchFamily="82" charset="0"/>
              </a:rPr>
              <a:t>олонхо</a:t>
            </a:r>
            <a:r>
              <a:rPr lang="ru-RU" sz="3200" b="1" cap="all" dirty="0">
                <a:solidFill>
                  <a:schemeClr val="accent1"/>
                </a:solidFill>
                <a:latin typeface="Gabriola" pitchFamily="82" charset="0"/>
              </a:rPr>
              <a:t> </a:t>
            </a:r>
            <a:endParaRPr lang="ru-RU" sz="3200" dirty="0">
              <a:solidFill>
                <a:schemeClr val="accent1"/>
              </a:solidFill>
              <a:latin typeface="Gabriola" pitchFamily="82" charset="0"/>
            </a:endParaRPr>
          </a:p>
          <a:p>
            <a:pPr algn="ctr"/>
            <a:r>
              <a:rPr lang="ru-RU" sz="3200" b="1" cap="all" dirty="0">
                <a:solidFill>
                  <a:schemeClr val="accent1"/>
                </a:solidFill>
                <a:latin typeface="Gabriola" pitchFamily="82" charset="0"/>
              </a:rPr>
              <a:t>в   </a:t>
            </a:r>
            <a:r>
              <a:rPr lang="ru-RU" sz="3200" b="1" cap="all" dirty="0" err="1">
                <a:solidFill>
                  <a:schemeClr val="accent1"/>
                </a:solidFill>
                <a:latin typeface="Gabriola" pitchFamily="82" charset="0"/>
              </a:rPr>
              <a:t>этнопедагогике</a:t>
            </a:r>
            <a:r>
              <a:rPr lang="ru-RU" sz="3200" b="1" cap="all" dirty="0">
                <a:solidFill>
                  <a:schemeClr val="accent1"/>
                </a:solidFill>
                <a:latin typeface="Gabriola" pitchFamily="82" charset="0"/>
              </a:rPr>
              <a:t>   якутского   народа</a:t>
            </a:r>
            <a:endParaRPr lang="ru-RU" sz="3200" dirty="0">
              <a:solidFill>
                <a:schemeClr val="accent1"/>
              </a:solidFill>
              <a:latin typeface="Gabriola" pitchFamily="82" charset="0"/>
            </a:endParaRPr>
          </a:p>
          <a:p>
            <a:pPr algn="ctr"/>
            <a:r>
              <a:rPr lang="ru-RU" sz="3200" dirty="0">
                <a:solidFill>
                  <a:schemeClr val="accent1"/>
                </a:solidFill>
                <a:latin typeface="Gabriola" pitchFamily="82" charset="0"/>
              </a:rPr>
              <a:t> </a:t>
            </a:r>
          </a:p>
          <a:p>
            <a:pPr algn="just"/>
            <a:r>
              <a:rPr lang="ru-RU" sz="2800" dirty="0">
                <a:latin typeface="Gabriola" pitchFamily="82" charset="0"/>
              </a:rPr>
              <a:t>(По материалам статьи «Морально-этический потенциал героического эпоса </a:t>
            </a:r>
            <a:r>
              <a:rPr lang="ru-RU" sz="2800" dirty="0" err="1">
                <a:latin typeface="Gabriola" pitchFamily="82" charset="0"/>
              </a:rPr>
              <a:t>олонхо</a:t>
            </a:r>
            <a:r>
              <a:rPr lang="ru-RU" sz="2800" dirty="0">
                <a:latin typeface="Gabriola" pitchFamily="82" charset="0"/>
              </a:rPr>
              <a:t> в дошкольных организациях Республики Саха (Якутия)» </a:t>
            </a:r>
            <a:r>
              <a:rPr lang="ru-RU" sz="2800" dirty="0" err="1">
                <a:latin typeface="Gabriola" pitchFamily="82" charset="0"/>
              </a:rPr>
              <a:t>Чухордуной</a:t>
            </a:r>
            <a:r>
              <a:rPr lang="ru-RU" sz="2800" dirty="0">
                <a:latin typeface="Gabriola" pitchFamily="82" charset="0"/>
              </a:rPr>
              <a:t> Е.П., к.п.н., ведущего специалиста учебно-научной лаборатории этнокультурного образования  им. А.Д. Семеновой Северо-Восточного федерального университета                                        им. М.К. </a:t>
            </a:r>
            <a:r>
              <a:rPr lang="ru-RU" sz="2800" dirty="0" err="1">
                <a:latin typeface="Gabriola" pitchFamily="82" charset="0"/>
              </a:rPr>
              <a:t>Аммосова</a:t>
            </a:r>
            <a:r>
              <a:rPr lang="ru-RU" sz="2800" dirty="0">
                <a:latin typeface="Gabriola" pitchFamily="82" charset="0"/>
              </a:rPr>
              <a:t>, Ефимовой Д.Г., старшего научного сотрудника ФГБНУ «Институт национальных школ Республики Саха (Якутия)», г. Якутск)</a:t>
            </a:r>
          </a:p>
        </p:txBody>
      </p:sp>
      <p:sp>
        <p:nvSpPr>
          <p:cNvPr id="7" name="TextBox 6">
            <a:extLst>
              <a:ext uri="{FF2B5EF4-FFF2-40B4-BE49-F238E27FC236}">
                <a16:creationId xmlns:a16="http://schemas.microsoft.com/office/drawing/2014/main" id="{288E4963-1475-44D2-AA44-5F1225D5A697}"/>
              </a:ext>
            </a:extLst>
          </p:cNvPr>
          <p:cNvSpPr txBox="1"/>
          <p:nvPr/>
        </p:nvSpPr>
        <p:spPr>
          <a:xfrm>
            <a:off x="10890509" y="5968834"/>
            <a:ext cx="298383" cy="369332"/>
          </a:xfrm>
          <a:prstGeom prst="rect">
            <a:avLst/>
          </a:prstGeom>
          <a:noFill/>
        </p:spPr>
        <p:txBody>
          <a:bodyPr wrap="square" rtlCol="0">
            <a:spAutoFit/>
          </a:bodyPr>
          <a:lstStyle/>
          <a:p>
            <a:r>
              <a:rPr lang="ru-RU" dirty="0"/>
              <a:t>1</a:t>
            </a:r>
          </a:p>
        </p:txBody>
      </p:sp>
      <p:sp>
        <p:nvSpPr>
          <p:cNvPr id="9" name="TextBox 8">
            <a:extLst>
              <a:ext uri="{FF2B5EF4-FFF2-40B4-BE49-F238E27FC236}">
                <a16:creationId xmlns:a16="http://schemas.microsoft.com/office/drawing/2014/main" id="{C34D5E50-8752-433E-B8A4-117064C8672E}"/>
              </a:ext>
            </a:extLst>
          </p:cNvPr>
          <p:cNvSpPr txBox="1"/>
          <p:nvPr/>
        </p:nvSpPr>
        <p:spPr>
          <a:xfrm>
            <a:off x="5044260" y="5874421"/>
            <a:ext cx="2084225" cy="461665"/>
          </a:xfrm>
          <a:prstGeom prst="rect">
            <a:avLst/>
          </a:prstGeom>
          <a:noFill/>
        </p:spPr>
        <p:txBody>
          <a:bodyPr wrap="none" rtlCol="0">
            <a:spAutoFit/>
          </a:bodyPr>
          <a:lstStyle/>
          <a:p>
            <a:r>
              <a:rPr lang="ru-RU" sz="2400" dirty="0">
                <a:latin typeface="Gabriola" panose="04040605051002020D02" pitchFamily="82" charset="0"/>
                <a:hlinkClick r:id="rId2" action="ppaction://hlinksldjump"/>
              </a:rPr>
              <a:t>Вернуться к карте</a:t>
            </a:r>
            <a:endParaRPr lang="ru-RU" sz="2400" dirty="0">
              <a:latin typeface="Gabriola" panose="04040605051002020D02" pitchFamily="82" charset="0"/>
            </a:endParaRPr>
          </a:p>
        </p:txBody>
      </p:sp>
    </p:spTree>
    <p:extLst>
      <p:ext uri="{BB962C8B-B14F-4D97-AF65-F5344CB8AC3E}">
        <p14:creationId xmlns:p14="http://schemas.microsoft.com/office/powerpoint/2010/main" val="3953474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86032" y="683741"/>
            <a:ext cx="11073910" cy="6054786"/>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930876" y="963827"/>
            <a:ext cx="10279348" cy="3785652"/>
          </a:xfrm>
          <a:prstGeom prst="rect">
            <a:avLst/>
          </a:prstGeom>
          <a:noFill/>
        </p:spPr>
        <p:txBody>
          <a:bodyPr wrap="square">
            <a:spAutoFit/>
          </a:bodyPr>
          <a:lstStyle/>
          <a:p>
            <a:pPr algn="just" fontAlgn="t"/>
            <a:r>
              <a:rPr lang="ru-RU" sz="2400" dirty="0">
                <a:latin typeface="Gabriola" pitchFamily="82" charset="0"/>
              </a:rPr>
              <a:t>	Якутский героический эпос </a:t>
            </a:r>
            <a:r>
              <a:rPr lang="ru-RU" sz="2400" dirty="0" err="1">
                <a:latin typeface="Gabriola" pitchFamily="82" charset="0"/>
              </a:rPr>
              <a:t>олонхо</a:t>
            </a:r>
            <a:r>
              <a:rPr lang="ru-RU" sz="2400" dirty="0">
                <a:latin typeface="Gabriola" pitchFamily="82" charset="0"/>
              </a:rPr>
              <a:t> - древняя сокровенная мудрость народа </a:t>
            </a:r>
            <a:r>
              <a:rPr lang="ru-RU" sz="2400" dirty="0" err="1">
                <a:latin typeface="Gabriola" pitchFamily="82" charset="0"/>
              </a:rPr>
              <a:t>саха</a:t>
            </a:r>
            <a:r>
              <a:rPr lang="ru-RU" sz="2400" dirty="0">
                <a:latin typeface="Gabriola" pitchFamily="82" charset="0"/>
              </a:rPr>
              <a:t>.</a:t>
            </a:r>
          </a:p>
          <a:p>
            <a:pPr algn="just" fontAlgn="t"/>
            <a:r>
              <a:rPr lang="ru-RU" sz="2400" dirty="0">
                <a:latin typeface="Gabriola" pitchFamily="82" charset="0"/>
              </a:rPr>
              <a:t>	Великие педагоги считали, что моральные качества человека, его думы и чаяния особенно ярко проявляются в жанрах устного народного творчества, фольклоре, что художественное слово организует духовную жизнь человека, формирует его внутреннюю культуру; особо выделяли роль родного языка как важнейшего фактора воспитания.</a:t>
            </a:r>
          </a:p>
          <a:p>
            <a:pPr algn="just" fontAlgn="t"/>
            <a:r>
              <a:rPr lang="ru-RU" sz="2400" dirty="0">
                <a:latin typeface="Gabriola" pitchFamily="82" charset="0"/>
              </a:rPr>
              <a:t>	Якутский героический эпос </a:t>
            </a:r>
            <a:r>
              <a:rPr lang="ru-RU" sz="2400" dirty="0" err="1">
                <a:latin typeface="Gabriola" pitchFamily="82" charset="0"/>
              </a:rPr>
              <a:t>олонхо</a:t>
            </a:r>
            <a:r>
              <a:rPr lang="ru-RU" sz="2400" dirty="0">
                <a:latin typeface="Gabriola" pitchFamily="82" charset="0"/>
              </a:rPr>
              <a:t> - древний жанр устного народного творчества. Как отметил основатель </a:t>
            </a:r>
            <a:r>
              <a:rPr lang="ru-RU" sz="2400" dirty="0" err="1">
                <a:latin typeface="Gabriola" pitchFamily="82" charset="0"/>
              </a:rPr>
              <a:t>этнопедагогики</a:t>
            </a:r>
            <a:r>
              <a:rPr lang="ru-RU" sz="2400" dirty="0">
                <a:latin typeface="Gabriola" pitchFamily="82" charset="0"/>
              </a:rPr>
              <a:t> Г.Н. Волков: «</a:t>
            </a:r>
            <a:r>
              <a:rPr lang="ru-RU" sz="2400" dirty="0" err="1">
                <a:latin typeface="Gabriola" pitchFamily="82" charset="0"/>
              </a:rPr>
              <a:t>Олонхо</a:t>
            </a:r>
            <a:r>
              <a:rPr lang="ru-RU" sz="2400" dirty="0">
                <a:latin typeface="Gabriola" pitchFamily="82" charset="0"/>
              </a:rPr>
              <a:t> самое концентрированное выражение духовной жизни якутского народа. Если по словам Платона, Гомер воспитал Элладу, то </a:t>
            </a:r>
            <a:r>
              <a:rPr lang="ru-RU" sz="2400" dirty="0" err="1">
                <a:latin typeface="Gabriola" pitchFamily="82" charset="0"/>
              </a:rPr>
              <a:t>олонхо</a:t>
            </a:r>
            <a:r>
              <a:rPr lang="ru-RU" sz="2400" dirty="0">
                <a:latin typeface="Gabriola" pitchFamily="82" charset="0"/>
              </a:rPr>
              <a:t> воспитал народ страны Саха. Его, действительно, можно сравнить с древнегреческим эпосом - по силе, стройности, размаху и красоте. Какая масштабность мыслей и чувств!».</a:t>
            </a:r>
          </a:p>
        </p:txBody>
      </p:sp>
      <p:sp>
        <p:nvSpPr>
          <p:cNvPr id="7" name="TextBox 6">
            <a:extLst>
              <a:ext uri="{FF2B5EF4-FFF2-40B4-BE49-F238E27FC236}">
                <a16:creationId xmlns:a16="http://schemas.microsoft.com/office/drawing/2014/main" id="{288E4963-1475-44D2-AA44-5F1225D5A697}"/>
              </a:ext>
            </a:extLst>
          </p:cNvPr>
          <p:cNvSpPr txBox="1"/>
          <p:nvPr/>
        </p:nvSpPr>
        <p:spPr>
          <a:xfrm>
            <a:off x="10890509" y="5968834"/>
            <a:ext cx="298383" cy="369332"/>
          </a:xfrm>
          <a:prstGeom prst="rect">
            <a:avLst/>
          </a:prstGeom>
          <a:noFill/>
        </p:spPr>
        <p:txBody>
          <a:bodyPr wrap="square" rtlCol="0">
            <a:spAutoFit/>
          </a:bodyPr>
          <a:lstStyle/>
          <a:p>
            <a:r>
              <a:rPr lang="ru-RU" dirty="0"/>
              <a:t>2</a:t>
            </a:r>
          </a:p>
        </p:txBody>
      </p:sp>
    </p:spTree>
    <p:extLst>
      <p:ext uri="{BB962C8B-B14F-4D97-AF65-F5344CB8AC3E}">
        <p14:creationId xmlns:p14="http://schemas.microsoft.com/office/powerpoint/2010/main" val="3953474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86032" y="683741"/>
            <a:ext cx="11073910" cy="6054786"/>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930876" y="963827"/>
            <a:ext cx="10279348" cy="4893647"/>
          </a:xfrm>
          <a:prstGeom prst="rect">
            <a:avLst/>
          </a:prstGeom>
          <a:noFill/>
        </p:spPr>
        <p:txBody>
          <a:bodyPr wrap="square">
            <a:spAutoFit/>
          </a:bodyPr>
          <a:lstStyle/>
          <a:p>
            <a:pPr algn="just" fontAlgn="t"/>
            <a:r>
              <a:rPr lang="ru-RU" sz="2400" dirty="0">
                <a:latin typeface="Gabriola" pitchFamily="82" charset="0"/>
              </a:rPr>
              <a:t>	Народ </a:t>
            </a:r>
            <a:r>
              <a:rPr lang="ru-RU" sz="2400" dirty="0" err="1">
                <a:latin typeface="Gabriola" pitchFamily="82" charset="0"/>
              </a:rPr>
              <a:t>саха</a:t>
            </a:r>
            <a:r>
              <a:rPr lang="ru-RU" sz="2400" dirty="0">
                <a:latin typeface="Gabriola" pitchFamily="82" charset="0"/>
              </a:rPr>
              <a:t> на протяжении тысячелетий воспитывался на образе защитника племени </a:t>
            </a:r>
            <a:r>
              <a:rPr lang="ru-RU" sz="2400" dirty="0" err="1">
                <a:latin typeface="Gabriola" pitchFamily="82" charset="0"/>
              </a:rPr>
              <a:t>саха</a:t>
            </a:r>
            <a:r>
              <a:rPr lang="ru-RU" sz="2400" dirty="0">
                <a:latin typeface="Gabriola" pitchFamily="82" charset="0"/>
              </a:rPr>
              <a:t> - богатыря </a:t>
            </a:r>
            <a:r>
              <a:rPr lang="ru-RU" sz="2400" dirty="0" err="1">
                <a:latin typeface="Gabriola" pitchFamily="82" charset="0"/>
              </a:rPr>
              <a:t>айыы</a:t>
            </a:r>
            <a:r>
              <a:rPr lang="ru-RU" sz="2400" dirty="0">
                <a:latin typeface="Gabriola" pitchFamily="82" charset="0"/>
              </a:rPr>
              <a:t>. Богатырь </a:t>
            </a:r>
            <a:r>
              <a:rPr lang="ru-RU" sz="2400" dirty="0" err="1">
                <a:latin typeface="Gabriola" pitchFamily="82" charset="0"/>
              </a:rPr>
              <a:t>айыы</a:t>
            </a:r>
            <a:r>
              <a:rPr lang="ru-RU" sz="2400" dirty="0">
                <a:latin typeface="Gabriola" pitchFamily="82" charset="0"/>
              </a:rPr>
              <a:t> обладал могучей силой, непоколебимой волей, отличался верностью родной земле, семье, человечностью, умом. Красавица </a:t>
            </a:r>
            <a:r>
              <a:rPr lang="ru-RU" sz="2400" dirty="0" err="1">
                <a:latin typeface="Gabriola" pitchFamily="82" charset="0"/>
              </a:rPr>
              <a:t>Куо</a:t>
            </a:r>
            <a:r>
              <a:rPr lang="ru-RU" sz="2400" dirty="0">
                <a:latin typeface="Gabriola" pitchFamily="82" charset="0"/>
              </a:rPr>
              <a:t> была эталоном целомудрия, женственности, красоты, здоровья. Она хорошая мать, мудрая жена, сестра.</a:t>
            </a:r>
          </a:p>
          <a:p>
            <a:pPr fontAlgn="t"/>
            <a:r>
              <a:rPr lang="ru-RU" sz="2400" dirty="0">
                <a:latin typeface="Gabriola" pitchFamily="82" charset="0"/>
              </a:rPr>
              <a:t>Люди Срединной земли дружелюбные, честные, храбрые. Они выручали друг друга из беды. В семье почитали родителей, уважали детей. Многодетные семьи находились в почете. Люди племени </a:t>
            </a:r>
            <a:r>
              <a:rPr lang="ru-RU" sz="2400" dirty="0" err="1">
                <a:latin typeface="Gabriola" pitchFamily="82" charset="0"/>
              </a:rPr>
              <a:t>айыы</a:t>
            </a:r>
            <a:r>
              <a:rPr lang="ru-RU" sz="2400" dirty="0">
                <a:latin typeface="Gabriola" pitchFamily="82" charset="0"/>
              </a:rPr>
              <a:t>, преклоняясь перед природной силой, понимая тесную связь человека с космосом, умели жить по законам природы. </a:t>
            </a:r>
          </a:p>
          <a:p>
            <a:pPr fontAlgn="t"/>
            <a:r>
              <a:rPr lang="ru-RU" sz="2400" dirty="0">
                <a:latin typeface="Gabriola" pitchFamily="82" charset="0"/>
              </a:rPr>
              <a:t>	В </a:t>
            </a:r>
            <a:r>
              <a:rPr lang="ru-RU" sz="2400" dirty="0" err="1">
                <a:latin typeface="Gabriola" pitchFamily="82" charset="0"/>
              </a:rPr>
              <a:t>олонхо</a:t>
            </a:r>
            <a:r>
              <a:rPr lang="ru-RU" sz="2400" dirty="0">
                <a:latin typeface="Gabriola" pitchFamily="82" charset="0"/>
              </a:rPr>
              <a:t> люди племени </a:t>
            </a:r>
            <a:r>
              <a:rPr lang="ru-RU" sz="2400" dirty="0" err="1">
                <a:latin typeface="Gabriola" pitchFamily="82" charset="0"/>
              </a:rPr>
              <a:t>айыы</a:t>
            </a:r>
            <a:r>
              <a:rPr lang="ru-RU" sz="2400" dirty="0">
                <a:latin typeface="Gabriola" pitchFamily="82" charset="0"/>
              </a:rPr>
              <a:t> как олицетворение светлой силы строят мирную изобильную жизнь, создают уютный дом, богатство, а </a:t>
            </a:r>
            <a:r>
              <a:rPr lang="ru-RU" sz="2400" dirty="0" err="1">
                <a:latin typeface="Gabriola" pitchFamily="82" charset="0"/>
              </a:rPr>
              <a:t>абаасы</a:t>
            </a:r>
            <a:r>
              <a:rPr lang="ru-RU" sz="2400" dirty="0">
                <a:latin typeface="Gabriola" pitchFamily="82" charset="0"/>
              </a:rPr>
              <a:t> как представители черной силы разрушают то, что создано человеком. Люди и </a:t>
            </a:r>
            <a:r>
              <a:rPr lang="ru-RU" sz="2400" dirty="0" err="1">
                <a:latin typeface="Gabriola" pitchFamily="82" charset="0"/>
              </a:rPr>
              <a:t>абаасы</a:t>
            </a:r>
            <a:r>
              <a:rPr lang="ru-RU" sz="2400" dirty="0">
                <a:latin typeface="Gabriola" pitchFamily="82" charset="0"/>
              </a:rPr>
              <a:t> - непримиримые, противоборствующие силы.</a:t>
            </a:r>
          </a:p>
          <a:p>
            <a:pPr fontAlgn="t"/>
            <a:r>
              <a:rPr lang="ru-RU" sz="2400" dirty="0">
                <a:latin typeface="Gabriola" pitchFamily="82" charset="0"/>
              </a:rPr>
              <a:t>	В эпосе </a:t>
            </a:r>
            <a:r>
              <a:rPr lang="ru-RU" sz="2400" dirty="0" err="1">
                <a:latin typeface="Gabriola" pitchFamily="82" charset="0"/>
              </a:rPr>
              <a:t>олонхо</a:t>
            </a:r>
            <a:r>
              <a:rPr lang="ru-RU" sz="2400" dirty="0">
                <a:latin typeface="Gabriola" pitchFamily="82" charset="0"/>
              </a:rPr>
              <a:t> четко выраженные ценности способствуют формированию морально-этической, духовно-нравственной, ценностно-ориентированной личности.</a:t>
            </a:r>
          </a:p>
        </p:txBody>
      </p:sp>
      <p:sp>
        <p:nvSpPr>
          <p:cNvPr id="7" name="TextBox 6">
            <a:extLst>
              <a:ext uri="{FF2B5EF4-FFF2-40B4-BE49-F238E27FC236}">
                <a16:creationId xmlns:a16="http://schemas.microsoft.com/office/drawing/2014/main" id="{288E4963-1475-44D2-AA44-5F1225D5A697}"/>
              </a:ext>
            </a:extLst>
          </p:cNvPr>
          <p:cNvSpPr txBox="1"/>
          <p:nvPr/>
        </p:nvSpPr>
        <p:spPr>
          <a:xfrm>
            <a:off x="10890509" y="5968834"/>
            <a:ext cx="298383" cy="369332"/>
          </a:xfrm>
          <a:prstGeom prst="rect">
            <a:avLst/>
          </a:prstGeom>
          <a:noFill/>
        </p:spPr>
        <p:txBody>
          <a:bodyPr wrap="square" rtlCol="0">
            <a:spAutoFit/>
          </a:bodyPr>
          <a:lstStyle/>
          <a:p>
            <a:r>
              <a:rPr lang="ru-RU" dirty="0"/>
              <a:t>3</a:t>
            </a:r>
          </a:p>
        </p:txBody>
      </p:sp>
    </p:spTree>
    <p:extLst>
      <p:ext uri="{BB962C8B-B14F-4D97-AF65-F5344CB8AC3E}">
        <p14:creationId xmlns:p14="http://schemas.microsoft.com/office/powerpoint/2010/main" val="3953474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486032" y="683741"/>
            <a:ext cx="11073910" cy="6054786"/>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930876" y="963827"/>
            <a:ext cx="10279348" cy="5139869"/>
          </a:xfrm>
          <a:prstGeom prst="rect">
            <a:avLst/>
          </a:prstGeom>
          <a:noFill/>
        </p:spPr>
        <p:txBody>
          <a:bodyPr wrap="square">
            <a:spAutoFit/>
          </a:bodyPr>
          <a:lstStyle/>
          <a:p>
            <a:pPr algn="just" fontAlgn="t"/>
            <a:r>
              <a:rPr lang="ru-RU" sz="2400" dirty="0">
                <a:latin typeface="Gabriola" pitchFamily="82" charset="0"/>
              </a:rPr>
              <a:t>	</a:t>
            </a:r>
            <a:r>
              <a:rPr lang="ru-RU" sz="2000" dirty="0">
                <a:latin typeface="Gabriola" pitchFamily="82" charset="0"/>
              </a:rPr>
              <a:t>Например, одной из важных ценностей человечества является ценность «Природа». В </a:t>
            </a:r>
            <a:r>
              <a:rPr lang="ru-RU" sz="2000" dirty="0" err="1">
                <a:latin typeface="Gabriola" pitchFamily="82" charset="0"/>
              </a:rPr>
              <a:t>олонхо</a:t>
            </a:r>
            <a:r>
              <a:rPr lang="ru-RU" sz="2000" dirty="0">
                <a:latin typeface="Gabriola" pitchFamily="82" charset="0"/>
              </a:rPr>
              <a:t> четко обозначена динамическая равновесная система в живой природе. По воззрению обитателей Срединной земли Верхние божества строго следят за соблюдением порядка во всех трех мирах и не позволяют никому «взбудоражить бегущую твердь необъятных гулких небес, пошатнуть основу вселенной, опорную ось кружащихся трех миров, обиталище трех родов». Люди племени </a:t>
            </a:r>
            <a:r>
              <a:rPr lang="ru-RU" sz="2000" dirty="0" err="1">
                <a:latin typeface="Gabriola" pitchFamily="82" charset="0"/>
              </a:rPr>
              <a:t>айыы</a:t>
            </a:r>
            <a:r>
              <a:rPr lang="ru-RU" sz="2000" dirty="0">
                <a:latin typeface="Gabriola" pitchFamily="82" charset="0"/>
              </a:rPr>
              <a:t> Верхних божеств, исполинов-богатырей на всех 9 небесах, духов (</a:t>
            </a:r>
            <a:r>
              <a:rPr lang="ru-RU" sz="2000" dirty="0" err="1">
                <a:latin typeface="Gabriola" pitchFamily="82" charset="0"/>
              </a:rPr>
              <a:t>иччи</a:t>
            </a:r>
            <a:r>
              <a:rPr lang="ru-RU" sz="2000" dirty="0">
                <a:latin typeface="Gabriola" pitchFamily="82" charset="0"/>
              </a:rPr>
              <a:t>) Срединной земли воспринимали как олицетворение взаимоотношений человека с космосом и средой своего обитания, что обеспечивает непременное условие существования человека на Срединной земле.</a:t>
            </a:r>
          </a:p>
          <a:p>
            <a:pPr algn="just" fontAlgn="t"/>
            <a:r>
              <a:rPr lang="ru-RU" sz="2000" dirty="0">
                <a:latin typeface="Gabriola" pitchFamily="82" charset="0"/>
              </a:rPr>
              <a:t>	Таким образом, мир </a:t>
            </a:r>
            <a:r>
              <a:rPr lang="ru-RU" sz="2000" dirty="0" err="1">
                <a:latin typeface="Gabriola" pitchFamily="82" charset="0"/>
              </a:rPr>
              <a:t>олонхо</a:t>
            </a:r>
            <a:r>
              <a:rPr lang="ru-RU" sz="2000" dirty="0">
                <a:latin typeface="Gabriola" pitchFamily="82" charset="0"/>
              </a:rPr>
              <a:t>, созданный творческим гением народа </a:t>
            </a:r>
            <a:r>
              <a:rPr lang="ru-RU" sz="2000" dirty="0" err="1">
                <a:latin typeface="Gabriola" pitchFamily="82" charset="0"/>
              </a:rPr>
              <a:t>саха</a:t>
            </a:r>
            <a:r>
              <a:rPr lang="ru-RU" sz="2000" dirty="0">
                <a:latin typeface="Gabriola" pitchFamily="82" charset="0"/>
              </a:rPr>
              <a:t>, всеобъемлющий. В нем отражены все пласты духовной культуры народа. Как отметил профессор А.М. Лобок, «</a:t>
            </a:r>
            <a:r>
              <a:rPr lang="ru-RU" sz="2000" dirty="0" err="1">
                <a:latin typeface="Gabriola" pitchFamily="82" charset="0"/>
              </a:rPr>
              <a:t>олонхо</a:t>
            </a:r>
            <a:r>
              <a:rPr lang="ru-RU" sz="2000" dirty="0">
                <a:latin typeface="Gabriola" pitchFamily="82" charset="0"/>
              </a:rPr>
              <a:t>... - это культурная память, которая создает смысловое, мировоззренческое поле для процесса живой </a:t>
            </a:r>
            <a:r>
              <a:rPr lang="ru-RU" sz="2000" dirty="0" err="1">
                <a:latin typeface="Gabriola" pitchFamily="82" charset="0"/>
              </a:rPr>
              <a:t>мыследеятельности</a:t>
            </a:r>
            <a:r>
              <a:rPr lang="ru-RU" sz="2000" dirty="0">
                <a:latin typeface="Gabriola" pitchFamily="82" charset="0"/>
              </a:rPr>
              <a:t> современных якутов, выступает живым источником философских размышлений о мире и месте человека в нем».</a:t>
            </a:r>
          </a:p>
          <a:p>
            <a:pPr algn="just" fontAlgn="t"/>
            <a:r>
              <a:rPr lang="ru-RU" sz="2000" dirty="0">
                <a:latin typeface="Gabriola" pitchFamily="82" charset="0"/>
              </a:rPr>
              <a:t>	Использование педагогического, психологического, </a:t>
            </a:r>
            <a:r>
              <a:rPr lang="ru-RU" sz="2000" dirty="0" err="1">
                <a:latin typeface="Gabriola" pitchFamily="82" charset="0"/>
              </a:rPr>
              <a:t>аксиологического</a:t>
            </a:r>
            <a:r>
              <a:rPr lang="ru-RU" sz="2000" dirty="0">
                <a:latin typeface="Gabriola" pitchFamily="82" charset="0"/>
              </a:rPr>
              <a:t>, эстетического и других потенциалов героического эпоса </a:t>
            </a:r>
            <a:r>
              <a:rPr lang="ru-RU" sz="2000" dirty="0" err="1">
                <a:latin typeface="Gabriola" pitchFamily="82" charset="0"/>
              </a:rPr>
              <a:t>олонхо</a:t>
            </a:r>
            <a:r>
              <a:rPr lang="ru-RU" sz="2000" dirty="0">
                <a:latin typeface="Gabriola" pitchFamily="82" charset="0"/>
              </a:rPr>
              <a:t> в учебно-воспитательном процессе характеризуется сегодня как педагогика </a:t>
            </a:r>
            <a:r>
              <a:rPr lang="ru-RU" sz="2000" dirty="0" err="1">
                <a:latin typeface="Gabriola" pitchFamily="82" charset="0"/>
              </a:rPr>
              <a:t>олонхо</a:t>
            </a:r>
            <a:r>
              <a:rPr lang="ru-RU" sz="2000" dirty="0">
                <a:latin typeface="Gabriola" pitchFamily="82" charset="0"/>
              </a:rPr>
              <a:t>. Основной целью системы педагогики </a:t>
            </a:r>
            <a:r>
              <a:rPr lang="ru-RU" sz="2000" dirty="0" err="1">
                <a:latin typeface="Gabriola" pitchFamily="82" charset="0"/>
              </a:rPr>
              <a:t>олонхо</a:t>
            </a:r>
            <a:r>
              <a:rPr lang="ru-RU" sz="2000" dirty="0">
                <a:latin typeface="Gabriola" pitchFamily="82" charset="0"/>
              </a:rPr>
              <a:t> являются трансформация мировоззренческих установок целостной картины мира, морально-этических ценностей, трансляция ключевых слов и понятий эпоса </a:t>
            </a:r>
            <a:r>
              <a:rPr lang="ru-RU" sz="2000" dirty="0" err="1">
                <a:latin typeface="Gabriola" pitchFamily="82" charset="0"/>
              </a:rPr>
              <a:t>олонхо</a:t>
            </a:r>
            <a:r>
              <a:rPr lang="ru-RU" sz="2000" dirty="0">
                <a:latin typeface="Gabriola" pitchFamily="82" charset="0"/>
              </a:rPr>
              <a:t> в современные формы, методы и способы образования</a:t>
            </a:r>
            <a:r>
              <a:rPr lang="ru-RU" sz="2400" dirty="0"/>
              <a:t>. </a:t>
            </a:r>
          </a:p>
        </p:txBody>
      </p:sp>
      <p:sp>
        <p:nvSpPr>
          <p:cNvPr id="7" name="TextBox 6">
            <a:extLst>
              <a:ext uri="{FF2B5EF4-FFF2-40B4-BE49-F238E27FC236}">
                <a16:creationId xmlns:a16="http://schemas.microsoft.com/office/drawing/2014/main" id="{288E4963-1475-44D2-AA44-5F1225D5A697}"/>
              </a:ext>
            </a:extLst>
          </p:cNvPr>
          <p:cNvSpPr txBox="1"/>
          <p:nvPr/>
        </p:nvSpPr>
        <p:spPr>
          <a:xfrm>
            <a:off x="10890509" y="5968834"/>
            <a:ext cx="298383" cy="369332"/>
          </a:xfrm>
          <a:prstGeom prst="rect">
            <a:avLst/>
          </a:prstGeom>
          <a:noFill/>
        </p:spPr>
        <p:txBody>
          <a:bodyPr wrap="square" rtlCol="0">
            <a:spAutoFit/>
          </a:bodyPr>
          <a:lstStyle/>
          <a:p>
            <a:r>
              <a:rPr lang="ru-RU" dirty="0"/>
              <a:t>4</a:t>
            </a:r>
          </a:p>
        </p:txBody>
      </p:sp>
    </p:spTree>
    <p:extLst>
      <p:ext uri="{BB962C8B-B14F-4D97-AF65-F5344CB8AC3E}">
        <p14:creationId xmlns:p14="http://schemas.microsoft.com/office/powerpoint/2010/main" val="3953474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230659" y="683741"/>
            <a:ext cx="11615351" cy="6054786"/>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609600" y="963827"/>
            <a:ext cx="10758616" cy="5170646"/>
          </a:xfrm>
          <a:prstGeom prst="rect">
            <a:avLst/>
          </a:prstGeom>
          <a:noFill/>
        </p:spPr>
        <p:txBody>
          <a:bodyPr wrap="square">
            <a:spAutoFit/>
          </a:bodyPr>
          <a:lstStyle/>
          <a:p>
            <a:pPr algn="just" fontAlgn="t"/>
            <a:r>
              <a:rPr lang="ru-RU" sz="2400" dirty="0">
                <a:latin typeface="Gabriola" pitchFamily="82" charset="0"/>
              </a:rPr>
              <a:t>	</a:t>
            </a:r>
            <a:r>
              <a:rPr lang="ru-RU" dirty="0">
                <a:latin typeface="Gabriola" pitchFamily="82" charset="0"/>
              </a:rPr>
              <a:t>Исследователи  определили семь возрастных ступеней в развитии современного якутского ребенка и молодежи.</a:t>
            </a:r>
          </a:p>
          <a:p>
            <a:pPr algn="just" fontAlgn="t"/>
            <a:r>
              <a:rPr lang="ru-RU" dirty="0">
                <a:latin typeface="Gabriola" pitchFamily="82" charset="0"/>
              </a:rPr>
              <a:t>1 этап. 0-3 лет называется «Материнская, отцовская любовь». </a:t>
            </a:r>
            <a:r>
              <a:rPr lang="ru-RU" i="1" dirty="0">
                <a:latin typeface="Gabriola" pitchFamily="82" charset="0"/>
              </a:rPr>
              <a:t>Эпос </a:t>
            </a:r>
            <a:r>
              <a:rPr lang="ru-RU" i="1" dirty="0" err="1">
                <a:latin typeface="Gabriola" pitchFamily="82" charset="0"/>
              </a:rPr>
              <a:t>олонхо</a:t>
            </a:r>
            <a:r>
              <a:rPr lang="ru-RU" i="1" dirty="0">
                <a:latin typeface="Gabriola" pitchFamily="82" charset="0"/>
              </a:rPr>
              <a:t>. Отец - «властный, великий, седовласый отец-тойон», мать - «величавая </a:t>
            </a:r>
            <a:r>
              <a:rPr lang="ru-RU" i="1" dirty="0" err="1">
                <a:latin typeface="Gabriola" pitchFamily="82" charset="0"/>
              </a:rPr>
              <a:t>мать-хотун</a:t>
            </a:r>
            <a:r>
              <a:rPr lang="ru-RU" i="1" dirty="0">
                <a:latin typeface="Gabriola" pitchFamily="82" charset="0"/>
              </a:rPr>
              <a:t>».</a:t>
            </a:r>
            <a:r>
              <a:rPr lang="ru-RU" dirty="0">
                <a:latin typeface="Gabriola" pitchFamily="82" charset="0"/>
              </a:rPr>
              <a:t> Родители - первые воспитатели, учителя ребенка. Они наблюдают за развитием, ростом своих детей, своим личным примером воспитывают во всем, прививают навыки гигиены и труда. Методы и приемы воспитания опираются на народную и научную педагогику.</a:t>
            </a:r>
          </a:p>
          <a:p>
            <a:pPr algn="just" fontAlgn="t"/>
            <a:r>
              <a:rPr lang="ru-RU" dirty="0">
                <a:latin typeface="Gabriola" pitchFamily="82" charset="0"/>
              </a:rPr>
              <a:t>2 этап. 4-6 лет - «Родительская школа». </a:t>
            </a:r>
            <a:r>
              <a:rPr lang="ru-RU" i="1" dirty="0">
                <a:latin typeface="Gabriola" pitchFamily="82" charset="0"/>
              </a:rPr>
              <a:t>Эпос </a:t>
            </a:r>
            <a:r>
              <a:rPr lang="ru-RU" i="1" dirty="0" err="1">
                <a:latin typeface="Gabriola" pitchFamily="82" charset="0"/>
              </a:rPr>
              <a:t>олонхо</a:t>
            </a:r>
            <a:r>
              <a:rPr lang="ru-RU" i="1" dirty="0">
                <a:latin typeface="Gabriola" pitchFamily="82" charset="0"/>
              </a:rPr>
              <a:t>. В </a:t>
            </a:r>
            <a:r>
              <a:rPr lang="ru-RU" i="1" dirty="0" err="1">
                <a:latin typeface="Gabriola" pitchFamily="82" charset="0"/>
              </a:rPr>
              <a:t>олонхо</a:t>
            </a:r>
            <a:r>
              <a:rPr lang="ru-RU" i="1" dirty="0">
                <a:latin typeface="Gabriola" pitchFamily="82" charset="0"/>
              </a:rPr>
              <a:t> отец и мать как основатели семьи являются примером, проводником в реальную жизнь. Они имеют непререкаемый авторитет в семье во всем.</a:t>
            </a:r>
            <a:r>
              <a:rPr lang="ru-RU" dirty="0">
                <a:latin typeface="Gabriola" pitchFamily="82" charset="0"/>
              </a:rPr>
              <a:t> В дошкольном возрасте в основном закладывается фундамент личности ребенка. В этот период многие дети посещают организацию дошкольного образования. Это наиболее приемлемый возраст для начала интенсивной совместной деятельности детей и взрослых. Семья и дошкольная организация комплексно и системно работают над развитием речи ребенка, его интеллекта и состояния здоровья. К каждому ребенку подбирается наиболее подходящий ему темп развития. Дети приобщаются к национальной культуре, традиционным промыслам и ремеслам.</a:t>
            </a:r>
          </a:p>
          <a:p>
            <a:pPr algn="just" fontAlgn="t"/>
            <a:r>
              <a:rPr lang="ru-RU" dirty="0">
                <a:latin typeface="Gabriola" pitchFamily="82" charset="0"/>
              </a:rPr>
              <a:t>3 этап. 7-9 лет - «Дитя природы». </a:t>
            </a:r>
            <a:r>
              <a:rPr lang="ru-RU" i="1" dirty="0">
                <a:latin typeface="Gabriola" pitchFamily="82" charset="0"/>
              </a:rPr>
              <a:t>Эпос </a:t>
            </a:r>
            <a:r>
              <a:rPr lang="ru-RU" i="1" dirty="0" err="1">
                <a:latin typeface="Gabriola" pitchFamily="82" charset="0"/>
              </a:rPr>
              <a:t>олонхо</a:t>
            </a:r>
            <a:r>
              <a:rPr lang="ru-RU" i="1" dirty="0">
                <a:latin typeface="Gabriola" pitchFamily="82" charset="0"/>
              </a:rPr>
              <a:t>. Природа Срединного мира, как близкая окружающая среда, способствует становлению физически развитого, смышленого ребенка, сметливого человека. </a:t>
            </a:r>
            <a:r>
              <a:rPr lang="ru-RU" dirty="0">
                <a:latin typeface="Gabriola" pitchFamily="82" charset="0"/>
              </a:rPr>
              <a:t>Данный возраст соответствует периоду начального образования и характеризуется любознательностью, активностью, эмоциональностью детей. Ребенок подвижный, физически развитый. В учебно-воспитательном процессе из нравственно-этической, эстетической составляющей эпоса </a:t>
            </a:r>
            <a:r>
              <a:rPr lang="ru-RU" dirty="0" err="1">
                <a:latin typeface="Gabriola" pitchFamily="82" charset="0"/>
              </a:rPr>
              <a:t>олонхо</a:t>
            </a:r>
            <a:r>
              <a:rPr lang="ru-RU" dirty="0">
                <a:latin typeface="Gabriola" pitchFamily="82" charset="0"/>
              </a:rPr>
              <a:t> преобладают такие ценности, как «Природа», «Семья», «Труд», «Родной язык». Уточняются направления и уровень интеллектуального развития детей. Ребенок учится бережливому отношению к природе. Умелое формирование национального самосознания, привитие основных понятий родной культуры способствуют уважению к людям, приводят к понятию «всё, что есть на свете связано с природой».</a:t>
            </a:r>
          </a:p>
        </p:txBody>
      </p:sp>
      <p:sp>
        <p:nvSpPr>
          <p:cNvPr id="7" name="TextBox 6">
            <a:extLst>
              <a:ext uri="{FF2B5EF4-FFF2-40B4-BE49-F238E27FC236}">
                <a16:creationId xmlns:a16="http://schemas.microsoft.com/office/drawing/2014/main" id="{288E4963-1475-44D2-AA44-5F1225D5A697}"/>
              </a:ext>
            </a:extLst>
          </p:cNvPr>
          <p:cNvSpPr txBox="1"/>
          <p:nvPr/>
        </p:nvSpPr>
        <p:spPr>
          <a:xfrm>
            <a:off x="10890509" y="5968834"/>
            <a:ext cx="298383" cy="369332"/>
          </a:xfrm>
          <a:prstGeom prst="rect">
            <a:avLst/>
          </a:prstGeom>
          <a:noFill/>
        </p:spPr>
        <p:txBody>
          <a:bodyPr wrap="square" rtlCol="0">
            <a:spAutoFit/>
          </a:bodyPr>
          <a:lstStyle/>
          <a:p>
            <a:r>
              <a:rPr lang="ru-RU" dirty="0"/>
              <a:t>5</a:t>
            </a:r>
          </a:p>
        </p:txBody>
      </p:sp>
    </p:spTree>
    <p:extLst>
      <p:ext uri="{BB962C8B-B14F-4D97-AF65-F5344CB8AC3E}">
        <p14:creationId xmlns:p14="http://schemas.microsoft.com/office/powerpoint/2010/main" val="3953474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FE0EA93F-41BF-4D21-A692-45EDC65D1532}"/>
              </a:ext>
            </a:extLst>
          </p:cNvPr>
          <p:cNvGrpSpPr/>
          <p:nvPr/>
        </p:nvGrpSpPr>
        <p:grpSpPr>
          <a:xfrm>
            <a:off x="230659" y="683741"/>
            <a:ext cx="11615351" cy="6054786"/>
            <a:chOff x="567892" y="154004"/>
            <a:chExt cx="10992050" cy="6584523"/>
          </a:xfrm>
        </p:grpSpPr>
        <p:sp>
          <p:nvSpPr>
            <p:cNvPr id="3" name="TextBox 2">
              <a:extLst>
                <a:ext uri="{FF2B5EF4-FFF2-40B4-BE49-F238E27FC236}">
                  <a16:creationId xmlns:a16="http://schemas.microsoft.com/office/drawing/2014/main" id="{3765141F-A686-4091-982B-3B79DB3DDC8D}"/>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651A77BB-7AA8-4DBB-A49F-21E83727590D}"/>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C4747D34-BBB6-4594-9007-7D01F6BECF95}"/>
              </a:ext>
            </a:extLst>
          </p:cNvPr>
          <p:cNvSpPr txBox="1"/>
          <p:nvPr/>
        </p:nvSpPr>
        <p:spPr>
          <a:xfrm>
            <a:off x="609600" y="963827"/>
            <a:ext cx="10758616" cy="5447645"/>
          </a:xfrm>
          <a:prstGeom prst="rect">
            <a:avLst/>
          </a:prstGeom>
          <a:noFill/>
        </p:spPr>
        <p:txBody>
          <a:bodyPr wrap="square">
            <a:spAutoFit/>
          </a:bodyPr>
          <a:lstStyle/>
          <a:p>
            <a:pPr algn="just" fontAlgn="t"/>
            <a:r>
              <a:rPr lang="ru-RU" dirty="0">
                <a:latin typeface="Gabriola" pitchFamily="82" charset="0"/>
              </a:rPr>
              <a:t>4 этап. 10-12 лет «В поле зрения». </a:t>
            </a:r>
            <a:r>
              <a:rPr lang="ru-RU" i="1" dirty="0">
                <a:latin typeface="Gabriola" pitchFamily="82" charset="0"/>
              </a:rPr>
              <a:t>Эпос </a:t>
            </a:r>
            <a:r>
              <a:rPr lang="ru-RU" i="1" dirty="0" err="1">
                <a:latin typeface="Gabriola" pitchFamily="82" charset="0"/>
              </a:rPr>
              <a:t>олонхо</a:t>
            </a:r>
            <a:r>
              <a:rPr lang="ru-RU" i="1" dirty="0">
                <a:latin typeface="Gabriola" pitchFamily="82" charset="0"/>
              </a:rPr>
              <a:t>. Взаимодействие богатыря </a:t>
            </a:r>
            <a:r>
              <a:rPr lang="ru-RU" i="1" dirty="0" err="1">
                <a:latin typeface="Gabriola" pitchFamily="82" charset="0"/>
              </a:rPr>
              <a:t>Айыы</a:t>
            </a:r>
            <a:r>
              <a:rPr lang="ru-RU" i="1" dirty="0">
                <a:latin typeface="Gabriola" pitchFamily="82" charset="0"/>
              </a:rPr>
              <a:t> с верхними богатырями, родичами и представителями противоборствующих сил.</a:t>
            </a:r>
            <a:r>
              <a:rPr lang="ru-RU" dirty="0">
                <a:latin typeface="Gabriola" pitchFamily="82" charset="0"/>
              </a:rPr>
              <a:t> С этого периода на уроках любых предметов используется нравственно-этическая, философско-эстетическая составляющая эпоса </a:t>
            </a:r>
            <a:r>
              <a:rPr lang="ru-RU" dirty="0" err="1">
                <a:latin typeface="Gabriola" pitchFamily="82" charset="0"/>
              </a:rPr>
              <a:t>олонхо</a:t>
            </a:r>
            <a:r>
              <a:rPr lang="ru-RU" dirty="0">
                <a:latin typeface="Gabriola" pitchFamily="82" charset="0"/>
              </a:rPr>
              <a:t>. Учащиеся вместе с родителями, товарищами, наставниками вовлекаются в созидательный труд и с законченным продуктом деятельности выходят на социум: выступают перед классом, школой, на районном, республиканском, российском уровнях; входят в среду трудовых коллективов. Учащиеся 5-7 классов приобщаются к навыкам планирования собственной жизнедеятельности, проектирования исследовательской работы по героическому эпосу </a:t>
            </a:r>
            <a:r>
              <a:rPr lang="ru-RU" dirty="0" err="1">
                <a:latin typeface="Gabriola" pitchFamily="82" charset="0"/>
              </a:rPr>
              <a:t>олонхо</a:t>
            </a:r>
            <a:r>
              <a:rPr lang="ru-RU" dirty="0">
                <a:latin typeface="Gabriola" pitchFamily="82" charset="0"/>
              </a:rPr>
              <a:t>.</a:t>
            </a:r>
          </a:p>
          <a:p>
            <a:pPr algn="just" fontAlgn="t"/>
            <a:r>
              <a:rPr lang="ru-RU" dirty="0">
                <a:latin typeface="Gabriola" pitchFamily="82" charset="0"/>
              </a:rPr>
              <a:t>5 этап. 13-14 лет - «Возраст будущего». </a:t>
            </a:r>
            <a:r>
              <a:rPr lang="ru-RU" i="1" dirty="0">
                <a:latin typeface="Gabriola" pitchFamily="82" charset="0"/>
              </a:rPr>
              <a:t>Эпос </a:t>
            </a:r>
            <a:r>
              <a:rPr lang="ru-RU" i="1" dirty="0" err="1">
                <a:latin typeface="Gabriola" pitchFamily="82" charset="0"/>
              </a:rPr>
              <a:t>олонхо</a:t>
            </a:r>
            <a:r>
              <a:rPr lang="ru-RU" i="1" dirty="0">
                <a:latin typeface="Gabriola" pitchFamily="82" charset="0"/>
              </a:rPr>
              <a:t>. В </a:t>
            </a:r>
            <a:r>
              <a:rPr lang="ru-RU" i="1" dirty="0" err="1">
                <a:latin typeface="Gabriola" pitchFamily="82" charset="0"/>
              </a:rPr>
              <a:t>олонхо</a:t>
            </a:r>
            <a:r>
              <a:rPr lang="ru-RU" i="1" dirty="0">
                <a:latin typeface="Gabriola" pitchFamily="82" charset="0"/>
              </a:rPr>
              <a:t> человек, появившись на Срединной земле, начинает организовать свою жизнь, преодолевая различные препятствия.</a:t>
            </a:r>
            <a:r>
              <a:rPr lang="ru-RU" dirty="0">
                <a:latin typeface="Gabriola" pitchFamily="82" charset="0"/>
              </a:rPr>
              <a:t> В возрасте 13-14 лет он вполне определившаяся личность. В этом возрасте у подростка формируются чувства патриотизма, гражданственности. </a:t>
            </a:r>
          </a:p>
          <a:p>
            <a:pPr algn="just" fontAlgn="t"/>
            <a:r>
              <a:rPr lang="ru-RU" dirty="0">
                <a:latin typeface="Gabriola" pitchFamily="82" charset="0"/>
              </a:rPr>
              <a:t>6 этап. 15-17 лет - «Возраст надежды». </a:t>
            </a:r>
            <a:r>
              <a:rPr lang="ru-RU" i="1" dirty="0">
                <a:latin typeface="Gabriola" pitchFamily="82" charset="0"/>
              </a:rPr>
              <a:t>Эпос </a:t>
            </a:r>
            <a:r>
              <a:rPr lang="ru-RU" i="1" dirty="0" err="1">
                <a:latin typeface="Gabriola" pitchFamily="82" charset="0"/>
              </a:rPr>
              <a:t>олонхо</a:t>
            </a:r>
            <a:r>
              <a:rPr lang="ru-RU" i="1" dirty="0">
                <a:latin typeface="Gabriola" pitchFamily="82" charset="0"/>
              </a:rPr>
              <a:t>. Богатырь племени </a:t>
            </a:r>
            <a:r>
              <a:rPr lang="ru-RU" i="1" dirty="0" err="1">
                <a:latin typeface="Gabriola" pitchFamily="82" charset="0"/>
              </a:rPr>
              <a:t>айыы</a:t>
            </a:r>
            <a:r>
              <a:rPr lang="ru-RU" i="1" dirty="0">
                <a:latin typeface="Gabriola" pitchFamily="82" charset="0"/>
              </a:rPr>
              <a:t> должен очистить свою страну от чудовищ и создать изобильную, прекрасную, счастливую жизнь. Богатырь </a:t>
            </a:r>
            <a:r>
              <a:rPr lang="ru-RU" i="1" dirty="0" err="1">
                <a:latin typeface="Gabriola" pitchFamily="82" charset="0"/>
              </a:rPr>
              <a:t>айыы</a:t>
            </a:r>
            <a:r>
              <a:rPr lang="ru-RU" i="1" dirty="0">
                <a:latin typeface="Gabriola" pitchFamily="82" charset="0"/>
              </a:rPr>
              <a:t> с такой высокой целью, предопределенной свыше судьбой, защищает «улусы солнечные».</a:t>
            </a:r>
            <a:r>
              <a:rPr lang="ru-RU" dirty="0">
                <a:latin typeface="Gabriola" pitchFamily="82" charset="0"/>
              </a:rPr>
              <a:t> Выпускник школы верит в лучшее будущее, полон желания и стремления претворить мечту в жизнь. Хотя он ещё не полностью определился с будущим, вырабатывает свой взгляд на жизнь, укрепляется в своем мнении о будущем. Формируются основные черты характера у молодого человека.</a:t>
            </a:r>
          </a:p>
          <a:p>
            <a:pPr algn="just" fontAlgn="t"/>
            <a:r>
              <a:rPr lang="ru-RU" dirty="0">
                <a:latin typeface="Gabriola" pitchFamily="82" charset="0"/>
              </a:rPr>
              <a:t>7 этап. 18-22 лет - «Благоразумный возраст». </a:t>
            </a:r>
            <a:r>
              <a:rPr lang="ru-RU" i="1" dirty="0">
                <a:latin typeface="Gabriola" pitchFamily="82" charset="0"/>
              </a:rPr>
              <a:t>Эпос </a:t>
            </a:r>
            <a:r>
              <a:rPr lang="ru-RU" i="1" dirty="0" err="1">
                <a:latin typeface="Gabriola" pitchFamily="82" charset="0"/>
              </a:rPr>
              <a:t>олонхо</a:t>
            </a:r>
            <a:r>
              <a:rPr lang="ru-RU" i="1" dirty="0">
                <a:latin typeface="Gabriola" pitchFamily="82" charset="0"/>
              </a:rPr>
              <a:t>. Богатырь является главным героем </a:t>
            </a:r>
            <a:r>
              <a:rPr lang="ru-RU" i="1" dirty="0" err="1">
                <a:latin typeface="Gabriola" pitchFamily="82" charset="0"/>
              </a:rPr>
              <a:t>олонхо</a:t>
            </a:r>
            <a:r>
              <a:rPr lang="ru-RU" i="1" dirty="0">
                <a:latin typeface="Gabriola" pitchFamily="82" charset="0"/>
              </a:rPr>
              <a:t>. Он самый сильный, красивый, статный, величественный, грозный. Внешний облик отражает его внутреннюю силу. Женщина-героиня </a:t>
            </a:r>
            <a:r>
              <a:rPr lang="ru-RU" i="1" dirty="0" err="1">
                <a:latin typeface="Gabriola" pitchFamily="82" charset="0"/>
              </a:rPr>
              <a:t>олонхо</a:t>
            </a:r>
            <a:r>
              <a:rPr lang="ru-RU" i="1" dirty="0">
                <a:latin typeface="Gabriola" pitchFamily="82" charset="0"/>
              </a:rPr>
              <a:t> олицетворяет воплощение женственности, красоты, человеческой доброты, целомудрия, а женщина-богатырка находчива, изобретательна, в быту она хорошая хозяйка и мать. </a:t>
            </a:r>
            <a:r>
              <a:rPr lang="ru-RU" dirty="0">
                <a:latin typeface="Gabriola" pitchFamily="82" charset="0"/>
              </a:rPr>
              <a:t>Молодой человек относится к жизни осознанно, с благоразумием, готов к семейной жизни. Он стремится определиться в жизни во всем: получить специальность, создать семью, служить Отечеству.</a:t>
            </a:r>
          </a:p>
        </p:txBody>
      </p:sp>
      <p:sp>
        <p:nvSpPr>
          <p:cNvPr id="7" name="TextBox 6">
            <a:extLst>
              <a:ext uri="{FF2B5EF4-FFF2-40B4-BE49-F238E27FC236}">
                <a16:creationId xmlns:a16="http://schemas.microsoft.com/office/drawing/2014/main" id="{288E4963-1475-44D2-AA44-5F1225D5A697}"/>
              </a:ext>
            </a:extLst>
          </p:cNvPr>
          <p:cNvSpPr txBox="1"/>
          <p:nvPr/>
        </p:nvSpPr>
        <p:spPr>
          <a:xfrm>
            <a:off x="10890509" y="6034737"/>
            <a:ext cx="298383" cy="369332"/>
          </a:xfrm>
          <a:prstGeom prst="rect">
            <a:avLst/>
          </a:prstGeom>
          <a:noFill/>
        </p:spPr>
        <p:txBody>
          <a:bodyPr wrap="square" rtlCol="0">
            <a:spAutoFit/>
          </a:bodyPr>
          <a:lstStyle/>
          <a:p>
            <a:r>
              <a:rPr lang="ru-RU" dirty="0"/>
              <a:t>6</a:t>
            </a:r>
          </a:p>
        </p:txBody>
      </p:sp>
    </p:spTree>
    <p:extLst>
      <p:ext uri="{BB962C8B-B14F-4D97-AF65-F5344CB8AC3E}">
        <p14:creationId xmlns:p14="http://schemas.microsoft.com/office/powerpoint/2010/main" val="3953474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a:extLst>
              <a:ext uri="{FF2B5EF4-FFF2-40B4-BE49-F238E27FC236}">
                <a16:creationId xmlns:a16="http://schemas.microsoft.com/office/drawing/2014/main" id="{CFC325DF-B0B9-4D42-A4D2-A68F50B32E4D}"/>
              </a:ext>
            </a:extLst>
          </p:cNvPr>
          <p:cNvGrpSpPr/>
          <p:nvPr/>
        </p:nvGrpSpPr>
        <p:grpSpPr>
          <a:xfrm>
            <a:off x="1809550" y="926010"/>
            <a:ext cx="8874491" cy="5005980"/>
            <a:chOff x="567892" y="154004"/>
            <a:chExt cx="10992050" cy="6584523"/>
          </a:xfrm>
        </p:grpSpPr>
        <p:sp>
          <p:nvSpPr>
            <p:cNvPr id="6" name="TextBox 5">
              <a:extLst>
                <a:ext uri="{FF2B5EF4-FFF2-40B4-BE49-F238E27FC236}">
                  <a16:creationId xmlns:a16="http://schemas.microsoft.com/office/drawing/2014/main" id="{A639F030-CA96-4C74-9BFE-EFE12BF3029F}"/>
                </a:ext>
              </a:extLst>
            </p:cNvPr>
            <p:cNvSpPr txBox="1"/>
            <p:nvPr/>
          </p:nvSpPr>
          <p:spPr>
            <a:xfrm>
              <a:off x="567892" y="154004"/>
              <a:ext cx="10992050" cy="6584523"/>
            </a:xfrm>
            <a:prstGeom prst="rect">
              <a:avLst/>
            </a:prstGeom>
            <a:solidFill>
              <a:srgbClr val="FFFFFF">
                <a:alpha val="90980"/>
              </a:srgbClr>
            </a:solidFill>
          </p:spPr>
          <p:txBody>
            <a:bodyPr wrap="square" rtlCol="0">
              <a:spAutoFit/>
            </a:bodyPr>
            <a:lstStyle/>
            <a:p>
              <a:endParaRPr lang="ru-RU" dirty="0"/>
            </a:p>
          </p:txBody>
        </p:sp>
        <p:sp>
          <p:nvSpPr>
            <p:cNvPr id="7" name="Прямоугольник 6">
              <a:extLst>
                <a:ext uri="{FF2B5EF4-FFF2-40B4-BE49-F238E27FC236}">
                  <a16:creationId xmlns:a16="http://schemas.microsoft.com/office/drawing/2014/main" id="{5F0839EE-8C72-459F-8CB9-78ECE3517DB9}"/>
                </a:ext>
              </a:extLst>
            </p:cNvPr>
            <p:cNvSpPr/>
            <p:nvPr/>
          </p:nvSpPr>
          <p:spPr>
            <a:xfrm>
              <a:off x="779647" y="416635"/>
              <a:ext cx="10549288" cy="6061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TextBox 7">
            <a:extLst>
              <a:ext uri="{FF2B5EF4-FFF2-40B4-BE49-F238E27FC236}">
                <a16:creationId xmlns:a16="http://schemas.microsoft.com/office/drawing/2014/main" id="{1E9A21B4-CE55-4968-9C45-8077F74D935F}"/>
              </a:ext>
            </a:extLst>
          </p:cNvPr>
          <p:cNvSpPr txBox="1"/>
          <p:nvPr/>
        </p:nvSpPr>
        <p:spPr>
          <a:xfrm>
            <a:off x="2142565" y="1446783"/>
            <a:ext cx="8239885" cy="954107"/>
          </a:xfrm>
          <a:prstGeom prst="rect">
            <a:avLst/>
          </a:prstGeom>
          <a:noFill/>
        </p:spPr>
        <p:txBody>
          <a:bodyPr wrap="square">
            <a:spAutoFit/>
          </a:bodyPr>
          <a:lstStyle/>
          <a:p>
            <a:pPr algn="ctr"/>
            <a:r>
              <a:rPr lang="ru-RU" sz="3200" b="1" dirty="0">
                <a:latin typeface="Gabriola" panose="04040605051002020D02" pitchFamily="82" charset="0"/>
                <a:hlinkClick r:id="rId2"/>
              </a:rPr>
              <a:t>Перейти к заданиям</a:t>
            </a:r>
            <a:endParaRPr lang="ru-RU" sz="3200" b="1" dirty="0">
              <a:latin typeface="Gabriola" panose="04040605051002020D02" pitchFamily="82" charset="0"/>
              <a:hlinkClick r:id="rId3"/>
            </a:endParaRPr>
          </a:p>
          <a:p>
            <a:endParaRPr lang="ru-RU" sz="2400" b="1" dirty="0">
              <a:latin typeface="Gabriola" panose="04040605051002020D02" pitchFamily="82" charset="0"/>
              <a:hlinkClick r:id="rId3"/>
            </a:endParaRPr>
          </a:p>
        </p:txBody>
      </p:sp>
      <p:sp>
        <p:nvSpPr>
          <p:cNvPr id="9" name="TextBox 8">
            <a:extLst>
              <a:ext uri="{FF2B5EF4-FFF2-40B4-BE49-F238E27FC236}">
                <a16:creationId xmlns:a16="http://schemas.microsoft.com/office/drawing/2014/main" id="{85C81F75-5D51-4922-8738-3F03AFB90587}"/>
              </a:ext>
            </a:extLst>
          </p:cNvPr>
          <p:cNvSpPr txBox="1"/>
          <p:nvPr/>
        </p:nvSpPr>
        <p:spPr>
          <a:xfrm>
            <a:off x="5204682" y="5140537"/>
            <a:ext cx="2084225" cy="461665"/>
          </a:xfrm>
          <a:prstGeom prst="rect">
            <a:avLst/>
          </a:prstGeom>
          <a:noFill/>
        </p:spPr>
        <p:txBody>
          <a:bodyPr wrap="none" rtlCol="0">
            <a:spAutoFit/>
          </a:bodyPr>
          <a:lstStyle/>
          <a:p>
            <a:r>
              <a:rPr lang="ru-RU" sz="2400" dirty="0">
                <a:latin typeface="Gabriola" panose="04040605051002020D02" pitchFamily="82" charset="0"/>
                <a:hlinkClick r:id="rId4" action="ppaction://hlinksldjump"/>
              </a:rPr>
              <a:t>Вернуться к карте</a:t>
            </a:r>
            <a:endParaRPr lang="ru-RU" sz="2400" dirty="0">
              <a:latin typeface="Gabriola" panose="04040605051002020D02" pitchFamily="82" charset="0"/>
            </a:endParaRPr>
          </a:p>
        </p:txBody>
      </p:sp>
      <p:sp>
        <p:nvSpPr>
          <p:cNvPr id="10" name="Прямоугольник 9"/>
          <p:cNvSpPr/>
          <p:nvPr/>
        </p:nvSpPr>
        <p:spPr>
          <a:xfrm>
            <a:off x="4137801" y="2659447"/>
            <a:ext cx="3849836" cy="646331"/>
          </a:xfrm>
          <a:prstGeom prst="rect">
            <a:avLst/>
          </a:prstGeom>
        </p:spPr>
        <p:txBody>
          <a:bodyPr wrap="none">
            <a:spAutoFit/>
          </a:bodyPr>
          <a:lstStyle/>
          <a:p>
            <a:pPr algn="ctr"/>
            <a:r>
              <a:rPr lang="en-US" dirty="0">
                <a:hlinkClick r:id="rId5"/>
              </a:rPr>
              <a:t>https://forms.gle/Mt7S1JaguzT1ZMLk9</a:t>
            </a:r>
            <a:endParaRPr lang="ru-RU" dirty="0"/>
          </a:p>
          <a:p>
            <a:endParaRPr lang="ru-RU" dirty="0"/>
          </a:p>
        </p:txBody>
      </p:sp>
    </p:spTree>
    <p:extLst>
      <p:ext uri="{BB962C8B-B14F-4D97-AF65-F5344CB8AC3E}">
        <p14:creationId xmlns:p14="http://schemas.microsoft.com/office/powerpoint/2010/main" val="319245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9">
            <a:extLst>
              <a:ext uri="{FF2B5EF4-FFF2-40B4-BE49-F238E27FC236}">
                <a16:creationId xmlns:a16="http://schemas.microsoft.com/office/drawing/2014/main" id="{2C64F604-26BD-4DBE-A932-AFD636C5C86C}"/>
              </a:ext>
            </a:extLst>
          </p:cNvPr>
          <p:cNvGrpSpPr/>
          <p:nvPr/>
        </p:nvGrpSpPr>
        <p:grpSpPr>
          <a:xfrm>
            <a:off x="708454" y="724929"/>
            <a:ext cx="10811050" cy="5819305"/>
            <a:chOff x="708462" y="367553"/>
            <a:chExt cx="10811042" cy="6176682"/>
          </a:xfrm>
        </p:grpSpPr>
        <p:sp>
          <p:nvSpPr>
            <p:cNvPr id="4" name="TextBox 3">
              <a:extLst>
                <a:ext uri="{FF2B5EF4-FFF2-40B4-BE49-F238E27FC236}">
                  <a16:creationId xmlns:a16="http://schemas.microsoft.com/office/drawing/2014/main" id="{432400FB-737D-479F-82F6-5D11FCD93BFD}"/>
                </a:ext>
              </a:extLst>
            </p:cNvPr>
            <p:cNvSpPr txBox="1"/>
            <p:nvPr/>
          </p:nvSpPr>
          <p:spPr>
            <a:xfrm>
              <a:off x="708462" y="367553"/>
              <a:ext cx="10811042" cy="6176682"/>
            </a:xfrm>
            <a:prstGeom prst="rect">
              <a:avLst/>
            </a:prstGeom>
            <a:solidFill>
              <a:srgbClr val="FFFFFF">
                <a:alpha val="90980"/>
              </a:srgbClr>
            </a:solidFill>
          </p:spPr>
          <p:txBody>
            <a:bodyPr wrap="square" rtlCol="0">
              <a:spAutoFit/>
            </a:bodyPr>
            <a:lstStyle/>
            <a:p>
              <a:endParaRPr lang="ru-RU" dirty="0"/>
            </a:p>
          </p:txBody>
        </p:sp>
        <p:sp>
          <p:nvSpPr>
            <p:cNvPr id="5" name="Прямоугольник 4">
              <a:extLst>
                <a:ext uri="{FF2B5EF4-FFF2-40B4-BE49-F238E27FC236}">
                  <a16:creationId xmlns:a16="http://schemas.microsoft.com/office/drawing/2014/main" id="{1F9C7EB4-7F88-4260-9B6F-D7A8A1A595A0}"/>
                </a:ext>
              </a:extLst>
            </p:cNvPr>
            <p:cNvSpPr/>
            <p:nvPr/>
          </p:nvSpPr>
          <p:spPr>
            <a:xfrm>
              <a:off x="943277" y="613917"/>
              <a:ext cx="10327906" cy="5686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TextBox 7">
            <a:extLst>
              <a:ext uri="{FF2B5EF4-FFF2-40B4-BE49-F238E27FC236}">
                <a16:creationId xmlns:a16="http://schemas.microsoft.com/office/drawing/2014/main" id="{B5CED795-9D01-4A3A-967D-534368B30E26}"/>
              </a:ext>
            </a:extLst>
          </p:cNvPr>
          <p:cNvSpPr txBox="1"/>
          <p:nvPr/>
        </p:nvSpPr>
        <p:spPr>
          <a:xfrm>
            <a:off x="10826817" y="5978912"/>
            <a:ext cx="298383" cy="369332"/>
          </a:xfrm>
          <a:prstGeom prst="rect">
            <a:avLst/>
          </a:prstGeom>
          <a:noFill/>
        </p:spPr>
        <p:txBody>
          <a:bodyPr wrap="square" rtlCol="0">
            <a:spAutoFit/>
          </a:bodyPr>
          <a:lstStyle/>
          <a:p>
            <a:r>
              <a:rPr lang="ru-RU" dirty="0"/>
              <a:t>2</a:t>
            </a:r>
          </a:p>
        </p:txBody>
      </p:sp>
      <p:sp>
        <p:nvSpPr>
          <p:cNvPr id="10" name="Прямоугольник 9"/>
          <p:cNvSpPr/>
          <p:nvPr/>
        </p:nvSpPr>
        <p:spPr>
          <a:xfrm>
            <a:off x="1359243" y="1223988"/>
            <a:ext cx="8962768" cy="5016758"/>
          </a:xfrm>
          <a:prstGeom prst="rect">
            <a:avLst/>
          </a:prstGeom>
        </p:spPr>
        <p:txBody>
          <a:bodyPr wrap="square">
            <a:spAutoFit/>
          </a:bodyPr>
          <a:lstStyle/>
          <a:p>
            <a:pPr algn="just"/>
            <a:r>
              <a:rPr lang="ru-RU" sz="2000" dirty="0">
                <a:latin typeface="Gabriola" panose="04040605051002020D02" pitchFamily="82" charset="0"/>
              </a:rPr>
              <a:t>Как известно, личность воспитывается не только непосредственным воздействием конкретных людей (например, отца, матери), но и отношениями между ними. Во внутрисемейной жизни главенствующими выступают отношения супругов. Они создают семью и определяют ее лицо. Именно от характера и состояния супружеских отношений зависит нравственно-эмоциональный климат семьи, а, следовательно, ее воспитательные возможности. «Главный смысл и цель семейной жизни – воспитание детей, главная школа воспитания детей – это взаимоотношения мужа и жены, отца и матери», – писал в.А. Сухомлинский.</a:t>
            </a:r>
          </a:p>
          <a:p>
            <a:pPr algn="just"/>
            <a:r>
              <a:rPr lang="ru-RU" sz="2000" dirty="0">
                <a:latin typeface="Gabriola" panose="04040605051002020D02" pitchFamily="82" charset="0"/>
              </a:rPr>
              <a:t>     Приятно читать этнографическую литературу о взаимоотношениях мужа и жены в удмуртской семье: «В домашней жизни вотяк кроток и тих; с женой живет в согласии, во всех делах советуется с ней, с детьми ласков», удмуртка «несет свою ношу трудов, правда тяжелую, пол говор и ласки доброго мужа»,… «мирно и в любви у вотяков живут и мужья со своими женами», ... «вотяки, любя мир и согласие, внушают то же и детям своим, поэтому дети их все, что нарушает мир и согласие, считают пороком и пытаются быть кроткими».</a:t>
            </a:r>
          </a:p>
          <a:p>
            <a:pPr algn="just"/>
            <a:r>
              <a:rPr lang="ru-RU" sz="2000" dirty="0">
                <a:latin typeface="Gabriola" panose="04040605051002020D02" pitchFamily="82" charset="0"/>
              </a:rPr>
              <a:t>      Семейные отношения удмуртов отличались большой сдержанностью, …никаких объятий, поцелуев. И даже разговаривали обычно в семье негромко, в полголоса. Тем более не приято было говорить принародно о своих чувствах, любви, и уж вовсе негоже их «публиковать».</a:t>
            </a:r>
          </a:p>
        </p:txBody>
      </p:sp>
    </p:spTree>
    <p:extLst>
      <p:ext uri="{BB962C8B-B14F-4D97-AF65-F5344CB8AC3E}">
        <p14:creationId xmlns:p14="http://schemas.microsoft.com/office/powerpoint/2010/main" val="1783493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a:stretch>
            <a:fillRect/>
          </a:stretch>
        </p:blipFill>
        <p:spPr bwMode="auto">
          <a:xfrm>
            <a:off x="1" y="0"/>
            <a:ext cx="8752502" cy="1011268"/>
          </a:xfrm>
          <a:prstGeom prst="rect">
            <a:avLst/>
          </a:prstGeom>
          <a:noFill/>
          <a:ln w="9525">
            <a:noFill/>
            <a:miter lim="800000"/>
            <a:headEnd/>
            <a:tailEnd/>
          </a:ln>
          <a:effectLst/>
        </p:spPr>
      </p:pic>
      <p:pic>
        <p:nvPicPr>
          <p:cNvPr id="74754" name="Picture 2" descr="https://obl1.ru/files/logo_ogu.jpg"/>
          <p:cNvPicPr>
            <a:picLocks noChangeAspect="1" noChangeArrowheads="1"/>
          </p:cNvPicPr>
          <p:nvPr/>
        </p:nvPicPr>
        <p:blipFill>
          <a:blip r:embed="rId3" cstate="print"/>
          <a:srcRect/>
          <a:stretch>
            <a:fillRect/>
          </a:stretch>
        </p:blipFill>
        <p:spPr bwMode="auto">
          <a:xfrm>
            <a:off x="500514" y="1332883"/>
            <a:ext cx="5026026" cy="5025081"/>
          </a:xfrm>
          <a:prstGeom prst="rect">
            <a:avLst/>
          </a:prstGeom>
          <a:noFill/>
        </p:spPr>
      </p:pic>
      <p:sp>
        <p:nvSpPr>
          <p:cNvPr id="4" name="Прямоугольник 3"/>
          <p:cNvSpPr/>
          <p:nvPr/>
        </p:nvSpPr>
        <p:spPr>
          <a:xfrm>
            <a:off x="6096000" y="2154759"/>
            <a:ext cx="5391623" cy="3691973"/>
          </a:xfrm>
          <a:prstGeom prst="rect">
            <a:avLst/>
          </a:prstGeom>
        </p:spPr>
        <p:txBody>
          <a:bodyPr wrap="square">
            <a:spAutoFit/>
          </a:bodyPr>
          <a:lstStyle/>
          <a:p>
            <a:pPr algn="ctr">
              <a:lnSpc>
                <a:spcPct val="150000"/>
              </a:lnSpc>
            </a:pPr>
            <a:r>
              <a:rPr lang="ru-RU" sz="3200" dirty="0">
                <a:solidFill>
                  <a:schemeClr val="accent1"/>
                </a:solidFill>
                <a:latin typeface="Century Gothic" panose="020B0502020202020204" pitchFamily="34" charset="0"/>
              </a:rPr>
              <a:t>Желаем </a:t>
            </a:r>
          </a:p>
          <a:p>
            <a:pPr algn="ctr">
              <a:lnSpc>
                <a:spcPct val="150000"/>
              </a:lnSpc>
            </a:pPr>
            <a:r>
              <a:rPr lang="ru-RU" sz="3200" dirty="0">
                <a:solidFill>
                  <a:schemeClr val="accent1"/>
                </a:solidFill>
                <a:latin typeface="Century Gothic" panose="020B0502020202020204" pitchFamily="34" charset="0"/>
              </a:rPr>
              <a:t>плодотворной работы и </a:t>
            </a:r>
            <a:r>
              <a:rPr lang="ru-RU" sz="2800" dirty="0">
                <a:solidFill>
                  <a:schemeClr val="accent1"/>
                </a:solidFill>
                <a:latin typeface="Century Gothic" panose="020B0502020202020204" pitchFamily="34" charset="0"/>
              </a:rPr>
              <a:t>уверенной</a:t>
            </a:r>
            <a:r>
              <a:rPr lang="ru-RU" sz="3200" dirty="0">
                <a:solidFill>
                  <a:schemeClr val="accent1"/>
                </a:solidFill>
                <a:latin typeface="Century Gothic" panose="020B0502020202020204" pitchFamily="34" charset="0"/>
              </a:rPr>
              <a:t> победы</a:t>
            </a:r>
          </a:p>
          <a:p>
            <a:pPr algn="ctr">
              <a:lnSpc>
                <a:spcPct val="150000"/>
              </a:lnSpc>
            </a:pPr>
            <a:r>
              <a:rPr lang="ru-RU" sz="3200" dirty="0">
                <a:solidFill>
                  <a:schemeClr val="accent1"/>
                </a:solidFill>
                <a:latin typeface="Century Gothic" panose="020B0502020202020204" pitchFamily="34" charset="0"/>
              </a:rPr>
              <a:t> всем участникам Олимпиады!</a:t>
            </a:r>
          </a:p>
        </p:txBody>
      </p:sp>
    </p:spTree>
    <p:extLst>
      <p:ext uri="{BB962C8B-B14F-4D97-AF65-F5344CB8AC3E}">
        <p14:creationId xmlns:p14="http://schemas.microsoft.com/office/powerpoint/2010/main" val="171028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EDCFD5F0-6046-4F4E-8540-FBFA91196B0D}"/>
              </a:ext>
            </a:extLst>
          </p:cNvPr>
          <p:cNvGrpSpPr/>
          <p:nvPr/>
        </p:nvGrpSpPr>
        <p:grpSpPr>
          <a:xfrm>
            <a:off x="518984" y="733168"/>
            <a:ext cx="11040957" cy="5906529"/>
            <a:chOff x="1407458" y="778268"/>
            <a:chExt cx="2711571" cy="2064480"/>
          </a:xfrm>
        </p:grpSpPr>
        <p:sp>
          <p:nvSpPr>
            <p:cNvPr id="3" name="TextBox 2">
              <a:extLst>
                <a:ext uri="{FF2B5EF4-FFF2-40B4-BE49-F238E27FC236}">
                  <a16:creationId xmlns:a16="http://schemas.microsoft.com/office/drawing/2014/main" id="{2C05F721-617E-4242-9841-7994637DFEC4}"/>
                </a:ext>
              </a:extLst>
            </p:cNvPr>
            <p:cNvSpPr txBox="1"/>
            <p:nvPr/>
          </p:nvSpPr>
          <p:spPr>
            <a:xfrm>
              <a:off x="1407458" y="778268"/>
              <a:ext cx="2711571" cy="2064480"/>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7B1CE3E8-6C1D-48D1-A857-0049A2299596}"/>
                </a:ext>
              </a:extLst>
            </p:cNvPr>
            <p:cNvSpPr/>
            <p:nvPr/>
          </p:nvSpPr>
          <p:spPr>
            <a:xfrm>
              <a:off x="1469192" y="860612"/>
              <a:ext cx="2580735" cy="19005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E65EE4A5-4A6D-4784-9A2C-B397F7A1890D}"/>
              </a:ext>
            </a:extLst>
          </p:cNvPr>
          <p:cNvSpPr txBox="1"/>
          <p:nvPr/>
        </p:nvSpPr>
        <p:spPr>
          <a:xfrm>
            <a:off x="895707" y="1276675"/>
            <a:ext cx="10303467" cy="4401205"/>
          </a:xfrm>
          <a:prstGeom prst="rect">
            <a:avLst/>
          </a:prstGeom>
          <a:noFill/>
        </p:spPr>
        <p:txBody>
          <a:bodyPr wrap="square">
            <a:spAutoFit/>
          </a:bodyPr>
          <a:lstStyle/>
          <a:p>
            <a:pPr algn="just"/>
            <a:r>
              <a:rPr lang="ru-RU" sz="2000" b="0" i="0" dirty="0">
                <a:solidFill>
                  <a:srgbClr val="000000"/>
                </a:solidFill>
                <a:effectLst/>
                <a:latin typeface="Gabriola" panose="04040605051002020D02" pitchFamily="82" charset="0"/>
              </a:rPr>
              <a:t>Хорошие дети – заслуга родителей, результат их воспитания. «</a:t>
            </a:r>
            <a:r>
              <a:rPr lang="ru-RU" sz="2000" b="0" i="0" dirty="0" err="1">
                <a:solidFill>
                  <a:srgbClr val="000000"/>
                </a:solidFill>
                <a:effectLst/>
                <a:latin typeface="Gabriola" panose="04040605051002020D02" pitchFamily="82" charset="0"/>
              </a:rPr>
              <a:t>Анай-атаед</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сётымтэ</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бере</a:t>
            </a:r>
            <a:r>
              <a:rPr lang="ru-RU" sz="2000" b="0" i="0" dirty="0">
                <a:solidFill>
                  <a:srgbClr val="000000"/>
                </a:solidFill>
                <a:effectLst/>
                <a:latin typeface="Gabriola" panose="04040605051002020D02" pitchFamily="82" charset="0"/>
              </a:rPr>
              <a:t>, </a:t>
            </a:r>
            <a:r>
              <a:rPr lang="ru-RU" sz="2000" b="0" i="0" dirty="0" err="1">
                <a:solidFill>
                  <a:srgbClr val="000000"/>
                </a:solidFill>
                <a:effectLst/>
                <a:latin typeface="Gabriola" panose="04040605051002020D02" pitchFamily="82" charset="0"/>
              </a:rPr>
              <a:t>Инмар</a:t>
            </a:r>
            <a:r>
              <a:rPr lang="ru-RU" sz="2000" b="0" i="0" dirty="0">
                <a:solidFill>
                  <a:srgbClr val="000000"/>
                </a:solidFill>
                <a:effectLst/>
                <a:latin typeface="Gabriola" panose="04040605051002020D02" pitchFamily="82" charset="0"/>
              </a:rPr>
              <a:t> уз </a:t>
            </a:r>
            <a:r>
              <a:rPr lang="ru-RU" sz="2000" b="0" i="0" dirty="0" err="1">
                <a:solidFill>
                  <a:srgbClr val="000000"/>
                </a:solidFill>
                <a:effectLst/>
                <a:latin typeface="Gabriola" panose="04040605051002020D02" pitchFamily="82" charset="0"/>
              </a:rPr>
              <a:t>сёты</a:t>
            </a:r>
            <a:r>
              <a:rPr lang="ru-RU" sz="2000" b="0" i="0" dirty="0">
                <a:solidFill>
                  <a:srgbClr val="000000"/>
                </a:solidFill>
                <a:effectLst/>
                <a:latin typeface="Gabriola" panose="04040605051002020D02" pitchFamily="82" charset="0"/>
              </a:rPr>
              <a:t>» (Если отец и мать не дали, </a:t>
            </a:r>
            <a:r>
              <a:rPr lang="ru-RU" sz="2000" b="0" i="0" dirty="0" err="1">
                <a:solidFill>
                  <a:srgbClr val="000000"/>
                </a:solidFill>
                <a:effectLst/>
                <a:latin typeface="Gabriola" panose="04040605051002020D02" pitchFamily="82" charset="0"/>
              </a:rPr>
              <a:t>Инмар</a:t>
            </a:r>
            <a:r>
              <a:rPr lang="ru-RU" sz="2000" b="0" i="0" dirty="0">
                <a:solidFill>
                  <a:srgbClr val="000000"/>
                </a:solidFill>
                <a:effectLst/>
                <a:latin typeface="Gabriola" panose="04040605051002020D02" pitchFamily="82" charset="0"/>
              </a:rPr>
              <a:t> не даст) – говорили в народе. И если действительно из ребенка вырастал непутевый, неумелый распутный, ленивый человек, винили в этом в первую очередь родителей. Общественное мнение было на этот счет категорично и резко («Шишка от ели далеко не упадет, и ребенок в чужого не уродится»).</a:t>
            </a:r>
          </a:p>
          <a:p>
            <a:pPr algn="just"/>
            <a:r>
              <a:rPr lang="ru-RU" sz="2000" b="0" i="0" dirty="0">
                <a:solidFill>
                  <a:srgbClr val="000000"/>
                </a:solidFill>
                <a:effectLst/>
                <a:latin typeface="Gabriola" panose="04040605051002020D02" pitchFamily="82" charset="0"/>
              </a:rPr>
              <a:t>    Особенно значителен был статус женщины-матери. Ее воспитательное воздействие признавалось настолько определяющим, что и положительные, и отрицательные результаты воспитания приписывались, в первую очередь, ей.</a:t>
            </a:r>
          </a:p>
          <a:p>
            <a:pPr algn="just"/>
            <a:r>
              <a:rPr lang="ru-RU" sz="2000" b="0" i="0" dirty="0">
                <a:solidFill>
                  <a:srgbClr val="000000"/>
                </a:solidFill>
                <a:effectLst/>
                <a:latin typeface="Gabriola" panose="04040605051002020D02" pitchFamily="82" charset="0"/>
              </a:rPr>
              <a:t>   К отцу общественное мнение выдвигало свои требования в воспитании детей, особенно сыновей («Мальчик без отца плохо колосится»). Удмуртские отцы не отстранялись от воспитания детей, хотя в основном занимались с ними, когда те подрастали.</a:t>
            </a:r>
          </a:p>
          <a:p>
            <a:pPr algn="just"/>
            <a:r>
              <a:rPr lang="ru-RU" sz="2000" b="0" i="0" dirty="0">
                <a:solidFill>
                  <a:srgbClr val="000000"/>
                </a:solidFill>
                <a:effectLst/>
                <a:latin typeface="Gabriola" panose="04040605051002020D02" pitchFamily="82" charset="0"/>
              </a:rPr>
              <a:t>Если добрая жена в представлении народа – это залог счастья и благополучия, первопричина жизни, то мужчина – опора, сила и фундамент семьи. Во главе любой семьи, как большой неразделенной, так и малой, стоял мужчина – «</a:t>
            </a:r>
            <a:r>
              <a:rPr lang="ru-RU" sz="2000" b="0" i="0" dirty="0" err="1">
                <a:solidFill>
                  <a:srgbClr val="000000"/>
                </a:solidFill>
                <a:effectLst/>
                <a:latin typeface="Gabriola" panose="04040605051002020D02" pitchFamily="82" charset="0"/>
              </a:rPr>
              <a:t>кузё</a:t>
            </a:r>
            <a:r>
              <a:rPr lang="ru-RU" sz="2000" b="0" i="0" dirty="0">
                <a:solidFill>
                  <a:srgbClr val="000000"/>
                </a:solidFill>
                <a:effectLst/>
                <a:latin typeface="Gabriola" panose="04040605051002020D02" pitchFamily="82" charset="0"/>
              </a:rPr>
              <a:t>». Им мог быть дед, отец, иногда один из сыновей, чаще старший, и очень редко старшая в семье – женщина, которая могла стать главой семьи в случае смерти мужа. Основной функцией «</a:t>
            </a:r>
            <a:r>
              <a:rPr lang="ru-RU" sz="2000" b="0" i="0" dirty="0" err="1">
                <a:solidFill>
                  <a:srgbClr val="000000"/>
                </a:solidFill>
                <a:effectLst/>
                <a:latin typeface="Gabriola" panose="04040605051002020D02" pitchFamily="82" charset="0"/>
              </a:rPr>
              <a:t>кузё</a:t>
            </a:r>
            <a:r>
              <a:rPr lang="ru-RU" sz="2000" b="0" i="0" dirty="0">
                <a:solidFill>
                  <a:srgbClr val="000000"/>
                </a:solidFill>
                <a:effectLst/>
                <a:latin typeface="Gabriola" panose="04040605051002020D02" pitchFamily="82" charset="0"/>
              </a:rPr>
              <a:t>» было руководство хозяйственной деятельностью семьи.</a:t>
            </a:r>
          </a:p>
        </p:txBody>
      </p:sp>
      <p:sp>
        <p:nvSpPr>
          <p:cNvPr id="7" name="TextBox 6">
            <a:extLst>
              <a:ext uri="{FF2B5EF4-FFF2-40B4-BE49-F238E27FC236}">
                <a16:creationId xmlns:a16="http://schemas.microsoft.com/office/drawing/2014/main" id="{82958339-C2EE-49E6-B077-B1F18DDD0D8C}"/>
              </a:ext>
            </a:extLst>
          </p:cNvPr>
          <p:cNvSpPr txBox="1"/>
          <p:nvPr/>
        </p:nvSpPr>
        <p:spPr>
          <a:xfrm>
            <a:off x="10863703" y="6084683"/>
            <a:ext cx="298383" cy="369332"/>
          </a:xfrm>
          <a:prstGeom prst="rect">
            <a:avLst/>
          </a:prstGeom>
          <a:noFill/>
        </p:spPr>
        <p:txBody>
          <a:bodyPr wrap="square" rtlCol="0">
            <a:spAutoFit/>
          </a:bodyPr>
          <a:lstStyle/>
          <a:p>
            <a:r>
              <a:rPr lang="ru-RU" dirty="0"/>
              <a:t>3</a:t>
            </a:r>
          </a:p>
        </p:txBody>
      </p:sp>
    </p:spTree>
    <p:extLst>
      <p:ext uri="{BB962C8B-B14F-4D97-AF65-F5344CB8AC3E}">
        <p14:creationId xmlns:p14="http://schemas.microsoft.com/office/powerpoint/2010/main" val="265688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EDCFD5F0-6046-4F4E-8540-FBFA91196B0D}"/>
              </a:ext>
            </a:extLst>
          </p:cNvPr>
          <p:cNvGrpSpPr/>
          <p:nvPr/>
        </p:nvGrpSpPr>
        <p:grpSpPr>
          <a:xfrm>
            <a:off x="518984" y="733168"/>
            <a:ext cx="11040957" cy="5906529"/>
            <a:chOff x="1407458" y="778268"/>
            <a:chExt cx="2711571" cy="2064480"/>
          </a:xfrm>
        </p:grpSpPr>
        <p:sp>
          <p:nvSpPr>
            <p:cNvPr id="3" name="TextBox 2">
              <a:extLst>
                <a:ext uri="{FF2B5EF4-FFF2-40B4-BE49-F238E27FC236}">
                  <a16:creationId xmlns:a16="http://schemas.microsoft.com/office/drawing/2014/main" id="{2C05F721-617E-4242-9841-7994637DFEC4}"/>
                </a:ext>
              </a:extLst>
            </p:cNvPr>
            <p:cNvSpPr txBox="1"/>
            <p:nvPr/>
          </p:nvSpPr>
          <p:spPr>
            <a:xfrm>
              <a:off x="1407458" y="778268"/>
              <a:ext cx="2711571" cy="2064480"/>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7B1CE3E8-6C1D-48D1-A857-0049A2299596}"/>
                </a:ext>
              </a:extLst>
            </p:cNvPr>
            <p:cNvSpPr/>
            <p:nvPr/>
          </p:nvSpPr>
          <p:spPr>
            <a:xfrm>
              <a:off x="1469192" y="860612"/>
              <a:ext cx="2580735" cy="19005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E65EE4A5-4A6D-4784-9A2C-B397F7A1890D}"/>
              </a:ext>
            </a:extLst>
          </p:cNvPr>
          <p:cNvSpPr txBox="1"/>
          <p:nvPr/>
        </p:nvSpPr>
        <p:spPr>
          <a:xfrm>
            <a:off x="895707" y="1276675"/>
            <a:ext cx="10303467" cy="4093428"/>
          </a:xfrm>
          <a:prstGeom prst="rect">
            <a:avLst/>
          </a:prstGeom>
          <a:noFill/>
        </p:spPr>
        <p:txBody>
          <a:bodyPr wrap="square">
            <a:spAutoFit/>
          </a:bodyPr>
          <a:lstStyle/>
          <a:p>
            <a:pPr algn="just"/>
            <a:r>
              <a:rPr lang="ru-RU" sz="2000" dirty="0">
                <a:solidFill>
                  <a:srgbClr val="000000"/>
                </a:solidFill>
                <a:latin typeface="Gabriola" panose="04040605051002020D02" pitchFamily="82" charset="0"/>
              </a:rPr>
              <a:t>Внимательное отношение к родителям, умение отплатить добром за их ласку, обиходить их в старости, считалось одним из ценнейших качеств человека. Мысль о почитании родителей проходила красной нитью через устное творчество народа. Дети очень старались не уронить чести родителей:</a:t>
            </a:r>
          </a:p>
          <a:p>
            <a:pPr algn="ctr"/>
            <a:r>
              <a:rPr lang="ru-RU" sz="2000" dirty="0">
                <a:solidFill>
                  <a:srgbClr val="000000"/>
                </a:solidFill>
                <a:latin typeface="Gabriola" panose="04040605051002020D02" pitchFamily="82" charset="0"/>
              </a:rPr>
              <a:t>За водой рано утром сходили,</a:t>
            </a:r>
          </a:p>
          <a:p>
            <a:pPr algn="ctr"/>
            <a:r>
              <a:rPr lang="ru-RU" sz="2000" dirty="0">
                <a:solidFill>
                  <a:srgbClr val="000000"/>
                </a:solidFill>
                <a:latin typeface="Gabriola" panose="04040605051002020D02" pitchFamily="82" charset="0"/>
              </a:rPr>
              <a:t>Не задев ни росинки прошли,</a:t>
            </a:r>
          </a:p>
          <a:p>
            <a:pPr algn="ctr"/>
            <a:r>
              <a:rPr lang="ru-RU" sz="2000" dirty="0">
                <a:solidFill>
                  <a:srgbClr val="000000"/>
                </a:solidFill>
                <a:latin typeface="Gabriola" panose="04040605051002020D02" pitchFamily="82" charset="0"/>
              </a:rPr>
              <a:t>С малых лет бедовыми были,</a:t>
            </a:r>
          </a:p>
          <a:p>
            <a:pPr algn="ctr"/>
            <a:r>
              <a:rPr lang="ru-RU" sz="2000" dirty="0">
                <a:solidFill>
                  <a:srgbClr val="000000"/>
                </a:solidFill>
                <a:latin typeface="Gabriola" panose="04040605051002020D02" pitchFamily="82" charset="0"/>
              </a:rPr>
              <a:t>Но родителей не подвели.</a:t>
            </a:r>
          </a:p>
          <a:p>
            <a:pPr algn="just"/>
            <a:r>
              <a:rPr lang="ru-RU" sz="2000" dirty="0">
                <a:solidFill>
                  <a:srgbClr val="000000"/>
                </a:solidFill>
                <a:latin typeface="Gabriola" panose="04040605051002020D02" pitchFamily="82" charset="0"/>
              </a:rPr>
              <a:t>Огромное значение имело родительское благословение и проклятие. Без родительского напутствия и благословения дети не начинали ни одно крупное дело, без него не выходили в дорогу; проклятие же их, считалось, обязательно упадет на голову того, кому оно предназначалось. Пословицы нам раскрывают отношение общества к человеку, признающему или отвергающему благословение: «Человек, не признающий благословение родителей – непутевый человек», а также значение благословения и проклятия: «Благословение матери и отца в воде не утонет, в огне не сгорит», «Благословение отца жизнь укрепляет, материнское проклятие – изводит», «Мольба матери и со дня моря тебя вытащит».</a:t>
            </a:r>
          </a:p>
        </p:txBody>
      </p:sp>
      <p:sp>
        <p:nvSpPr>
          <p:cNvPr id="7" name="TextBox 6">
            <a:extLst>
              <a:ext uri="{FF2B5EF4-FFF2-40B4-BE49-F238E27FC236}">
                <a16:creationId xmlns:a16="http://schemas.microsoft.com/office/drawing/2014/main" id="{82958339-C2EE-49E6-B077-B1F18DDD0D8C}"/>
              </a:ext>
            </a:extLst>
          </p:cNvPr>
          <p:cNvSpPr txBox="1"/>
          <p:nvPr/>
        </p:nvSpPr>
        <p:spPr>
          <a:xfrm>
            <a:off x="10863703" y="6084683"/>
            <a:ext cx="298383" cy="369332"/>
          </a:xfrm>
          <a:prstGeom prst="rect">
            <a:avLst/>
          </a:prstGeom>
          <a:noFill/>
        </p:spPr>
        <p:txBody>
          <a:bodyPr wrap="square" rtlCol="0">
            <a:spAutoFit/>
          </a:bodyPr>
          <a:lstStyle/>
          <a:p>
            <a:r>
              <a:rPr lang="ru-RU" dirty="0"/>
              <a:t>4</a:t>
            </a:r>
          </a:p>
        </p:txBody>
      </p:sp>
    </p:spTree>
    <p:extLst>
      <p:ext uri="{BB962C8B-B14F-4D97-AF65-F5344CB8AC3E}">
        <p14:creationId xmlns:p14="http://schemas.microsoft.com/office/powerpoint/2010/main" val="265688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EDCFD5F0-6046-4F4E-8540-FBFA91196B0D}"/>
              </a:ext>
            </a:extLst>
          </p:cNvPr>
          <p:cNvGrpSpPr/>
          <p:nvPr/>
        </p:nvGrpSpPr>
        <p:grpSpPr>
          <a:xfrm>
            <a:off x="518984" y="733168"/>
            <a:ext cx="11040957" cy="5906529"/>
            <a:chOff x="1407458" y="778268"/>
            <a:chExt cx="2711571" cy="2064480"/>
          </a:xfrm>
        </p:grpSpPr>
        <p:sp>
          <p:nvSpPr>
            <p:cNvPr id="3" name="TextBox 2">
              <a:extLst>
                <a:ext uri="{FF2B5EF4-FFF2-40B4-BE49-F238E27FC236}">
                  <a16:creationId xmlns:a16="http://schemas.microsoft.com/office/drawing/2014/main" id="{2C05F721-617E-4242-9841-7994637DFEC4}"/>
                </a:ext>
              </a:extLst>
            </p:cNvPr>
            <p:cNvSpPr txBox="1"/>
            <p:nvPr/>
          </p:nvSpPr>
          <p:spPr>
            <a:xfrm>
              <a:off x="1407458" y="778268"/>
              <a:ext cx="2711571" cy="2064480"/>
            </a:xfrm>
            <a:prstGeom prst="rect">
              <a:avLst/>
            </a:prstGeom>
            <a:solidFill>
              <a:srgbClr val="FFFFFF">
                <a:alpha val="90980"/>
              </a:srgbClr>
            </a:solidFill>
          </p:spPr>
          <p:txBody>
            <a:bodyPr wrap="square" rtlCol="0">
              <a:spAutoFit/>
            </a:bodyPr>
            <a:lstStyle/>
            <a:p>
              <a:endParaRPr lang="ru-RU" dirty="0"/>
            </a:p>
          </p:txBody>
        </p:sp>
        <p:sp>
          <p:nvSpPr>
            <p:cNvPr id="4" name="Прямоугольник 3">
              <a:extLst>
                <a:ext uri="{FF2B5EF4-FFF2-40B4-BE49-F238E27FC236}">
                  <a16:creationId xmlns:a16="http://schemas.microsoft.com/office/drawing/2014/main" id="{7B1CE3E8-6C1D-48D1-A857-0049A2299596}"/>
                </a:ext>
              </a:extLst>
            </p:cNvPr>
            <p:cNvSpPr/>
            <p:nvPr/>
          </p:nvSpPr>
          <p:spPr>
            <a:xfrm>
              <a:off x="1469192" y="860612"/>
              <a:ext cx="2580735" cy="19005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a:extLst>
              <a:ext uri="{FF2B5EF4-FFF2-40B4-BE49-F238E27FC236}">
                <a16:creationId xmlns:a16="http://schemas.microsoft.com/office/drawing/2014/main" id="{E65EE4A5-4A6D-4784-9A2C-B397F7A1890D}"/>
              </a:ext>
            </a:extLst>
          </p:cNvPr>
          <p:cNvSpPr txBox="1"/>
          <p:nvPr/>
        </p:nvSpPr>
        <p:spPr>
          <a:xfrm>
            <a:off x="895707" y="1276675"/>
            <a:ext cx="10303467" cy="4093428"/>
          </a:xfrm>
          <a:prstGeom prst="rect">
            <a:avLst/>
          </a:prstGeom>
          <a:noFill/>
        </p:spPr>
        <p:txBody>
          <a:bodyPr wrap="square">
            <a:spAutoFit/>
          </a:bodyPr>
          <a:lstStyle/>
          <a:p>
            <a:pPr algn="just"/>
            <a:r>
              <a:rPr lang="ru-RU" sz="2000" dirty="0">
                <a:solidFill>
                  <a:srgbClr val="000000"/>
                </a:solidFill>
                <a:latin typeface="Gabriola" panose="04040605051002020D02" pitchFamily="82" charset="0"/>
              </a:rPr>
              <a:t>В воспитании подрастающих детей большую роль играло и самое старшее поколение – бабушки и дедушки. Их место в народной педагогике определялось жизненным опытом и знаниями. Кроме того, по мнению специалистов, женщины в сохранении национальной самобытности занимают особое место: они, как правило, составляют наиболее приверженную традициям часть населения, а значит, бабушки, являясь самой консервативной частью общества, строже всех хранят, соблюдают обычаи, язык, народный костюм и т.д., и передают свои знания внукам и внучкам.</a:t>
            </a:r>
          </a:p>
          <a:p>
            <a:pPr algn="just"/>
            <a:r>
              <a:rPr lang="ru-RU" sz="2000" dirty="0">
                <a:solidFill>
                  <a:srgbClr val="000000"/>
                </a:solidFill>
                <a:latin typeface="Gabriola" panose="04040605051002020D02" pitchFamily="82" charset="0"/>
              </a:rPr>
              <a:t>    Уважение к старшим всегда отличало удмуртов. «Прислушивайся к мнению старых», «Почтение к старикам даром не пропадет», «Семья на стариках держится» – подчеркивалось в народе. Даже если глава семьи (отец) отходил от управления хозяйством, старший сын, принявший дела, всегда прислушивался к его советам, Подавая тем самым пример детям. Истоками педагогики пожилых были народная мудрость, традиции, приметы, пословицы, поговорки. Если дети позволяли себе ослушаться старших, перечить им, делали попытки подмечать и высказывать кажущуюся им несправедливость по какому-либо поводу, бабушки строго заявляли: «</a:t>
            </a:r>
            <a:r>
              <a:rPr lang="ru-RU" sz="2000" dirty="0" err="1">
                <a:solidFill>
                  <a:srgbClr val="000000"/>
                </a:solidFill>
                <a:latin typeface="Gabriola" panose="04040605051002020D02" pitchFamily="82" charset="0"/>
              </a:rPr>
              <a:t>Чипыос</a:t>
            </a:r>
            <a:r>
              <a:rPr lang="ru-RU" sz="2000" dirty="0">
                <a:solidFill>
                  <a:srgbClr val="000000"/>
                </a:solidFill>
                <a:latin typeface="Gabriola" panose="04040605051002020D02" pitchFamily="82" charset="0"/>
              </a:rPr>
              <a:t> </a:t>
            </a:r>
            <a:r>
              <a:rPr lang="ru-RU" sz="2000" dirty="0" err="1">
                <a:solidFill>
                  <a:srgbClr val="000000"/>
                </a:solidFill>
                <a:latin typeface="Gabriola" panose="04040605051002020D02" pitchFamily="82" charset="0"/>
              </a:rPr>
              <a:t>курегез</a:t>
            </a:r>
            <a:r>
              <a:rPr lang="ru-RU" sz="2000" dirty="0">
                <a:solidFill>
                  <a:srgbClr val="000000"/>
                </a:solidFill>
                <a:latin typeface="Gabriola" panose="04040605051002020D02" pitchFamily="82" charset="0"/>
              </a:rPr>
              <a:t> </a:t>
            </a:r>
            <a:r>
              <a:rPr lang="ru-RU" sz="2000" dirty="0" err="1">
                <a:solidFill>
                  <a:srgbClr val="000000"/>
                </a:solidFill>
                <a:latin typeface="Gabriola" panose="04040605051002020D02" pitchFamily="82" charset="0"/>
              </a:rPr>
              <a:t>уг</a:t>
            </a:r>
            <a:r>
              <a:rPr lang="ru-RU" sz="2000" dirty="0">
                <a:solidFill>
                  <a:srgbClr val="000000"/>
                </a:solidFill>
                <a:latin typeface="Gabriola" panose="04040605051002020D02" pitchFamily="82" charset="0"/>
              </a:rPr>
              <a:t> </a:t>
            </a:r>
            <a:r>
              <a:rPr lang="ru-RU" sz="2000" dirty="0" err="1">
                <a:solidFill>
                  <a:srgbClr val="000000"/>
                </a:solidFill>
                <a:latin typeface="Gabriola" panose="04040605051002020D02" pitchFamily="82" charset="0"/>
              </a:rPr>
              <a:t>дышето</a:t>
            </a:r>
            <a:r>
              <a:rPr lang="ru-RU" sz="2000" dirty="0">
                <a:solidFill>
                  <a:srgbClr val="000000"/>
                </a:solidFill>
                <a:latin typeface="Gabriola" panose="04040605051002020D02" pitchFamily="82" charset="0"/>
              </a:rPr>
              <a:t>». В этой пословице отражены взаимоотношения в семье взрослых и детей, основанные на подчинении младших старшим, на их абсолютный авторитет.</a:t>
            </a:r>
          </a:p>
        </p:txBody>
      </p:sp>
      <p:sp>
        <p:nvSpPr>
          <p:cNvPr id="7" name="TextBox 6">
            <a:extLst>
              <a:ext uri="{FF2B5EF4-FFF2-40B4-BE49-F238E27FC236}">
                <a16:creationId xmlns:a16="http://schemas.microsoft.com/office/drawing/2014/main" id="{82958339-C2EE-49E6-B077-B1F18DDD0D8C}"/>
              </a:ext>
            </a:extLst>
          </p:cNvPr>
          <p:cNvSpPr txBox="1"/>
          <p:nvPr/>
        </p:nvSpPr>
        <p:spPr>
          <a:xfrm>
            <a:off x="10863703" y="6084683"/>
            <a:ext cx="298383" cy="369332"/>
          </a:xfrm>
          <a:prstGeom prst="rect">
            <a:avLst/>
          </a:prstGeom>
          <a:noFill/>
        </p:spPr>
        <p:txBody>
          <a:bodyPr wrap="square" rtlCol="0">
            <a:spAutoFit/>
          </a:bodyPr>
          <a:lstStyle/>
          <a:p>
            <a:r>
              <a:rPr lang="ru-RU" dirty="0"/>
              <a:t>5</a:t>
            </a:r>
          </a:p>
        </p:txBody>
      </p:sp>
    </p:spTree>
    <p:extLst>
      <p:ext uri="{BB962C8B-B14F-4D97-AF65-F5344CB8AC3E}">
        <p14:creationId xmlns:p14="http://schemas.microsoft.com/office/powerpoint/2010/main" val="26568806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TM16401371[[fn=Атлас]]</Template>
  <TotalTime>2383</TotalTime>
  <Words>9739</Words>
  <Application>Microsoft Office PowerPoint</Application>
  <PresentationFormat>Широкоэкранный</PresentationFormat>
  <Paragraphs>275</Paragraphs>
  <Slides>60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60</vt:i4>
      </vt:variant>
    </vt:vector>
  </HeadingPairs>
  <TitlesOfParts>
    <vt:vector size="68" baseType="lpstr">
      <vt:lpstr>-apple-system</vt:lpstr>
      <vt:lpstr>Arial</vt:lpstr>
      <vt:lpstr>Calibri</vt:lpstr>
      <vt:lpstr>Calibri Light</vt:lpstr>
      <vt:lpstr>Century Gothic</vt:lpstr>
      <vt:lpstr>Gabriola</vt:lpstr>
      <vt:lpstr>Monotype Corsiva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Соня</dc:creator>
  <cp:lastModifiedBy>Соня</cp:lastModifiedBy>
  <cp:revision>48</cp:revision>
  <dcterms:created xsi:type="dcterms:W3CDTF">2022-03-06T16:32:39Z</dcterms:created>
  <dcterms:modified xsi:type="dcterms:W3CDTF">2022-03-14T18:08:41Z</dcterms:modified>
</cp:coreProperties>
</file>